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notesMasterIdLst>
    <p:notesMasterId r:id="rId44"/>
  </p:notesMasterIdLst>
  <p:handoutMasterIdLst>
    <p:handoutMasterId r:id="rId45"/>
  </p:handoutMasterIdLst>
  <p:sldIdLst>
    <p:sldId id="274" r:id="rId2"/>
    <p:sldId id="589" r:id="rId3"/>
    <p:sldId id="520" r:id="rId4"/>
    <p:sldId id="492" r:id="rId5"/>
    <p:sldId id="493" r:id="rId6"/>
    <p:sldId id="580" r:id="rId7"/>
    <p:sldId id="502" r:id="rId8"/>
    <p:sldId id="517" r:id="rId9"/>
    <p:sldId id="504" r:id="rId10"/>
    <p:sldId id="503" r:id="rId11"/>
    <p:sldId id="527" r:id="rId12"/>
    <p:sldId id="532" r:id="rId13"/>
    <p:sldId id="533" r:id="rId14"/>
    <p:sldId id="505" r:id="rId15"/>
    <p:sldId id="522" r:id="rId16"/>
    <p:sldId id="528" r:id="rId17"/>
    <p:sldId id="507" r:id="rId18"/>
    <p:sldId id="508" r:id="rId19"/>
    <p:sldId id="510" r:id="rId20"/>
    <p:sldId id="509" r:id="rId21"/>
    <p:sldId id="586" r:id="rId22"/>
    <p:sldId id="511" r:id="rId23"/>
    <p:sldId id="512" r:id="rId24"/>
    <p:sldId id="513" r:id="rId25"/>
    <p:sldId id="582" r:id="rId26"/>
    <p:sldId id="514" r:id="rId27"/>
    <p:sldId id="495" r:id="rId28"/>
    <p:sldId id="278" r:id="rId29"/>
    <p:sldId id="496" r:id="rId30"/>
    <p:sldId id="523" r:id="rId31"/>
    <p:sldId id="525" r:id="rId32"/>
    <p:sldId id="584" r:id="rId33"/>
    <p:sldId id="583" r:id="rId34"/>
    <p:sldId id="585" r:id="rId35"/>
    <p:sldId id="531" r:id="rId36"/>
    <p:sldId id="530" r:id="rId37"/>
    <p:sldId id="526" r:id="rId38"/>
    <p:sldId id="401" r:id="rId39"/>
    <p:sldId id="590" r:id="rId40"/>
    <p:sldId id="591" r:id="rId41"/>
    <p:sldId id="405" r:id="rId42"/>
    <p:sldId id="581"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BBE26BB5-8BC0-4914-9D2A-B20B112D34F8}">
          <p14:sldIdLst>
            <p14:sldId id="274"/>
            <p14:sldId id="589"/>
            <p14:sldId id="520"/>
          </p14:sldIdLst>
        </p14:section>
        <p14:section name="Bits" id="{F9E64ED7-3757-4867-98C4-711E66601915}">
          <p14:sldIdLst>
            <p14:sldId id="492"/>
            <p14:sldId id="493"/>
            <p14:sldId id="580"/>
          </p14:sldIdLst>
        </p14:section>
        <p14:section name="Numerals Systems" id="{070A3F41-DFBB-4EE8-B293-88731D780F2C}">
          <p14:sldIdLst>
            <p14:sldId id="502"/>
            <p14:sldId id="517"/>
            <p14:sldId id="504"/>
            <p14:sldId id="503"/>
            <p14:sldId id="527"/>
            <p14:sldId id="532"/>
            <p14:sldId id="533"/>
            <p14:sldId id="505"/>
            <p14:sldId id="522"/>
            <p14:sldId id="528"/>
          </p14:sldIdLst>
        </p14:section>
        <p14:section name="Representation of Data" id="{4FDF2521-DDBE-4D31-BF07-26380EED1D3A}">
          <p14:sldIdLst>
            <p14:sldId id="507"/>
            <p14:sldId id="508"/>
            <p14:sldId id="510"/>
            <p14:sldId id="509"/>
            <p14:sldId id="586"/>
            <p14:sldId id="511"/>
            <p14:sldId id="512"/>
            <p14:sldId id="513"/>
            <p14:sldId id="582"/>
            <p14:sldId id="514"/>
          </p14:sldIdLst>
        </p14:section>
        <p14:section name="Bitwise Operations" id="{D0D49078-BFED-4A5D-93C4-571A10A904A2}">
          <p14:sldIdLst>
            <p14:sldId id="495"/>
            <p14:sldId id="278"/>
            <p14:sldId id="496"/>
            <p14:sldId id="523"/>
            <p14:sldId id="525"/>
            <p14:sldId id="584"/>
            <p14:sldId id="583"/>
            <p14:sldId id="585"/>
            <p14:sldId id="531"/>
            <p14:sldId id="530"/>
          </p14:sldIdLst>
        </p14:section>
        <p14:section name="Conclusion" id="{65645B01-4BE1-4F4E-8E21-1DB4B2520C88}">
          <p14:sldIdLst>
            <p14:sldId id="526"/>
            <p14:sldId id="401"/>
            <p14:sldId id="590"/>
            <p14:sldId id="591"/>
            <p14:sldId id="405"/>
            <p14:sldId id="581"/>
          </p14:sldIdLst>
        </p14:section>
      </p14:sectionLst>
    </p:ex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29" autoAdjust="0"/>
    <p:restoredTop sz="94343" autoAdjust="0"/>
  </p:normalViewPr>
  <p:slideViewPr>
    <p:cSldViewPr showGuides="1">
      <p:cViewPr varScale="1">
        <p:scale>
          <a:sx n="71" d="100"/>
          <a:sy n="71" d="100"/>
        </p:scale>
        <p:origin x="348" y="52"/>
      </p:cViewPr>
      <p:guideLst>
        <p:guide orient="horz" pos="2184"/>
        <p:guide pos="3840"/>
      </p:guideLst>
    </p:cSldViewPr>
  </p:slideViewPr>
  <p:outlineViewPr>
    <p:cViewPr>
      <p:scale>
        <a:sx n="33" d="100"/>
        <a:sy n="33" d="100"/>
      </p:scale>
      <p:origin x="0" y="-9989"/>
    </p:cViewPr>
  </p:outlineViewPr>
  <p:notesTextViewPr>
    <p:cViewPr>
      <p:scale>
        <a:sx n="125" d="100"/>
        <a:sy n="125" d="100"/>
      </p:scale>
      <p:origin x="0" y="0"/>
    </p:cViewPr>
  </p:notesTextViewPr>
  <p:sorterViewPr>
    <p:cViewPr>
      <p:scale>
        <a:sx n="100" d="100"/>
        <a:sy n="100" d="100"/>
      </p:scale>
      <p:origin x="0" y="-994"/>
    </p:cViewPr>
  </p:sorterViewPr>
  <p:notesViewPr>
    <p:cSldViewPr>
      <p:cViewPr varScale="1">
        <p:scale>
          <a:sx n="62" d="100"/>
          <a:sy n="62" d="100"/>
        </p:scale>
        <p:origin x="3154" y="72"/>
      </p:cViewPr>
      <p:guideLst/>
    </p:cSldViewPr>
  </p:notesViewPr>
  <p:gridSpacing cx="45000" cy="450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56F20103-83CC-4A54-8FDE-9D37FC2629C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bg-BG"/>
          </a:p>
        </p:txBody>
      </p:sp>
      <p:sp>
        <p:nvSpPr>
          <p:cNvPr id="3" name="Date Placeholder 2">
            <a:extLst>
              <a:ext uri="{FF2B5EF4-FFF2-40B4-BE49-F238E27FC236}">
                <a16:creationId xmlns:a16="http://schemas.microsoft.com/office/drawing/2014/main" xmlns="" id="{27A53962-26EF-44E4-9E69-61B1727AB1C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E087215-0C8F-4762-A664-737A353EC9A4}" type="datetimeFigureOut">
              <a:rPr lang="bg-BG" smtClean="0"/>
              <a:t>21.12.2022 г.</a:t>
            </a:fld>
            <a:endParaRPr lang="bg-BG"/>
          </a:p>
        </p:txBody>
      </p:sp>
      <p:sp>
        <p:nvSpPr>
          <p:cNvPr id="4" name="Footer Placeholder 3">
            <a:extLst>
              <a:ext uri="{FF2B5EF4-FFF2-40B4-BE49-F238E27FC236}">
                <a16:creationId xmlns:a16="http://schemas.microsoft.com/office/drawing/2014/main" xmlns="" id="{28A6967E-448F-4887-8FCB-34482EFBCC74}"/>
              </a:ext>
            </a:extLst>
          </p:cNvPr>
          <p:cNvSpPr>
            <a:spLocks noGrp="1"/>
          </p:cNvSpPr>
          <p:nvPr>
            <p:ph type="ftr" sz="quarter" idx="2"/>
          </p:nvPr>
        </p:nvSpPr>
        <p:spPr>
          <a:xfrm>
            <a:off x="-1" y="8847000"/>
            <a:ext cx="6443999" cy="297000"/>
          </a:xfrm>
          <a:prstGeom prst="rect">
            <a:avLst/>
          </a:prstGeom>
        </p:spPr>
        <p:txBody>
          <a:bodyPr vert="horz" lIns="91440" tIns="45720" rIns="91440" bIns="45720" rtlCol="0" anchor="b"/>
          <a:lstStyle>
            <a:lvl1pPr algn="l">
              <a:defRPr sz="1200"/>
            </a:lvl1pPr>
          </a:lstStyle>
          <a:p>
            <a:r>
              <a:rPr lang="en-US" sz="1100" dirty="0"/>
              <a:t>© SoftUni – </a:t>
            </a:r>
            <a:r>
              <a:rPr lang="en-US" sz="1100" u="sng" dirty="0">
                <a:hlinkClick r:id="rId2"/>
              </a:rPr>
              <a:t>https://softuni.org</a:t>
            </a:r>
            <a:r>
              <a:rPr lang="en-US" sz="1100" dirty="0"/>
              <a:t>. Copyrighted document. Unauthorized copy or reproduction is not permitted.</a:t>
            </a:r>
          </a:p>
        </p:txBody>
      </p:sp>
      <p:sp>
        <p:nvSpPr>
          <p:cNvPr id="5" name="Slide Number Placeholder 4">
            <a:extLst>
              <a:ext uri="{FF2B5EF4-FFF2-40B4-BE49-F238E27FC236}">
                <a16:creationId xmlns:a16="http://schemas.microsoft.com/office/drawing/2014/main" xmlns="" id="{8B6554C2-DDBA-40E2-9536-53A07EC50274}"/>
              </a:ext>
            </a:extLst>
          </p:cNvPr>
          <p:cNvSpPr>
            <a:spLocks noGrp="1"/>
          </p:cNvSpPr>
          <p:nvPr>
            <p:ph type="sldNum" sz="quarter" idx="3"/>
          </p:nvPr>
        </p:nvSpPr>
        <p:spPr>
          <a:xfrm>
            <a:off x="6443999" y="8847000"/>
            <a:ext cx="412413" cy="297000"/>
          </a:xfrm>
          <a:prstGeom prst="rect">
            <a:avLst/>
          </a:prstGeom>
        </p:spPr>
        <p:txBody>
          <a:bodyPr vert="horz" lIns="91440" tIns="45720" rIns="91440" bIns="45720" rtlCol="0" anchor="b"/>
          <a:lstStyle>
            <a:lvl1pPr algn="r">
              <a:defRPr sz="1200"/>
            </a:lvl1pPr>
          </a:lstStyle>
          <a:p>
            <a:fld id="{7AC318AE-53F9-47EA-B5FE-E9473933AF11}" type="slidenum">
              <a:rPr lang="bg-BG" smtClean="0"/>
              <a:t>‹#›</a:t>
            </a:fld>
            <a:endParaRPr lang="bg-BG" dirty="0"/>
          </a:p>
        </p:txBody>
      </p:sp>
    </p:spTree>
    <p:extLst>
      <p:ext uri="{BB962C8B-B14F-4D97-AF65-F5344CB8AC3E}">
        <p14:creationId xmlns:p14="http://schemas.microsoft.com/office/powerpoint/2010/main" val="415060296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D84649-876A-46C9-8472-14CB09C070D8}" type="datetimeFigureOut">
              <a:rPr lang="en-US" smtClean="0"/>
              <a:t>12/21/2022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5"/>
          </p:nvPr>
        </p:nvSpPr>
        <p:spPr>
          <a:xfrm>
            <a:off x="6488999" y="8847000"/>
            <a:ext cx="367414" cy="297000"/>
          </a:xfrm>
          <a:prstGeom prst="rect">
            <a:avLst/>
          </a:prstGeom>
        </p:spPr>
        <p:txBody>
          <a:bodyPr vert="horz" lIns="91440" tIns="45720" rIns="91440" bIns="45720" rtlCol="0" anchor="b"/>
          <a:lstStyle>
            <a:lvl1pPr algn="r">
              <a:defRPr sz="1200"/>
            </a:lvl1pPr>
          </a:lstStyle>
          <a:p>
            <a:fld id="{2BF067CD-8E6B-4360-9AA8-C5DF2A48A6D1}" type="slidenum">
              <a:rPr lang="en-US" smtClean="0"/>
              <a:t>‹#›</a:t>
            </a:fld>
            <a:endParaRPr lang="en-US" dirty="0"/>
          </a:p>
        </p:txBody>
      </p:sp>
      <p:sp>
        <p:nvSpPr>
          <p:cNvPr id="8" name="Footer Placeholder 7">
            <a:extLst>
              <a:ext uri="{FF2B5EF4-FFF2-40B4-BE49-F238E27FC236}">
                <a16:creationId xmlns:a16="http://schemas.microsoft.com/office/drawing/2014/main" xmlns=""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2"/>
              </a:rPr>
              <a:t>https://softuni.org</a:t>
            </a:r>
            <a:r>
              <a:rPr lang="en-US" dirty="0"/>
              <a:t>. Copyrighted document. Unauthorized copy or reproduction is not permitted.</a:t>
            </a:r>
          </a:p>
        </p:txBody>
      </p:sp>
    </p:spTree>
    <p:extLst>
      <p:ext uri="{BB962C8B-B14F-4D97-AF65-F5344CB8AC3E}">
        <p14:creationId xmlns:p14="http://schemas.microsoft.com/office/powerpoint/2010/main" val="1530847692"/>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everybody to the "</a:t>
            </a:r>
            <a:r>
              <a:rPr lang="en-US" b="1" dirty="0"/>
              <a:t>Bitwise Operations</a:t>
            </a:r>
            <a:r>
              <a:rPr lang="en-US" dirty="0"/>
              <a:t>" lesson.</a:t>
            </a:r>
          </a:p>
          <a:p>
            <a:endParaRPr lang="en-US" dirty="0"/>
          </a:p>
          <a:p>
            <a:r>
              <a:rPr lang="en-US" dirty="0"/>
              <a:t>I am doctor </a:t>
            </a:r>
            <a:r>
              <a:rPr lang="en-US" b="1" dirty="0"/>
              <a:t>Svetlin Nakov </a:t>
            </a:r>
            <a:r>
              <a:rPr lang="en-US" dirty="0"/>
              <a:t>from </a:t>
            </a:r>
            <a:r>
              <a:rPr lang="en-US" b="1" dirty="0"/>
              <a:t>SoftUni </a:t>
            </a:r>
            <a:r>
              <a:rPr lang="en-US" dirty="0"/>
              <a:t>and I will be your trainer for this lesson.</a:t>
            </a:r>
          </a:p>
          <a:p>
            <a:endParaRPr lang="en-US" dirty="0"/>
          </a:p>
          <a:p>
            <a:r>
              <a:rPr lang="en-US" dirty="0"/>
              <a:t>I will explain and demonstrate </a:t>
            </a:r>
            <a:r>
              <a:rPr lang="en-US" b="1" dirty="0"/>
              <a:t>the concepts behind bits, bytes, numeral systems, bitwise operations </a:t>
            </a:r>
            <a:r>
              <a:rPr lang="en-US" dirty="0"/>
              <a:t>and their applications for data representation, in the computer science and in the software development. I will show you many </a:t>
            </a:r>
            <a:r>
              <a:rPr lang="en-US" b="1" dirty="0"/>
              <a:t>examples</a:t>
            </a:r>
            <a:r>
              <a:rPr lang="en-US" dirty="0"/>
              <a:t> and will demonstrate techniques about </a:t>
            </a:r>
            <a:r>
              <a:rPr lang="en-US" b="1" dirty="0"/>
              <a:t>how to use bitwise calculations </a:t>
            </a:r>
            <a:r>
              <a:rPr lang="en-US" dirty="0"/>
              <a:t>in practice.</a:t>
            </a:r>
          </a:p>
          <a:p>
            <a:endParaRPr lang="en-US" dirty="0"/>
          </a:p>
        </p:txBody>
      </p:sp>
      <p:sp>
        <p:nvSpPr>
          <p:cNvPr id="6" name="Slide Number Placeholder 5"/>
          <p:cNvSpPr>
            <a:spLocks noGrp="1"/>
          </p:cNvSpPr>
          <p:nvPr>
            <p:ph type="sldNum" sz="quarter" idx="11"/>
          </p:nvPr>
        </p:nvSpPr>
        <p:spPr/>
        <p:txBody>
          <a:bodyPr/>
          <a:lstStyle/>
          <a:p>
            <a:fld id="{3EBA5BD7-F043-4D1B-AA17-CD412FC534DE}" type="slidenum">
              <a:rPr lang="en-US" smtClean="0"/>
              <a:pPr/>
              <a:t>1</a:t>
            </a:fld>
            <a:endParaRPr lang="en-US" dirty="0"/>
          </a:p>
        </p:txBody>
      </p:sp>
      <p:sp>
        <p:nvSpPr>
          <p:cNvPr id="8" name="Footer Placeholder 7">
            <a:extLst>
              <a:ext uri="{FF2B5EF4-FFF2-40B4-BE49-F238E27FC236}">
                <a16:creationId xmlns:a16="http://schemas.microsoft.com/office/drawing/2014/main" xmlns="" id="{FB749928-729E-4A00-994B-313AC05FF0D7}"/>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8368569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b="1" dirty="0"/>
              <a:t>binary numeral system </a:t>
            </a:r>
            <a:r>
              <a:rPr lang="en-US" dirty="0"/>
              <a:t>is fundamental for computer systems. It uses </a:t>
            </a:r>
            <a:r>
              <a:rPr lang="en-US" b="1" dirty="0"/>
              <a:t>base 2</a:t>
            </a:r>
            <a:r>
              <a:rPr lang="en-US" dirty="0"/>
              <a:t> and only two digits: </a:t>
            </a:r>
            <a:r>
              <a:rPr lang="en-US" b="1" i="1" dirty="0"/>
              <a:t>1</a:t>
            </a:r>
            <a:r>
              <a:rPr lang="en-US" dirty="0"/>
              <a:t> and </a:t>
            </a:r>
            <a:r>
              <a:rPr lang="en-US" b="1" i="1" dirty="0"/>
              <a:t>0</a:t>
            </a:r>
            <a:r>
              <a:rPr lang="en-US" dirty="0"/>
              <a:t>.</a:t>
            </a:r>
          </a:p>
          <a:p>
            <a:endParaRPr lang="en-US" dirty="0"/>
          </a:p>
          <a:p>
            <a:r>
              <a:rPr lang="en-US" b="1" dirty="0"/>
              <a:t>Binary numbers </a:t>
            </a:r>
            <a:r>
              <a:rPr lang="en-US" b="0" dirty="0"/>
              <a:t>(numbers of base 2) </a:t>
            </a:r>
            <a:r>
              <a:rPr lang="en-US" dirty="0"/>
              <a:t>are sequences of </a:t>
            </a:r>
            <a:r>
              <a:rPr lang="en-US" b="1" dirty="0"/>
              <a:t>zeroes </a:t>
            </a:r>
            <a:r>
              <a:rPr lang="en-US" dirty="0"/>
              <a:t>and </a:t>
            </a:r>
            <a:r>
              <a:rPr lang="en-US" b="1" i="1" dirty="0"/>
              <a:t>ones</a:t>
            </a:r>
            <a:r>
              <a:rPr lang="en-US" dirty="0"/>
              <a:t>. For example: </a:t>
            </a:r>
            <a:r>
              <a:rPr lang="en-GB" sz="1200" b="1" i="1" dirty="0">
                <a:solidFill>
                  <a:schemeClr val="tx1"/>
                </a:solidFill>
              </a:rPr>
              <a:t>5</a:t>
            </a:r>
            <a:r>
              <a:rPr lang="en-GB" sz="1200" dirty="0">
                <a:solidFill>
                  <a:schemeClr val="tx1"/>
                </a:solidFill>
              </a:rPr>
              <a:t> (in decimal) is equal to </a:t>
            </a:r>
            <a:r>
              <a:rPr lang="en-GB" sz="1200" b="1" i="1" dirty="0">
                <a:solidFill>
                  <a:schemeClr val="tx1"/>
                </a:solidFill>
              </a:rPr>
              <a:t>1 0 1 </a:t>
            </a:r>
            <a:r>
              <a:rPr lang="en-US" dirty="0"/>
              <a:t>in binary. We denote binary numbers with a small suffix "</a:t>
            </a:r>
            <a:r>
              <a:rPr lang="en-US" b="1" i="1" dirty="0"/>
              <a:t>b</a:t>
            </a:r>
            <a:r>
              <a:rPr lang="en-US" dirty="0"/>
              <a:t>" at the end.</a:t>
            </a:r>
          </a:p>
          <a:p>
            <a:endParaRPr lang="en-US" dirty="0"/>
          </a:p>
          <a:p>
            <a:r>
              <a:rPr lang="en-US" dirty="0"/>
              <a:t>Each </a:t>
            </a:r>
            <a:r>
              <a:rPr lang="en-US" b="1" dirty="0"/>
              <a:t>position </a:t>
            </a:r>
            <a:r>
              <a:rPr lang="en-US" dirty="0"/>
              <a:t>in a binary number corresponds to different </a:t>
            </a:r>
            <a:r>
              <a:rPr lang="en-US" b="1" dirty="0"/>
              <a:t>power of 2</a:t>
            </a:r>
            <a:r>
              <a:rPr lang="en-US" dirty="0"/>
              <a:t>, starting from 2</a:t>
            </a:r>
            <a:r>
              <a:rPr lang="en-US" baseline="30000" dirty="0"/>
              <a:t>0</a:t>
            </a:r>
            <a:r>
              <a:rPr lang="en-US" dirty="0"/>
              <a:t> for the rightmost position, continuing with 2</a:t>
            </a:r>
            <a:r>
              <a:rPr lang="en-US" baseline="30000" dirty="0"/>
              <a:t>1</a:t>
            </a:r>
            <a:r>
              <a:rPr lang="en-US" dirty="0"/>
              <a:t> for the position on its left, then with 2</a:t>
            </a:r>
            <a:r>
              <a:rPr lang="en-US" baseline="30000" dirty="0"/>
              <a:t>2</a:t>
            </a:r>
            <a:r>
              <a:rPr lang="en-US" dirty="0"/>
              <a:t> for the position to its left, etc. Let's see an </a:t>
            </a:r>
            <a:r>
              <a:rPr lang="en-US" b="1" dirty="0"/>
              <a:t>example</a:t>
            </a:r>
            <a:r>
              <a:rPr lang="en-US" dirty="0"/>
              <a:t>:</a:t>
            </a:r>
          </a:p>
          <a:p>
            <a:pPr marL="171450" indent="-171450">
              <a:buFont typeface="Arial" panose="020B0604020202020204" pitchFamily="34" charset="0"/>
              <a:buChar char="•"/>
            </a:pPr>
            <a:r>
              <a:rPr lang="en-US" dirty="0"/>
              <a:t>"</a:t>
            </a:r>
            <a:r>
              <a:rPr lang="en-US" b="1" i="1" dirty="0"/>
              <a:t>1 0 1</a:t>
            </a:r>
            <a:r>
              <a:rPr lang="en-US" dirty="0"/>
              <a:t>" in binary = </a:t>
            </a:r>
            <a:r>
              <a:rPr lang="en-GB" sz="1200" b="1" dirty="0">
                <a:solidFill>
                  <a:schemeClr val="bg1">
                    <a:lumMod val="75000"/>
                  </a:schemeClr>
                </a:solidFill>
              </a:rPr>
              <a:t>1</a:t>
            </a:r>
            <a:r>
              <a:rPr lang="en-GB" sz="1200" dirty="0">
                <a:solidFill>
                  <a:schemeClr val="tx1"/>
                </a:solidFill>
              </a:rPr>
              <a:t>*2</a:t>
            </a:r>
            <a:r>
              <a:rPr lang="en-GB" sz="1200" baseline="30000" dirty="0">
                <a:solidFill>
                  <a:schemeClr val="tx1"/>
                </a:solidFill>
              </a:rPr>
              <a:t>2</a:t>
            </a:r>
            <a:r>
              <a:rPr lang="en-GB" sz="1200" dirty="0">
                <a:solidFill>
                  <a:schemeClr val="tx1"/>
                </a:solidFill>
              </a:rPr>
              <a:t> + </a:t>
            </a:r>
            <a:r>
              <a:rPr lang="en-GB" sz="1200" b="1" dirty="0">
                <a:solidFill>
                  <a:schemeClr val="bg1">
                    <a:lumMod val="75000"/>
                  </a:schemeClr>
                </a:solidFill>
              </a:rPr>
              <a:t>0</a:t>
            </a:r>
            <a:r>
              <a:rPr lang="en-GB" sz="1200" dirty="0">
                <a:solidFill>
                  <a:schemeClr val="tx1"/>
                </a:solidFill>
              </a:rPr>
              <a:t>*2</a:t>
            </a:r>
            <a:r>
              <a:rPr lang="en-GB" sz="1200" baseline="30000" dirty="0">
                <a:solidFill>
                  <a:schemeClr val="tx1"/>
                </a:solidFill>
              </a:rPr>
              <a:t>1</a:t>
            </a:r>
            <a:r>
              <a:rPr lang="en-GB" sz="1200" dirty="0">
                <a:solidFill>
                  <a:schemeClr val="tx1"/>
                </a:solidFill>
              </a:rPr>
              <a:t> + </a:t>
            </a:r>
            <a:r>
              <a:rPr lang="en-GB" sz="1200" b="1" dirty="0">
                <a:solidFill>
                  <a:schemeClr val="bg1">
                    <a:lumMod val="75000"/>
                  </a:schemeClr>
                </a:solidFill>
              </a:rPr>
              <a:t>1</a:t>
            </a:r>
            <a:r>
              <a:rPr lang="en-GB" sz="1200" dirty="0">
                <a:solidFill>
                  <a:schemeClr val="tx1"/>
                </a:solidFill>
              </a:rPr>
              <a:t>*2</a:t>
            </a:r>
            <a:r>
              <a:rPr lang="en-GB" sz="1200" baseline="30000" dirty="0">
                <a:solidFill>
                  <a:schemeClr val="tx1"/>
                </a:solidFill>
              </a:rPr>
              <a:t>0</a:t>
            </a:r>
            <a:r>
              <a:rPr lang="en-GB" sz="1200" dirty="0">
                <a:solidFill>
                  <a:schemeClr val="tx1"/>
                </a:solidFill>
              </a:rPr>
              <a:t> = </a:t>
            </a:r>
            <a:r>
              <a:rPr lang="en-GB" sz="1200" b="1" dirty="0">
                <a:solidFill>
                  <a:schemeClr val="tx1"/>
                </a:solidFill>
              </a:rPr>
              <a:t>4</a:t>
            </a:r>
            <a:r>
              <a:rPr lang="en-GB" sz="1200" dirty="0">
                <a:solidFill>
                  <a:schemeClr val="tx1"/>
                </a:solidFill>
              </a:rPr>
              <a:t> + </a:t>
            </a:r>
            <a:r>
              <a:rPr lang="en-GB" sz="1200" b="1" dirty="0">
                <a:solidFill>
                  <a:schemeClr val="tx1"/>
                </a:solidFill>
              </a:rPr>
              <a:t>0</a:t>
            </a:r>
            <a:r>
              <a:rPr lang="en-GB" sz="1200" dirty="0">
                <a:solidFill>
                  <a:schemeClr val="tx1"/>
                </a:solidFill>
              </a:rPr>
              <a:t> + </a:t>
            </a:r>
            <a:r>
              <a:rPr lang="en-GB" sz="1200" b="1" dirty="0">
                <a:solidFill>
                  <a:schemeClr val="tx1"/>
                </a:solidFill>
              </a:rPr>
              <a:t>1</a:t>
            </a:r>
            <a:r>
              <a:rPr lang="en-GB" sz="1200" dirty="0">
                <a:solidFill>
                  <a:schemeClr val="tx1"/>
                </a:solidFill>
              </a:rPr>
              <a:t> = </a:t>
            </a:r>
            <a:r>
              <a:rPr lang="en-GB" sz="1200" b="1" dirty="0">
                <a:solidFill>
                  <a:schemeClr val="tx1"/>
                </a:solidFill>
              </a:rPr>
              <a:t>5</a:t>
            </a:r>
            <a:r>
              <a:rPr lang="en-GB" sz="1200" b="0" dirty="0">
                <a:solidFill>
                  <a:schemeClr val="tx1"/>
                </a:solidFill>
              </a:rPr>
              <a:t> in decimal</a:t>
            </a:r>
          </a:p>
          <a:p>
            <a:pPr marL="0" indent="0">
              <a:buFont typeface="Arial" panose="020B0604020202020204" pitchFamily="34" charset="0"/>
              <a:buNone/>
            </a:pPr>
            <a:r>
              <a:rPr lang="en-GB" sz="1200" b="0" dirty="0">
                <a:solidFill>
                  <a:schemeClr val="tx1"/>
                </a:solidFill>
              </a:rPr>
              <a:t>Like in the decimal system, the </a:t>
            </a:r>
            <a:r>
              <a:rPr lang="en-GB" sz="1200" b="1" dirty="0">
                <a:solidFill>
                  <a:schemeClr val="tx1"/>
                </a:solidFill>
              </a:rPr>
              <a:t>rightmost digit</a:t>
            </a:r>
            <a:r>
              <a:rPr lang="en-GB" sz="1200" b="0" dirty="0">
                <a:solidFill>
                  <a:schemeClr val="tx1"/>
                </a:solidFill>
              </a:rPr>
              <a:t> has the </a:t>
            </a:r>
            <a:r>
              <a:rPr lang="en-GB" sz="1200" b="1" dirty="0">
                <a:solidFill>
                  <a:schemeClr val="tx1"/>
                </a:solidFill>
              </a:rPr>
              <a:t>smallest weight </a:t>
            </a:r>
            <a:r>
              <a:rPr lang="en-GB" sz="1200" b="0" dirty="0">
                <a:solidFill>
                  <a:schemeClr val="tx1"/>
                </a:solidFill>
              </a:rPr>
              <a:t>and the </a:t>
            </a:r>
            <a:r>
              <a:rPr lang="en-GB" sz="1200" b="1" dirty="0">
                <a:solidFill>
                  <a:schemeClr val="tx1"/>
                </a:solidFill>
              </a:rPr>
              <a:t>leftmost position </a:t>
            </a:r>
            <a:r>
              <a:rPr lang="en-GB" sz="1200" b="0" dirty="0">
                <a:solidFill>
                  <a:schemeClr val="tx1"/>
                </a:solidFill>
              </a:rPr>
              <a:t>has the </a:t>
            </a:r>
            <a:r>
              <a:rPr lang="en-GB" sz="1200" b="1" dirty="0">
                <a:solidFill>
                  <a:schemeClr val="tx1"/>
                </a:solidFill>
              </a:rPr>
              <a:t>biggest weight </a:t>
            </a:r>
            <a:r>
              <a:rPr lang="en-GB" sz="1200" b="0" dirty="0">
                <a:solidFill>
                  <a:schemeClr val="tx1"/>
                </a:solidFill>
              </a:rPr>
              <a:t>and all weights are increasing </a:t>
            </a:r>
            <a:r>
              <a:rPr lang="en-GB" sz="1200" b="1" dirty="0">
                <a:solidFill>
                  <a:schemeClr val="tx1"/>
                </a:solidFill>
              </a:rPr>
              <a:t>powers of 2</a:t>
            </a:r>
            <a:r>
              <a:rPr lang="en-GB" sz="1200" b="0" dirty="0">
                <a:solidFill>
                  <a:schemeClr val="tx1"/>
                </a:solidFill>
              </a:rPr>
              <a:t>, starting from </a:t>
            </a:r>
            <a:r>
              <a:rPr lang="en-GB" sz="1200" dirty="0">
                <a:solidFill>
                  <a:schemeClr val="tx1"/>
                </a:solidFill>
              </a:rPr>
              <a:t>2</a:t>
            </a:r>
            <a:r>
              <a:rPr lang="en-GB" sz="1200" baseline="30000" dirty="0">
                <a:solidFill>
                  <a:schemeClr val="tx1"/>
                </a:solidFill>
              </a:rPr>
              <a:t>0</a:t>
            </a:r>
            <a:r>
              <a:rPr lang="en-GB" sz="1200" b="0" dirty="0">
                <a:solidFill>
                  <a:schemeClr val="tx1"/>
                </a:solidFill>
              </a:rPr>
              <a:t> for the last digit.</a:t>
            </a:r>
          </a:p>
          <a:p>
            <a:endParaRPr lang="en-GB" sz="1200" b="0" dirty="0">
              <a:solidFill>
                <a:schemeClr val="tx1"/>
              </a:solidFill>
            </a:endParaRPr>
          </a:p>
          <a:p>
            <a:pPr marL="0" indent="0">
              <a:buFont typeface="Arial" panose="020B0604020202020204" pitchFamily="34" charset="0"/>
              <a:buNone/>
            </a:pPr>
            <a:r>
              <a:rPr lang="en-US" b="0" dirty="0"/>
              <a:t>The next </a:t>
            </a:r>
            <a:r>
              <a:rPr lang="en-US" b="1" dirty="0"/>
              <a:t>example</a:t>
            </a:r>
            <a:r>
              <a:rPr lang="en-US" b="0" dirty="0"/>
              <a:t> uses a binary number, consisting of 4 digits:</a:t>
            </a:r>
          </a:p>
          <a:p>
            <a:pPr marL="171450" indent="-171450">
              <a:buFont typeface="Arial" panose="020B0604020202020204" pitchFamily="34" charset="0"/>
              <a:buChar char="•"/>
            </a:pPr>
            <a:r>
              <a:rPr lang="en-US" b="0" dirty="0"/>
              <a:t>"</a:t>
            </a:r>
            <a:r>
              <a:rPr lang="en-US" b="1" dirty="0"/>
              <a:t>1 0 1 0</a:t>
            </a:r>
            <a:r>
              <a:rPr lang="en-US" b="0" dirty="0"/>
              <a:t>" in binary = </a:t>
            </a:r>
            <a:r>
              <a:rPr lang="en-GB" sz="1200" b="1" dirty="0">
                <a:solidFill>
                  <a:schemeClr val="bg1">
                    <a:lumMod val="75000"/>
                  </a:schemeClr>
                </a:solidFill>
              </a:rPr>
              <a:t>1</a:t>
            </a:r>
            <a:r>
              <a:rPr lang="en-GB" sz="1200" dirty="0">
                <a:solidFill>
                  <a:schemeClr val="tx1"/>
                </a:solidFill>
              </a:rPr>
              <a:t>*2</a:t>
            </a:r>
            <a:r>
              <a:rPr lang="en-GB" sz="1200" baseline="30000" dirty="0">
                <a:solidFill>
                  <a:schemeClr val="tx1"/>
                </a:solidFill>
              </a:rPr>
              <a:t>3</a:t>
            </a:r>
            <a:r>
              <a:rPr lang="en-GB" sz="1200" dirty="0">
                <a:solidFill>
                  <a:schemeClr val="tx1"/>
                </a:solidFill>
              </a:rPr>
              <a:t> + </a:t>
            </a:r>
            <a:r>
              <a:rPr lang="en-GB" sz="1200" b="1" dirty="0">
                <a:solidFill>
                  <a:schemeClr val="bg1">
                    <a:lumMod val="75000"/>
                  </a:schemeClr>
                </a:solidFill>
              </a:rPr>
              <a:t>0</a:t>
            </a:r>
            <a:r>
              <a:rPr lang="en-GB" sz="1200" dirty="0">
                <a:solidFill>
                  <a:schemeClr val="tx1"/>
                </a:solidFill>
              </a:rPr>
              <a:t>*2</a:t>
            </a:r>
            <a:r>
              <a:rPr lang="en-GB" sz="1200" baseline="30000" dirty="0">
                <a:solidFill>
                  <a:schemeClr val="tx1"/>
                </a:solidFill>
              </a:rPr>
              <a:t>2</a:t>
            </a:r>
            <a:r>
              <a:rPr lang="en-GB" sz="1200" dirty="0">
                <a:solidFill>
                  <a:schemeClr val="tx1"/>
                </a:solidFill>
              </a:rPr>
              <a:t> + </a:t>
            </a:r>
            <a:r>
              <a:rPr lang="en-GB" sz="1200" b="1" dirty="0">
                <a:solidFill>
                  <a:schemeClr val="bg1">
                    <a:lumMod val="75000"/>
                  </a:schemeClr>
                </a:solidFill>
              </a:rPr>
              <a:t>1</a:t>
            </a:r>
            <a:r>
              <a:rPr lang="en-GB" sz="1200" dirty="0">
                <a:solidFill>
                  <a:schemeClr val="tx1"/>
                </a:solidFill>
              </a:rPr>
              <a:t>*2</a:t>
            </a:r>
            <a:r>
              <a:rPr lang="en-GB" sz="1200" baseline="30000" dirty="0">
                <a:solidFill>
                  <a:schemeClr val="tx1"/>
                </a:solidFill>
              </a:rPr>
              <a:t>1</a:t>
            </a:r>
            <a:r>
              <a:rPr lang="en-GB" sz="1200" dirty="0">
                <a:solidFill>
                  <a:schemeClr val="tx1"/>
                </a:solidFill>
              </a:rPr>
              <a:t> + </a:t>
            </a:r>
            <a:r>
              <a:rPr lang="en-GB" sz="1200" b="1" dirty="0">
                <a:solidFill>
                  <a:schemeClr val="bg1">
                    <a:lumMod val="75000"/>
                  </a:schemeClr>
                </a:solidFill>
              </a:rPr>
              <a:t>0</a:t>
            </a:r>
            <a:r>
              <a:rPr lang="en-GB" sz="1200" dirty="0">
                <a:solidFill>
                  <a:schemeClr val="tx1"/>
                </a:solidFill>
              </a:rPr>
              <a:t>*2</a:t>
            </a:r>
            <a:r>
              <a:rPr lang="en-GB" sz="1200" baseline="30000" dirty="0">
                <a:solidFill>
                  <a:schemeClr val="tx1"/>
                </a:solidFill>
              </a:rPr>
              <a:t>0</a:t>
            </a:r>
            <a:r>
              <a:rPr lang="en-GB" sz="1200" dirty="0">
                <a:solidFill>
                  <a:schemeClr val="tx1"/>
                </a:solidFill>
              </a:rPr>
              <a:t> =  </a:t>
            </a:r>
            <a:r>
              <a:rPr lang="en-GB" sz="1200" b="1" dirty="0">
                <a:solidFill>
                  <a:schemeClr val="tx1"/>
                </a:solidFill>
              </a:rPr>
              <a:t>8</a:t>
            </a:r>
            <a:r>
              <a:rPr lang="en-GB" sz="1200" dirty="0">
                <a:solidFill>
                  <a:schemeClr val="tx1"/>
                </a:solidFill>
              </a:rPr>
              <a:t> + </a:t>
            </a:r>
            <a:r>
              <a:rPr lang="en-GB" sz="1200" b="1" dirty="0">
                <a:solidFill>
                  <a:schemeClr val="tx1"/>
                </a:solidFill>
              </a:rPr>
              <a:t>0</a:t>
            </a:r>
            <a:r>
              <a:rPr lang="en-GB" sz="1200" dirty="0">
                <a:solidFill>
                  <a:schemeClr val="tx1"/>
                </a:solidFill>
              </a:rPr>
              <a:t> + </a:t>
            </a:r>
            <a:r>
              <a:rPr lang="en-GB" sz="1200" b="1" dirty="0">
                <a:solidFill>
                  <a:schemeClr val="tx1"/>
                </a:solidFill>
              </a:rPr>
              <a:t>2</a:t>
            </a:r>
            <a:r>
              <a:rPr lang="en-GB" sz="1200" dirty="0">
                <a:solidFill>
                  <a:schemeClr val="tx1"/>
                </a:solidFill>
              </a:rPr>
              <a:t> + </a:t>
            </a:r>
            <a:r>
              <a:rPr lang="en-GB" sz="1200" b="1" dirty="0">
                <a:solidFill>
                  <a:schemeClr val="tx1"/>
                </a:solidFill>
              </a:rPr>
              <a:t>0</a:t>
            </a:r>
            <a:r>
              <a:rPr lang="en-GB" sz="1200" dirty="0">
                <a:solidFill>
                  <a:schemeClr val="tx1"/>
                </a:solidFill>
              </a:rPr>
              <a:t> = </a:t>
            </a:r>
            <a:r>
              <a:rPr lang="en-GB" sz="1200" b="1" dirty="0">
                <a:solidFill>
                  <a:schemeClr val="tx1"/>
                </a:solidFill>
              </a:rPr>
              <a:t>10</a:t>
            </a:r>
            <a:r>
              <a:rPr lang="en-GB" sz="1200" b="0" dirty="0">
                <a:solidFill>
                  <a:schemeClr val="tx1"/>
                </a:solidFill>
              </a:rPr>
              <a:t> in decimal</a:t>
            </a:r>
            <a:br>
              <a:rPr lang="en-GB" sz="1200" b="0" dirty="0">
                <a:solidFill>
                  <a:schemeClr val="tx1"/>
                </a:solidFill>
              </a:rPr>
            </a:br>
            <a:endParaRPr lang="en-US" b="1" dirty="0"/>
          </a:p>
        </p:txBody>
      </p:sp>
      <p:sp>
        <p:nvSpPr>
          <p:cNvPr id="4" name="Slide Number Placeholder 3"/>
          <p:cNvSpPr>
            <a:spLocks noGrp="1"/>
          </p:cNvSpPr>
          <p:nvPr>
            <p:ph type="sldNum" sz="quarter" idx="5"/>
          </p:nvPr>
        </p:nvSpPr>
        <p:spPr/>
        <p:txBody>
          <a:bodyPr/>
          <a:lstStyle/>
          <a:p>
            <a:fld id="{2BF067CD-8E6B-4360-9AA8-C5DF2A48A6D1}" type="slidenum">
              <a:rPr lang="en-US" smtClean="0"/>
              <a:t>10</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651927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 will explain and demonstrate how to </a:t>
            </a:r>
            <a:r>
              <a:rPr lang="en-US" b="1" dirty="0"/>
              <a:t>convert between binary and decimal number</a:t>
            </a:r>
            <a:r>
              <a:rPr lang="en-US" dirty="0"/>
              <a:t>.</a:t>
            </a:r>
          </a:p>
          <a:p>
            <a:endParaRPr lang="en-US" dirty="0"/>
          </a:p>
          <a:p>
            <a:r>
              <a:rPr lang="en-US" dirty="0"/>
              <a:t>The </a:t>
            </a:r>
            <a:r>
              <a:rPr lang="en-US" b="1" dirty="0"/>
              <a:t>binary to decimal conversion </a:t>
            </a:r>
            <a:r>
              <a:rPr lang="en-US" dirty="0"/>
              <a:t>directly follows the definition from the previous slides: we multiply each digit by its corresponding magnitude (or weight), which is a power of 2, starting from 2</a:t>
            </a:r>
            <a:r>
              <a:rPr lang="en-US" baseline="30000" dirty="0"/>
              <a:t>0</a:t>
            </a:r>
            <a:r>
              <a:rPr lang="en-US" dirty="0"/>
              <a:t> for the rightmost number. For example:</a:t>
            </a:r>
          </a:p>
          <a:p>
            <a:r>
              <a:rPr lang="en-GB" sz="1200" b="0" dirty="0">
                <a:solidFill>
                  <a:schemeClr val="bg1">
                    <a:lumMod val="75000"/>
                  </a:schemeClr>
                </a:solidFill>
              </a:rPr>
              <a:t>"</a:t>
            </a:r>
            <a:r>
              <a:rPr lang="en-GB" sz="1200" b="1" dirty="0">
                <a:solidFill>
                  <a:schemeClr val="bg1">
                    <a:lumMod val="75000"/>
                  </a:schemeClr>
                </a:solidFill>
              </a:rPr>
              <a:t>1</a:t>
            </a:r>
            <a:r>
              <a:rPr lang="bg-BG" sz="1200" b="1" dirty="0">
                <a:solidFill>
                  <a:schemeClr val="bg1">
                    <a:lumMod val="75000"/>
                  </a:schemeClr>
                </a:solidFill>
              </a:rPr>
              <a:t> </a:t>
            </a:r>
            <a:r>
              <a:rPr lang="en-GB" sz="1200" b="1" dirty="0">
                <a:solidFill>
                  <a:schemeClr val="bg1">
                    <a:lumMod val="75000"/>
                  </a:schemeClr>
                </a:solidFill>
              </a:rPr>
              <a:t>0</a:t>
            </a:r>
            <a:r>
              <a:rPr lang="bg-BG" sz="1200" b="1" dirty="0">
                <a:solidFill>
                  <a:schemeClr val="bg1">
                    <a:lumMod val="75000"/>
                  </a:schemeClr>
                </a:solidFill>
              </a:rPr>
              <a:t> </a:t>
            </a:r>
            <a:r>
              <a:rPr lang="en-GB" sz="1200" b="1" dirty="0">
                <a:solidFill>
                  <a:schemeClr val="bg1">
                    <a:lumMod val="75000"/>
                  </a:schemeClr>
                </a:solidFill>
              </a:rPr>
              <a:t>1</a:t>
            </a:r>
            <a:r>
              <a:rPr lang="bg-BG" sz="1200" b="1" dirty="0">
                <a:solidFill>
                  <a:schemeClr val="bg1">
                    <a:lumMod val="75000"/>
                  </a:schemeClr>
                </a:solidFill>
              </a:rPr>
              <a:t> </a:t>
            </a:r>
            <a:r>
              <a:rPr lang="en-GB" sz="1200" b="1" dirty="0">
                <a:solidFill>
                  <a:schemeClr val="bg1">
                    <a:lumMod val="75000"/>
                  </a:schemeClr>
                </a:solidFill>
              </a:rPr>
              <a:t>1</a:t>
            </a:r>
            <a:r>
              <a:rPr lang="en-GB" sz="1200" b="0" dirty="0">
                <a:solidFill>
                  <a:schemeClr val="bg1">
                    <a:lumMod val="75000"/>
                  </a:schemeClr>
                </a:solidFill>
              </a:rPr>
              <a:t>"</a:t>
            </a:r>
            <a:r>
              <a:rPr lang="bg-BG" sz="1200" baseline="-25000" dirty="0">
                <a:solidFill>
                  <a:schemeClr val="tx1"/>
                </a:solidFill>
              </a:rPr>
              <a:t> </a:t>
            </a:r>
            <a:r>
              <a:rPr lang="en-GB" sz="1200" baseline="0" dirty="0">
                <a:solidFill>
                  <a:schemeClr val="tx1"/>
                </a:solidFill>
              </a:rPr>
              <a:t>in binary</a:t>
            </a:r>
            <a:r>
              <a:rPr lang="bg-BG" sz="1200" baseline="0" dirty="0">
                <a:solidFill>
                  <a:schemeClr val="tx1"/>
                </a:solidFill>
              </a:rPr>
              <a:t> </a:t>
            </a:r>
            <a:r>
              <a:rPr lang="en-GB" sz="1200" dirty="0">
                <a:solidFill>
                  <a:schemeClr val="tx1"/>
                </a:solidFill>
              </a:rPr>
              <a:t>= </a:t>
            </a:r>
            <a:r>
              <a:rPr lang="en-GB" sz="1200" b="1" dirty="0">
                <a:solidFill>
                  <a:schemeClr val="bg1">
                    <a:lumMod val="75000"/>
                  </a:schemeClr>
                </a:solidFill>
              </a:rPr>
              <a:t>1</a:t>
            </a:r>
            <a:r>
              <a:rPr lang="en-GB" sz="1200" dirty="0">
                <a:solidFill>
                  <a:schemeClr val="tx1"/>
                </a:solidFill>
              </a:rPr>
              <a:t>*2</a:t>
            </a:r>
            <a:r>
              <a:rPr lang="en-GB" sz="1200" baseline="30000" dirty="0">
                <a:solidFill>
                  <a:schemeClr val="tx1"/>
                </a:solidFill>
              </a:rPr>
              <a:t>3</a:t>
            </a:r>
            <a:r>
              <a:rPr lang="en-GB" sz="1200" dirty="0">
                <a:solidFill>
                  <a:schemeClr val="tx1"/>
                </a:solidFill>
                <a:latin typeface="+mn-lt"/>
              </a:rPr>
              <a:t> </a:t>
            </a:r>
            <a:r>
              <a:rPr lang="en-GB" sz="1200" dirty="0">
                <a:solidFill>
                  <a:schemeClr val="tx1"/>
                </a:solidFill>
              </a:rPr>
              <a:t>+</a:t>
            </a:r>
            <a:r>
              <a:rPr lang="en-GB" sz="1200" dirty="0">
                <a:solidFill>
                  <a:schemeClr val="tx1"/>
                </a:solidFill>
                <a:latin typeface="+mn-lt"/>
              </a:rPr>
              <a:t> </a:t>
            </a:r>
            <a:r>
              <a:rPr lang="en-GB" sz="1200" b="1" dirty="0">
                <a:solidFill>
                  <a:schemeClr val="bg1">
                    <a:lumMod val="75000"/>
                  </a:schemeClr>
                </a:solidFill>
              </a:rPr>
              <a:t>0</a:t>
            </a:r>
            <a:r>
              <a:rPr lang="en-GB" sz="1200" dirty="0">
                <a:solidFill>
                  <a:schemeClr val="tx1"/>
                </a:solidFill>
              </a:rPr>
              <a:t>*2</a:t>
            </a:r>
            <a:r>
              <a:rPr lang="en-GB" sz="1200" baseline="30000" dirty="0">
                <a:solidFill>
                  <a:schemeClr val="tx1"/>
                </a:solidFill>
              </a:rPr>
              <a:t>2</a:t>
            </a:r>
            <a:r>
              <a:rPr lang="en-GB" sz="1200" dirty="0">
                <a:solidFill>
                  <a:schemeClr val="tx1"/>
                </a:solidFill>
                <a:latin typeface="+mn-lt"/>
              </a:rPr>
              <a:t> </a:t>
            </a:r>
            <a:r>
              <a:rPr lang="en-GB" sz="1200" dirty="0">
                <a:solidFill>
                  <a:schemeClr val="tx1"/>
                </a:solidFill>
              </a:rPr>
              <a:t>+</a:t>
            </a:r>
            <a:r>
              <a:rPr lang="en-GB" sz="1200" dirty="0">
                <a:solidFill>
                  <a:schemeClr val="tx1"/>
                </a:solidFill>
                <a:latin typeface="+mn-lt"/>
              </a:rPr>
              <a:t> </a:t>
            </a:r>
            <a:r>
              <a:rPr lang="en-GB" sz="1200" b="1" dirty="0">
                <a:solidFill>
                  <a:schemeClr val="bg1">
                    <a:lumMod val="75000"/>
                  </a:schemeClr>
                </a:solidFill>
              </a:rPr>
              <a:t>1</a:t>
            </a:r>
            <a:r>
              <a:rPr lang="en-GB" sz="1200" dirty="0">
                <a:solidFill>
                  <a:schemeClr val="tx1"/>
                </a:solidFill>
              </a:rPr>
              <a:t>*2</a:t>
            </a:r>
            <a:r>
              <a:rPr lang="en-GB" sz="1200" baseline="30000" dirty="0">
                <a:solidFill>
                  <a:schemeClr val="tx1"/>
                </a:solidFill>
              </a:rPr>
              <a:t>1</a:t>
            </a:r>
            <a:r>
              <a:rPr lang="en-GB" sz="1200" dirty="0">
                <a:solidFill>
                  <a:schemeClr val="tx1"/>
                </a:solidFill>
                <a:latin typeface="+mn-lt"/>
              </a:rPr>
              <a:t> </a:t>
            </a:r>
            <a:r>
              <a:rPr lang="en-GB" sz="1200" dirty="0">
                <a:solidFill>
                  <a:schemeClr val="tx1"/>
                </a:solidFill>
              </a:rPr>
              <a:t>+</a:t>
            </a:r>
            <a:r>
              <a:rPr lang="en-GB" sz="1200" dirty="0">
                <a:solidFill>
                  <a:schemeClr val="tx1"/>
                </a:solidFill>
                <a:latin typeface="+mn-lt"/>
              </a:rPr>
              <a:t> </a:t>
            </a:r>
            <a:r>
              <a:rPr lang="en-GB" sz="1200" b="1" dirty="0">
                <a:solidFill>
                  <a:schemeClr val="bg1">
                    <a:lumMod val="75000"/>
                  </a:schemeClr>
                </a:solidFill>
              </a:rPr>
              <a:t>1</a:t>
            </a:r>
            <a:r>
              <a:rPr lang="en-GB" sz="1200" dirty="0">
                <a:solidFill>
                  <a:schemeClr val="tx1"/>
                </a:solidFill>
              </a:rPr>
              <a:t>*2</a:t>
            </a:r>
            <a:r>
              <a:rPr lang="en-GB" sz="1200" baseline="30000" dirty="0">
                <a:solidFill>
                  <a:schemeClr val="tx1"/>
                </a:solidFill>
              </a:rPr>
              <a:t>0</a:t>
            </a:r>
            <a:r>
              <a:rPr lang="en-GB" sz="1200" dirty="0">
                <a:solidFill>
                  <a:schemeClr val="tx1"/>
                </a:solidFill>
              </a:rPr>
              <a:t> =</a:t>
            </a:r>
          </a:p>
          <a:p>
            <a:r>
              <a:rPr lang="en-GB" sz="1200" dirty="0">
                <a:solidFill>
                  <a:schemeClr val="tx1"/>
                </a:solidFill>
              </a:rPr>
              <a:t>      = </a:t>
            </a:r>
            <a:r>
              <a:rPr lang="en-GB" sz="1200" b="1" dirty="0">
                <a:solidFill>
                  <a:schemeClr val="bg1">
                    <a:lumMod val="75000"/>
                  </a:schemeClr>
                </a:solidFill>
              </a:rPr>
              <a:t>1</a:t>
            </a:r>
            <a:r>
              <a:rPr lang="en-GB" sz="1200" dirty="0">
                <a:solidFill>
                  <a:schemeClr val="tx1"/>
                </a:solidFill>
              </a:rPr>
              <a:t>*8</a:t>
            </a:r>
            <a:r>
              <a:rPr lang="en-GB" sz="1200" dirty="0">
                <a:solidFill>
                  <a:schemeClr val="tx1"/>
                </a:solidFill>
                <a:latin typeface="+mn-lt"/>
              </a:rPr>
              <a:t> </a:t>
            </a:r>
            <a:r>
              <a:rPr lang="en-GB" sz="1200" dirty="0">
                <a:solidFill>
                  <a:schemeClr val="tx1"/>
                </a:solidFill>
              </a:rPr>
              <a:t>+</a:t>
            </a:r>
            <a:r>
              <a:rPr lang="en-GB" sz="1200" dirty="0">
                <a:solidFill>
                  <a:schemeClr val="tx1"/>
                </a:solidFill>
                <a:latin typeface="+mn-lt"/>
              </a:rPr>
              <a:t> </a:t>
            </a:r>
            <a:r>
              <a:rPr lang="en-GB" sz="1200" b="1" dirty="0">
                <a:solidFill>
                  <a:schemeClr val="bg1">
                    <a:lumMod val="75000"/>
                  </a:schemeClr>
                </a:solidFill>
              </a:rPr>
              <a:t>0</a:t>
            </a:r>
            <a:r>
              <a:rPr lang="en-GB" sz="1200" dirty="0">
                <a:solidFill>
                  <a:schemeClr val="tx1"/>
                </a:solidFill>
              </a:rPr>
              <a:t>*4</a:t>
            </a:r>
            <a:r>
              <a:rPr lang="en-GB" sz="1200" dirty="0">
                <a:solidFill>
                  <a:schemeClr val="tx1"/>
                </a:solidFill>
                <a:latin typeface="+mn-lt"/>
              </a:rPr>
              <a:t> </a:t>
            </a:r>
            <a:r>
              <a:rPr lang="en-GB" sz="1200" dirty="0">
                <a:solidFill>
                  <a:schemeClr val="tx1"/>
                </a:solidFill>
              </a:rPr>
              <a:t>+</a:t>
            </a:r>
            <a:r>
              <a:rPr lang="en-GB" sz="1200" dirty="0">
                <a:solidFill>
                  <a:schemeClr val="tx1"/>
                </a:solidFill>
                <a:latin typeface="+mn-lt"/>
              </a:rPr>
              <a:t> </a:t>
            </a:r>
            <a:r>
              <a:rPr lang="en-GB" sz="1200" b="1" dirty="0">
                <a:solidFill>
                  <a:schemeClr val="bg1">
                    <a:lumMod val="75000"/>
                  </a:schemeClr>
                </a:solidFill>
              </a:rPr>
              <a:t>1</a:t>
            </a:r>
            <a:r>
              <a:rPr lang="en-GB" sz="1200" dirty="0">
                <a:solidFill>
                  <a:schemeClr val="tx1"/>
                </a:solidFill>
              </a:rPr>
              <a:t>*2</a:t>
            </a:r>
            <a:r>
              <a:rPr lang="en-GB" sz="1200" dirty="0">
                <a:solidFill>
                  <a:schemeClr val="tx1"/>
                </a:solidFill>
                <a:latin typeface="+mn-lt"/>
              </a:rPr>
              <a:t> </a:t>
            </a:r>
            <a:r>
              <a:rPr lang="en-GB" sz="1200" dirty="0">
                <a:solidFill>
                  <a:schemeClr val="tx1"/>
                </a:solidFill>
              </a:rPr>
              <a:t>+</a:t>
            </a:r>
            <a:r>
              <a:rPr lang="en-GB" sz="1200" dirty="0">
                <a:solidFill>
                  <a:schemeClr val="tx1"/>
                </a:solidFill>
                <a:latin typeface="+mn-lt"/>
              </a:rPr>
              <a:t> </a:t>
            </a:r>
            <a:r>
              <a:rPr lang="en-GB" sz="1200" b="1" dirty="0">
                <a:solidFill>
                  <a:schemeClr val="bg1">
                    <a:lumMod val="75000"/>
                  </a:schemeClr>
                </a:solidFill>
              </a:rPr>
              <a:t>1</a:t>
            </a:r>
            <a:r>
              <a:rPr lang="en-GB" sz="1200" dirty="0">
                <a:solidFill>
                  <a:schemeClr val="tx1"/>
                </a:solidFill>
              </a:rPr>
              <a:t>*1 = </a:t>
            </a:r>
          </a:p>
          <a:p>
            <a:r>
              <a:rPr lang="en-GB" sz="1200" dirty="0">
                <a:solidFill>
                  <a:schemeClr val="tx1"/>
                </a:solidFill>
              </a:rPr>
              <a:t>      = </a:t>
            </a:r>
            <a:r>
              <a:rPr lang="en-GB" sz="1200" b="1" dirty="0">
                <a:solidFill>
                  <a:schemeClr val="tx1"/>
                </a:solidFill>
              </a:rPr>
              <a:t>8</a:t>
            </a:r>
            <a:r>
              <a:rPr lang="en-GB" sz="1200" dirty="0">
                <a:solidFill>
                  <a:schemeClr val="tx1"/>
                </a:solidFill>
              </a:rPr>
              <a:t> + </a:t>
            </a:r>
            <a:r>
              <a:rPr lang="en-GB" sz="1200" b="1" dirty="0">
                <a:solidFill>
                  <a:schemeClr val="tx1"/>
                </a:solidFill>
              </a:rPr>
              <a:t>0</a:t>
            </a:r>
            <a:r>
              <a:rPr lang="en-GB" sz="1200" dirty="0">
                <a:solidFill>
                  <a:schemeClr val="tx1"/>
                </a:solidFill>
              </a:rPr>
              <a:t> + </a:t>
            </a:r>
            <a:r>
              <a:rPr lang="en-GB" sz="1200" b="1" dirty="0">
                <a:solidFill>
                  <a:schemeClr val="tx1"/>
                </a:solidFill>
              </a:rPr>
              <a:t>2</a:t>
            </a:r>
            <a:r>
              <a:rPr lang="en-GB" sz="1200" dirty="0">
                <a:solidFill>
                  <a:schemeClr val="tx1"/>
                </a:solidFill>
              </a:rPr>
              <a:t> + </a:t>
            </a:r>
            <a:r>
              <a:rPr lang="en-GB" sz="1200" b="1" dirty="0">
                <a:solidFill>
                  <a:schemeClr val="tx1"/>
                </a:solidFill>
              </a:rPr>
              <a:t>1</a:t>
            </a:r>
            <a:r>
              <a:rPr lang="en-GB" sz="1200" dirty="0">
                <a:solidFill>
                  <a:schemeClr val="tx1"/>
                </a:solidFill>
              </a:rPr>
              <a:t> =</a:t>
            </a:r>
          </a:p>
          <a:p>
            <a:r>
              <a:rPr lang="en-GB" sz="1200" dirty="0">
                <a:solidFill>
                  <a:schemeClr val="tx1"/>
                </a:solidFill>
              </a:rPr>
              <a:t>      = </a:t>
            </a:r>
            <a:r>
              <a:rPr lang="en-GB" sz="1200" b="1" dirty="0">
                <a:solidFill>
                  <a:schemeClr val="tx1"/>
                </a:solidFill>
              </a:rPr>
              <a:t>11</a:t>
            </a:r>
          </a:p>
          <a:p>
            <a:pPr>
              <a:spcBef>
                <a:spcPts val="200"/>
              </a:spcBef>
              <a:spcAft>
                <a:spcPts val="200"/>
              </a:spcAft>
            </a:pPr>
            <a:r>
              <a:rPr lang="en-US" dirty="0"/>
              <a:t>If we need to implement a </a:t>
            </a:r>
            <a:r>
              <a:rPr lang="en-US" b="1" dirty="0"/>
              <a:t>conversion algorithm</a:t>
            </a:r>
            <a:r>
              <a:rPr lang="en-US" dirty="0"/>
              <a:t>, we shall scan the digits of the input binary number </a:t>
            </a:r>
            <a:r>
              <a:rPr lang="en-US" b="1" dirty="0"/>
              <a:t>from right to left </a:t>
            </a:r>
            <a:r>
              <a:rPr lang="en-US" dirty="0"/>
              <a:t>and multiply the last digit to 1, the next digit to 2, the next digit to 4, the next digit to 8, etc. and we shall sum the obtained products.</a:t>
            </a:r>
            <a:br>
              <a:rPr lang="en-US" dirty="0"/>
            </a:br>
            <a:r>
              <a:rPr lang="en-US" dirty="0"/>
              <a:t/>
            </a:r>
            <a:br>
              <a:rPr lang="en-US" dirty="0"/>
            </a:br>
            <a:r>
              <a:rPr lang="en-US" dirty="0"/>
              <a:t>The </a:t>
            </a:r>
            <a:r>
              <a:rPr lang="en-US" b="1" dirty="0"/>
              <a:t>conversion from decimal to binary system </a:t>
            </a:r>
            <a:r>
              <a:rPr lang="en-US" dirty="0"/>
              <a:t>is done as follows: divide the input number to the base 2 until 0 is reached and take the obtained reminders in reversed order. This is an </a:t>
            </a:r>
            <a:r>
              <a:rPr lang="en-US" b="1" dirty="0"/>
              <a:t>example </a:t>
            </a:r>
            <a:r>
              <a:rPr lang="en-US" dirty="0"/>
              <a:t>how this algorithm works for the </a:t>
            </a:r>
            <a:r>
              <a:rPr lang="en-US" b="1" dirty="0"/>
              <a:t>input number 11</a:t>
            </a:r>
            <a:r>
              <a:rPr lang="en-US" dirty="0"/>
              <a:t> (in decimal system):</a:t>
            </a:r>
          </a:p>
          <a:p>
            <a:pPr marL="171450" indent="-171450">
              <a:spcBef>
                <a:spcPts val="200"/>
              </a:spcBef>
              <a:spcAft>
                <a:spcPts val="200"/>
              </a:spcAft>
              <a:buFont typeface="Arial" panose="020B0604020202020204" pitchFamily="34" charset="0"/>
              <a:buChar char="•"/>
            </a:pPr>
            <a:r>
              <a:rPr lang="en-US" dirty="0"/>
              <a:t>We start with </a:t>
            </a:r>
            <a:r>
              <a:rPr lang="en-US" b="1" dirty="0"/>
              <a:t>dividing </a:t>
            </a:r>
            <a:r>
              <a:rPr lang="en-GB" sz="1200" b="1" dirty="0">
                <a:solidFill>
                  <a:schemeClr val="tx1"/>
                </a:solidFill>
              </a:rPr>
              <a:t>11 by 2</a:t>
            </a:r>
            <a:r>
              <a:rPr lang="en-GB" sz="1200" dirty="0">
                <a:solidFill>
                  <a:schemeClr val="tx1"/>
                </a:solidFill>
              </a:rPr>
              <a:t>. We obtain </a:t>
            </a:r>
            <a:r>
              <a:rPr lang="en-GB" sz="1200" b="1" dirty="0">
                <a:solidFill>
                  <a:schemeClr val="tx1"/>
                </a:solidFill>
              </a:rPr>
              <a:t>5</a:t>
            </a:r>
            <a:r>
              <a:rPr lang="en-GB" sz="1200" dirty="0">
                <a:solidFill>
                  <a:schemeClr val="tx1"/>
                </a:solidFill>
              </a:rPr>
              <a:t> as result plus </a:t>
            </a:r>
            <a:r>
              <a:rPr lang="en-GB" sz="1200" b="1" dirty="0">
                <a:solidFill>
                  <a:schemeClr val="tx1"/>
                </a:solidFill>
              </a:rPr>
              <a:t>reminder 1 </a:t>
            </a:r>
            <a:r>
              <a:rPr lang="en-GB" sz="1200" dirty="0">
                <a:solidFill>
                  <a:schemeClr val="tx1"/>
                </a:solidFill>
              </a:rPr>
              <a:t>(which is the </a:t>
            </a:r>
            <a:r>
              <a:rPr lang="en-GB" sz="1200" b="1" dirty="0">
                <a:solidFill>
                  <a:schemeClr val="tx1"/>
                </a:solidFill>
              </a:rPr>
              <a:t>last </a:t>
            </a:r>
            <a:r>
              <a:rPr lang="en-GB" sz="1200" b="1" dirty="0">
                <a:solidFill>
                  <a:schemeClr val="accent2">
                    <a:lumMod val="75000"/>
                  </a:schemeClr>
                </a:solidFill>
                <a:latin typeface="+mn-lt"/>
              </a:rPr>
              <a:t>digit </a:t>
            </a:r>
            <a:r>
              <a:rPr lang="en-GB" sz="1200" dirty="0">
                <a:solidFill>
                  <a:schemeClr val="accent2">
                    <a:lumMod val="75000"/>
                  </a:schemeClr>
                </a:solidFill>
                <a:latin typeface="+mn-lt"/>
              </a:rPr>
              <a:t>of the binary output).</a:t>
            </a:r>
          </a:p>
          <a:p>
            <a:pPr marL="171450" indent="-171450">
              <a:spcBef>
                <a:spcPts val="200"/>
              </a:spcBef>
              <a:spcAft>
                <a:spcPts val="200"/>
              </a:spcAft>
              <a:buFont typeface="Arial" panose="020B0604020202020204" pitchFamily="34" charset="0"/>
              <a:buChar char="•"/>
            </a:pPr>
            <a:r>
              <a:rPr lang="en-GB" sz="1200" dirty="0">
                <a:solidFill>
                  <a:schemeClr val="tx1"/>
                </a:solidFill>
              </a:rPr>
              <a:t>Next, we </a:t>
            </a:r>
            <a:r>
              <a:rPr lang="en-US" b="1" dirty="0"/>
              <a:t>divide </a:t>
            </a:r>
            <a:r>
              <a:rPr lang="en-GB" sz="1200" b="1" dirty="0">
                <a:solidFill>
                  <a:schemeClr val="tx1"/>
                </a:solidFill>
              </a:rPr>
              <a:t>5 by 2</a:t>
            </a:r>
            <a:r>
              <a:rPr lang="en-GB" sz="1200" dirty="0">
                <a:solidFill>
                  <a:schemeClr val="tx1"/>
                </a:solidFill>
              </a:rPr>
              <a:t>. We obtain </a:t>
            </a:r>
            <a:r>
              <a:rPr lang="bg-BG" sz="1200" b="1" dirty="0">
                <a:solidFill>
                  <a:schemeClr val="tx1"/>
                </a:solidFill>
              </a:rPr>
              <a:t>2</a:t>
            </a:r>
            <a:r>
              <a:rPr lang="en-GB" sz="1200" dirty="0">
                <a:solidFill>
                  <a:schemeClr val="tx1"/>
                </a:solidFill>
              </a:rPr>
              <a:t> as result plus </a:t>
            </a:r>
            <a:r>
              <a:rPr lang="en-GB" sz="1200" b="1" dirty="0">
                <a:solidFill>
                  <a:schemeClr val="tx1"/>
                </a:solidFill>
              </a:rPr>
              <a:t>reminder 1 </a:t>
            </a:r>
            <a:r>
              <a:rPr lang="en-GB" sz="1200" dirty="0">
                <a:solidFill>
                  <a:schemeClr val="tx1"/>
                </a:solidFill>
              </a:rPr>
              <a:t>(which is the next </a:t>
            </a:r>
            <a:r>
              <a:rPr lang="en-GB" sz="1200" dirty="0">
                <a:solidFill>
                  <a:schemeClr val="accent2">
                    <a:lumMod val="75000"/>
                  </a:schemeClr>
                </a:solidFill>
                <a:latin typeface="+mn-lt"/>
              </a:rPr>
              <a:t>digit of the binary output).</a:t>
            </a:r>
          </a:p>
          <a:p>
            <a:pPr marL="171450" indent="-171450">
              <a:spcBef>
                <a:spcPts val="200"/>
              </a:spcBef>
              <a:spcAft>
                <a:spcPts val="200"/>
              </a:spcAft>
              <a:buFont typeface="Arial" panose="020B0604020202020204" pitchFamily="34" charset="0"/>
              <a:buChar char="•"/>
            </a:pPr>
            <a:r>
              <a:rPr lang="en-GB" sz="1200" dirty="0">
                <a:solidFill>
                  <a:schemeClr val="tx1"/>
                </a:solidFill>
              </a:rPr>
              <a:t>Next, we </a:t>
            </a:r>
            <a:r>
              <a:rPr lang="en-US" b="1" dirty="0"/>
              <a:t>divide </a:t>
            </a:r>
            <a:r>
              <a:rPr lang="bg-BG" sz="1200" b="1" dirty="0">
                <a:solidFill>
                  <a:schemeClr val="tx1"/>
                </a:solidFill>
              </a:rPr>
              <a:t>2</a:t>
            </a:r>
            <a:r>
              <a:rPr lang="en-GB" sz="1200" b="1" dirty="0">
                <a:solidFill>
                  <a:schemeClr val="tx1"/>
                </a:solidFill>
              </a:rPr>
              <a:t> by 2</a:t>
            </a:r>
            <a:r>
              <a:rPr lang="bg-BG" sz="1200" dirty="0">
                <a:solidFill>
                  <a:schemeClr val="tx1"/>
                </a:solidFill>
              </a:rPr>
              <a:t> </a:t>
            </a:r>
            <a:r>
              <a:rPr lang="en-US" sz="1200" dirty="0">
                <a:solidFill>
                  <a:schemeClr val="tx1"/>
                </a:solidFill>
              </a:rPr>
              <a:t>and</a:t>
            </a:r>
            <a:r>
              <a:rPr lang="en-GB" sz="1200" dirty="0">
                <a:solidFill>
                  <a:schemeClr val="tx1"/>
                </a:solidFill>
              </a:rPr>
              <a:t> we obtain </a:t>
            </a:r>
            <a:r>
              <a:rPr lang="en-US" sz="1200" b="1" dirty="0">
                <a:solidFill>
                  <a:schemeClr val="tx1"/>
                </a:solidFill>
              </a:rPr>
              <a:t>1</a:t>
            </a:r>
            <a:r>
              <a:rPr lang="en-GB" sz="1200" dirty="0">
                <a:solidFill>
                  <a:schemeClr val="tx1"/>
                </a:solidFill>
              </a:rPr>
              <a:t> as result plus </a:t>
            </a:r>
            <a:r>
              <a:rPr lang="en-GB" sz="1200" b="1" dirty="0">
                <a:solidFill>
                  <a:schemeClr val="tx1"/>
                </a:solidFill>
              </a:rPr>
              <a:t>reminder 0 </a:t>
            </a:r>
            <a:r>
              <a:rPr lang="en-GB" sz="1200" dirty="0">
                <a:solidFill>
                  <a:schemeClr val="tx1"/>
                </a:solidFill>
              </a:rPr>
              <a:t>(which is the </a:t>
            </a:r>
            <a:r>
              <a:rPr lang="en-US" sz="1200" dirty="0">
                <a:solidFill>
                  <a:schemeClr val="tx1"/>
                </a:solidFill>
              </a:rPr>
              <a:t>next </a:t>
            </a:r>
            <a:r>
              <a:rPr lang="en-GB" sz="1200" dirty="0">
                <a:solidFill>
                  <a:schemeClr val="accent2">
                    <a:lumMod val="75000"/>
                  </a:schemeClr>
                </a:solidFill>
                <a:latin typeface="+mn-lt"/>
              </a:rPr>
              <a:t>digit of the binary output).</a:t>
            </a:r>
          </a:p>
          <a:p>
            <a:pPr marL="171450" indent="-171450">
              <a:spcBef>
                <a:spcPts val="200"/>
              </a:spcBef>
              <a:spcAft>
                <a:spcPts val="200"/>
              </a:spcAft>
              <a:buFont typeface="Arial" panose="020B0604020202020204" pitchFamily="34" charset="0"/>
              <a:buChar char="•"/>
            </a:pPr>
            <a:r>
              <a:rPr lang="en-GB" sz="1200" dirty="0">
                <a:solidFill>
                  <a:schemeClr val="tx1"/>
                </a:solidFill>
              </a:rPr>
              <a:t>Finally, we </a:t>
            </a:r>
            <a:r>
              <a:rPr lang="en-US" b="1" dirty="0"/>
              <a:t>divide </a:t>
            </a:r>
            <a:r>
              <a:rPr lang="en-US" sz="1200" b="1" dirty="0">
                <a:solidFill>
                  <a:schemeClr val="tx1"/>
                </a:solidFill>
              </a:rPr>
              <a:t>1</a:t>
            </a:r>
            <a:r>
              <a:rPr lang="en-GB" sz="1200" b="1" dirty="0">
                <a:solidFill>
                  <a:schemeClr val="tx1"/>
                </a:solidFill>
              </a:rPr>
              <a:t> by 2</a:t>
            </a:r>
            <a:r>
              <a:rPr lang="bg-BG" sz="1200" dirty="0">
                <a:solidFill>
                  <a:schemeClr val="tx1"/>
                </a:solidFill>
              </a:rPr>
              <a:t> </a:t>
            </a:r>
            <a:r>
              <a:rPr lang="en-US" sz="1200" dirty="0">
                <a:solidFill>
                  <a:schemeClr val="tx1"/>
                </a:solidFill>
              </a:rPr>
              <a:t>and</a:t>
            </a:r>
            <a:r>
              <a:rPr lang="en-GB" sz="1200" dirty="0">
                <a:solidFill>
                  <a:schemeClr val="tx1"/>
                </a:solidFill>
              </a:rPr>
              <a:t> we obtain </a:t>
            </a:r>
            <a:r>
              <a:rPr lang="en-US" sz="1200" b="1" dirty="0">
                <a:solidFill>
                  <a:schemeClr val="tx1"/>
                </a:solidFill>
              </a:rPr>
              <a:t>0</a:t>
            </a:r>
            <a:r>
              <a:rPr lang="en-GB" sz="1200" dirty="0">
                <a:solidFill>
                  <a:schemeClr val="tx1"/>
                </a:solidFill>
              </a:rPr>
              <a:t> as result plus </a:t>
            </a:r>
            <a:r>
              <a:rPr lang="en-GB" sz="1200" b="1" dirty="0">
                <a:solidFill>
                  <a:schemeClr val="tx1"/>
                </a:solidFill>
              </a:rPr>
              <a:t>reminder 1 </a:t>
            </a:r>
            <a:r>
              <a:rPr lang="en-GB" sz="1200" dirty="0">
                <a:solidFill>
                  <a:schemeClr val="tx1"/>
                </a:solidFill>
              </a:rPr>
              <a:t>(which is the </a:t>
            </a:r>
            <a:r>
              <a:rPr lang="en-US" sz="1200" dirty="0">
                <a:solidFill>
                  <a:schemeClr val="tx1"/>
                </a:solidFill>
              </a:rPr>
              <a:t>first </a:t>
            </a:r>
            <a:r>
              <a:rPr lang="en-GB" sz="1200" dirty="0">
                <a:solidFill>
                  <a:schemeClr val="accent2">
                    <a:lumMod val="75000"/>
                  </a:schemeClr>
                </a:solidFill>
                <a:latin typeface="+mn-lt"/>
              </a:rPr>
              <a:t>digit of the binary output). We </a:t>
            </a:r>
            <a:r>
              <a:rPr lang="en-GB" sz="1200" b="1" dirty="0">
                <a:solidFill>
                  <a:schemeClr val="accent2">
                    <a:lumMod val="75000"/>
                  </a:schemeClr>
                </a:solidFill>
                <a:latin typeface="+mn-lt"/>
              </a:rPr>
              <a:t>stop here</a:t>
            </a:r>
            <a:r>
              <a:rPr lang="en-GB" sz="1200" dirty="0">
                <a:solidFill>
                  <a:schemeClr val="accent2">
                    <a:lumMod val="75000"/>
                  </a:schemeClr>
                </a:solidFill>
                <a:latin typeface="+mn-lt"/>
              </a:rPr>
              <a:t>, because we have reached zero and we will have no more binary digits.</a:t>
            </a:r>
          </a:p>
          <a:p>
            <a:pPr marL="0" indent="0">
              <a:spcBef>
                <a:spcPts val="200"/>
              </a:spcBef>
              <a:spcAft>
                <a:spcPts val="200"/>
              </a:spcAft>
              <a:buFont typeface="Arial" panose="020B0604020202020204" pitchFamily="34" charset="0"/>
              <a:buNone/>
            </a:pPr>
            <a:r>
              <a:rPr lang="en-GB" sz="1200" dirty="0">
                <a:solidFill>
                  <a:schemeClr val="accent2">
                    <a:lumMod val="75000"/>
                  </a:schemeClr>
                </a:solidFill>
                <a:latin typeface="+mn-lt"/>
              </a:rPr>
              <a:t>The </a:t>
            </a:r>
            <a:r>
              <a:rPr lang="en-GB" sz="1200" b="1" dirty="0">
                <a:solidFill>
                  <a:schemeClr val="accent2">
                    <a:lumMod val="75000"/>
                  </a:schemeClr>
                </a:solidFill>
                <a:latin typeface="+mn-lt"/>
              </a:rPr>
              <a:t>obtained remainders </a:t>
            </a:r>
            <a:r>
              <a:rPr lang="en-GB" sz="1200" dirty="0">
                <a:solidFill>
                  <a:schemeClr val="accent2">
                    <a:lumMod val="75000"/>
                  </a:schemeClr>
                </a:solidFill>
                <a:latin typeface="+mn-lt"/>
              </a:rPr>
              <a:t>are as follows: </a:t>
            </a:r>
            <a:r>
              <a:rPr lang="en-GB" sz="1200" b="1" dirty="0">
                <a:solidFill>
                  <a:schemeClr val="accent2">
                    <a:lumMod val="75000"/>
                  </a:schemeClr>
                </a:solidFill>
                <a:latin typeface="+mn-lt"/>
              </a:rPr>
              <a:t>1</a:t>
            </a:r>
            <a:r>
              <a:rPr lang="en-GB" sz="1200" dirty="0">
                <a:solidFill>
                  <a:schemeClr val="accent2">
                    <a:lumMod val="75000"/>
                  </a:schemeClr>
                </a:solidFill>
                <a:latin typeface="+mn-lt"/>
              </a:rPr>
              <a:t> (at the first division), </a:t>
            </a:r>
            <a:r>
              <a:rPr lang="en-GB" sz="1200" b="1" dirty="0">
                <a:solidFill>
                  <a:schemeClr val="accent2">
                    <a:lumMod val="75000"/>
                  </a:schemeClr>
                </a:solidFill>
                <a:latin typeface="+mn-lt"/>
              </a:rPr>
              <a:t>1</a:t>
            </a:r>
            <a:r>
              <a:rPr lang="en-GB" sz="1200" dirty="0">
                <a:solidFill>
                  <a:schemeClr val="accent2">
                    <a:lumMod val="75000"/>
                  </a:schemeClr>
                </a:solidFill>
                <a:latin typeface="+mn-lt"/>
              </a:rPr>
              <a:t> (at the second division), </a:t>
            </a:r>
            <a:r>
              <a:rPr lang="en-GB" sz="1200" b="1" dirty="0">
                <a:solidFill>
                  <a:schemeClr val="accent2">
                    <a:lumMod val="75000"/>
                  </a:schemeClr>
                </a:solidFill>
                <a:latin typeface="+mn-lt"/>
              </a:rPr>
              <a:t>0</a:t>
            </a:r>
            <a:r>
              <a:rPr lang="en-GB" sz="1200" dirty="0">
                <a:solidFill>
                  <a:schemeClr val="accent2">
                    <a:lumMod val="75000"/>
                  </a:schemeClr>
                </a:solidFill>
                <a:latin typeface="+mn-lt"/>
              </a:rPr>
              <a:t> (at the third division), </a:t>
            </a:r>
            <a:r>
              <a:rPr lang="en-GB" sz="1200" b="1" dirty="0">
                <a:solidFill>
                  <a:schemeClr val="accent2">
                    <a:lumMod val="75000"/>
                  </a:schemeClr>
                </a:solidFill>
                <a:latin typeface="+mn-lt"/>
              </a:rPr>
              <a:t>1</a:t>
            </a:r>
            <a:r>
              <a:rPr lang="en-GB" sz="1200" dirty="0">
                <a:solidFill>
                  <a:schemeClr val="accent2">
                    <a:lumMod val="75000"/>
                  </a:schemeClr>
                </a:solidFill>
                <a:latin typeface="+mn-lt"/>
              </a:rPr>
              <a:t> (at the last division). We reverse the order of these remainders and we obtain the binary output:</a:t>
            </a:r>
            <a:r>
              <a:rPr lang="en-GB" sz="1200" dirty="0">
                <a:solidFill>
                  <a:schemeClr val="tx1"/>
                </a:solidFill>
              </a:rPr>
              <a:t> "</a:t>
            </a:r>
            <a:r>
              <a:rPr lang="en-GB" sz="1200" b="1" dirty="0">
                <a:solidFill>
                  <a:schemeClr val="bg1">
                    <a:lumMod val="75000"/>
                  </a:schemeClr>
                </a:solidFill>
              </a:rPr>
              <a:t>1 0 1 1</a:t>
            </a:r>
            <a:r>
              <a:rPr lang="en-GB" sz="1200" b="0" dirty="0">
                <a:solidFill>
                  <a:schemeClr val="bg1">
                    <a:lumMod val="75000"/>
                  </a:schemeClr>
                </a:solidFill>
              </a:rPr>
              <a:t>"</a:t>
            </a:r>
            <a:r>
              <a:rPr lang="en-GB" sz="1200" dirty="0">
                <a:solidFill>
                  <a:schemeClr val="bg1">
                    <a:lumMod val="75000"/>
                  </a:schemeClr>
                </a:solidFill>
              </a:rPr>
              <a:t>.</a:t>
            </a:r>
            <a:endParaRPr lang="en-GB" sz="1200" dirty="0">
              <a:solidFill>
                <a:schemeClr val="tx1"/>
              </a:solidFill>
            </a:endParaRPr>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11</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6458743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let's solve a </a:t>
            </a:r>
            <a:r>
              <a:rPr lang="en-US" b="1" dirty="0"/>
              <a:t>practical problem</a:t>
            </a:r>
            <a:r>
              <a:rPr lang="en-US" b="0" dirty="0"/>
              <a:t>, related to the binary numeral system</a:t>
            </a:r>
            <a:r>
              <a:rPr lang="en-US" dirty="0"/>
              <a:t>: we are given a positive integer </a:t>
            </a:r>
            <a:r>
              <a:rPr lang="en-US" b="1" dirty="0"/>
              <a:t>number</a:t>
            </a:r>
            <a:r>
              <a:rPr lang="en-US" dirty="0"/>
              <a:t> </a:t>
            </a:r>
            <a:r>
              <a:rPr lang="en-US" b="1" dirty="0">
                <a:solidFill>
                  <a:schemeClr val="bg1"/>
                </a:solidFill>
              </a:rPr>
              <a:t>n</a:t>
            </a:r>
            <a:r>
              <a:rPr lang="en-US" dirty="0"/>
              <a:t> and a </a:t>
            </a:r>
            <a:r>
              <a:rPr lang="en-US" b="1" dirty="0"/>
              <a:t>binary digit </a:t>
            </a:r>
            <a:r>
              <a:rPr lang="en-US" b="1" dirty="0">
                <a:solidFill>
                  <a:schemeClr val="bg1"/>
                </a:solidFill>
              </a:rPr>
              <a:t>b</a:t>
            </a:r>
            <a:r>
              <a:rPr lang="en-US" dirty="0"/>
              <a:t> (0 or 1).</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need to write a program that finds how many digits of value </a:t>
            </a:r>
            <a:r>
              <a:rPr lang="en-US" b="1" dirty="0">
                <a:solidFill>
                  <a:schemeClr val="bg1"/>
                </a:solidFill>
              </a:rPr>
              <a:t>b</a:t>
            </a:r>
            <a:r>
              <a:rPr lang="bg-BG" b="1" dirty="0">
                <a:solidFill>
                  <a:schemeClr val="bg1"/>
                </a:solidFill>
              </a:rPr>
              <a:t> </a:t>
            </a:r>
            <a:r>
              <a:rPr lang="en-US" b="0" dirty="0">
                <a:solidFill>
                  <a:schemeClr val="bg1"/>
                </a:solidFill>
              </a:rPr>
              <a:t>exist in the binary representation of the number </a:t>
            </a:r>
            <a:r>
              <a:rPr lang="en-US" b="1" dirty="0">
                <a:solidFill>
                  <a:schemeClr val="bg1"/>
                </a:solidFill>
              </a:rPr>
              <a:t>n</a:t>
            </a:r>
            <a:r>
              <a:rPr lang="en-US" b="0" dirty="0">
                <a:solidFill>
                  <a:schemeClr val="bg1"/>
                </a:solidFill>
              </a:rPr>
              <a:t>. A few examples are given below:</a:t>
            </a:r>
            <a:endParaRPr lang="en-GB" b="1" dirty="0">
              <a:solidFill>
                <a:schemeClr val="bg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a:t>For </a:t>
            </a:r>
            <a:r>
              <a:rPr lang="en-US" b="1" dirty="0"/>
              <a:t>n = 20</a:t>
            </a:r>
            <a:r>
              <a:rPr lang="en-US" dirty="0"/>
              <a:t> and</a:t>
            </a:r>
            <a:r>
              <a:rPr lang="en-US" b="1" dirty="0"/>
              <a:t> b = 0</a:t>
            </a:r>
            <a:r>
              <a:rPr lang="en-US" dirty="0"/>
              <a:t> we have </a:t>
            </a:r>
            <a:r>
              <a:rPr lang="en-US" b="1" dirty="0"/>
              <a:t>3 zeroes</a:t>
            </a:r>
            <a:r>
              <a:rPr lang="en-US" dirty="0"/>
              <a:t> in the binary representation of </a:t>
            </a:r>
            <a:r>
              <a:rPr lang="bg-BG" dirty="0"/>
              <a:t>20</a:t>
            </a:r>
            <a:r>
              <a:rPr lang="en-US" dirty="0"/>
              <a:t> (which is </a:t>
            </a:r>
            <a:r>
              <a:rPr lang="en-US" b="1" dirty="0"/>
              <a:t>1 0 1 0 0</a:t>
            </a:r>
            <a:r>
              <a:rPr lang="en-US" dirty="0"/>
              <a:t>)</a:t>
            </a:r>
            <a:r>
              <a:rPr lang="bg-BG" dirty="0"/>
              <a:t>.</a:t>
            </a:r>
            <a:endParaRPr lang="en-US" dirty="0"/>
          </a:p>
          <a:p>
            <a:r>
              <a:rPr lang="en-US" dirty="0"/>
              <a:t/>
            </a:r>
            <a:br>
              <a:rPr lang="en-US" dirty="0"/>
            </a:br>
            <a:r>
              <a:rPr lang="en-US" dirty="0"/>
              <a:t>For </a:t>
            </a:r>
            <a:r>
              <a:rPr lang="en-US" b="1" dirty="0"/>
              <a:t>n = 15</a:t>
            </a:r>
            <a:r>
              <a:rPr lang="en-US" dirty="0"/>
              <a:t> and</a:t>
            </a:r>
            <a:r>
              <a:rPr lang="en-US" b="1" dirty="0"/>
              <a:t> b = 1</a:t>
            </a:r>
            <a:r>
              <a:rPr lang="en-US" dirty="0"/>
              <a:t> we have </a:t>
            </a:r>
            <a:r>
              <a:rPr lang="en-US" b="1" dirty="0"/>
              <a:t>4 ones</a:t>
            </a:r>
            <a:r>
              <a:rPr lang="en-US" dirty="0"/>
              <a:t> in the binary representation of 15 (which is </a:t>
            </a:r>
            <a:r>
              <a:rPr lang="en-US" b="1" dirty="0"/>
              <a:t>1 1 1 1</a:t>
            </a:r>
            <a:r>
              <a:rPr lang="en-US" dirty="0"/>
              <a:t>)</a:t>
            </a:r>
            <a:r>
              <a:rPr lang="bg-BG" dirty="0"/>
              <a:t>.</a:t>
            </a:r>
            <a:endParaRPr lang="en-US" dirty="0"/>
          </a:p>
          <a:p>
            <a:r>
              <a:rPr lang="en-US" dirty="0"/>
              <a:t/>
            </a:r>
            <a:br>
              <a:rPr lang="en-US" dirty="0"/>
            </a:br>
            <a:r>
              <a:rPr lang="en-US" dirty="0"/>
              <a:t>The other examples follow the same logic.</a:t>
            </a:r>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12</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8067984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solve the "</a:t>
            </a:r>
            <a:r>
              <a:rPr lang="en-US" b="1" dirty="0"/>
              <a:t>Binary Digits Count</a:t>
            </a:r>
            <a:r>
              <a:rPr lang="en-US" dirty="0"/>
              <a:t>" problem like this:</a:t>
            </a:r>
          </a:p>
          <a:p>
            <a:r>
              <a:rPr lang="en-US" dirty="0"/>
              <a:t/>
            </a:r>
            <a:br>
              <a:rPr lang="en-US" dirty="0"/>
            </a:br>
            <a:r>
              <a:rPr lang="en-US" dirty="0"/>
              <a:t>First step: we </a:t>
            </a:r>
            <a:r>
              <a:rPr lang="en-US" b="1" dirty="0"/>
              <a:t>read the input</a:t>
            </a:r>
            <a:r>
              <a:rPr lang="en-US" dirty="0"/>
              <a:t> (the number </a:t>
            </a:r>
            <a:r>
              <a:rPr lang="en-US" b="1" dirty="0"/>
              <a:t>n</a:t>
            </a:r>
            <a:r>
              <a:rPr lang="en-US" dirty="0"/>
              <a:t> and </a:t>
            </a:r>
            <a:r>
              <a:rPr lang="en-US" b="1" dirty="0"/>
              <a:t>b</a:t>
            </a:r>
            <a:r>
              <a:rPr lang="en-US" dirty="0"/>
              <a:t>).</a:t>
            </a:r>
          </a:p>
          <a:p>
            <a:endParaRPr lang="en-US" dirty="0"/>
          </a:p>
          <a:p>
            <a:r>
              <a:rPr lang="en-US" dirty="0"/>
              <a:t>Second step: we convert the input number </a:t>
            </a:r>
            <a:r>
              <a:rPr lang="en-US" b="1" dirty="0"/>
              <a:t>n</a:t>
            </a:r>
            <a:r>
              <a:rPr lang="en-US" dirty="0"/>
              <a:t> to binary numeral system. This is done by </a:t>
            </a:r>
            <a:r>
              <a:rPr lang="en-US" b="1" dirty="0"/>
              <a:t>dividing n by 2 </a:t>
            </a:r>
            <a:r>
              <a:rPr lang="en-US" b="0" dirty="0"/>
              <a:t>continuously </a:t>
            </a:r>
            <a:r>
              <a:rPr lang="en-US" dirty="0"/>
              <a:t>until </a:t>
            </a:r>
            <a:r>
              <a:rPr lang="en-US" b="1" dirty="0"/>
              <a:t>0 is reached</a:t>
            </a:r>
            <a:r>
              <a:rPr lang="en-US" dirty="0"/>
              <a:t> and collect the remainders in reversed order.</a:t>
            </a:r>
          </a:p>
          <a:p>
            <a:endParaRPr lang="en-US" dirty="0"/>
          </a:p>
          <a:p>
            <a:r>
              <a:rPr lang="en-US" dirty="0"/>
              <a:t>Third step: the obtained </a:t>
            </a:r>
            <a:r>
              <a:rPr lang="en-US" b="1" dirty="0"/>
              <a:t>reminders </a:t>
            </a:r>
            <a:r>
              <a:rPr lang="en-US" dirty="0"/>
              <a:t>are the bits in the binary representation of </a:t>
            </a:r>
            <a:r>
              <a:rPr lang="en-US" b="1" dirty="0"/>
              <a:t>n</a:t>
            </a:r>
            <a:r>
              <a:rPr lang="en-US" dirty="0"/>
              <a:t> (in reversed order). We count how many of them are equal to </a:t>
            </a:r>
            <a:r>
              <a:rPr lang="en-US" b="1" dirty="0"/>
              <a:t>b</a:t>
            </a:r>
            <a:r>
              <a:rPr lang="en-US" dirty="0"/>
              <a: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Last step: print the </a:t>
            </a:r>
            <a:r>
              <a:rPr lang="en-US" b="1" dirty="0"/>
              <a:t>count</a:t>
            </a:r>
            <a:r>
              <a:rPr lang="en-US" dirty="0"/>
              <a:t>.</a:t>
            </a:r>
            <a:br>
              <a:rPr lang="en-US" dirty="0"/>
            </a:br>
            <a:r>
              <a:rPr lang="en-US" dirty="0"/>
              <a:t/>
            </a:r>
            <a:br>
              <a:rPr lang="en-US" dirty="0"/>
            </a:br>
            <a:r>
              <a:rPr lang="en-US" dirty="0"/>
              <a:t>Entirely different </a:t>
            </a:r>
            <a:r>
              <a:rPr lang="en-GB" dirty="0"/>
              <a:t>solution can be constructed by using </a:t>
            </a:r>
            <a:r>
              <a:rPr lang="en-GB" b="1" dirty="0"/>
              <a:t>bitwise operations</a:t>
            </a:r>
            <a:r>
              <a:rPr lang="en-GB" b="0" dirty="0"/>
              <a:t>: we can take the last bit using appropriate bitwise operation and check whether this bit equals to </a:t>
            </a:r>
            <a:r>
              <a:rPr lang="en-GB" b="1" dirty="0"/>
              <a:t>b</a:t>
            </a:r>
            <a:r>
              <a:rPr lang="en-GB" b="0" dirty="0"/>
              <a:t>. Then we can shift all bits to the right and take the last bit again. We can repeat the same for all the bits. We shall learn how to do such bitwise manipulations in the last section of this lesson.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13</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7118675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Hexadecimal numbers</a:t>
            </a:r>
            <a:r>
              <a:rPr lang="en-US" b="0" dirty="0"/>
              <a:t> (also known as </a:t>
            </a:r>
            <a:r>
              <a:rPr lang="en-US" b="1" dirty="0"/>
              <a:t>hex numbers</a:t>
            </a:r>
            <a:r>
              <a:rPr lang="en-US" b="0" dirty="0"/>
              <a:t>) </a:t>
            </a:r>
            <a:r>
              <a:rPr lang="en-US" dirty="0"/>
              <a:t>are widely used in computer science. Hex numbers use </a:t>
            </a:r>
            <a:r>
              <a:rPr lang="en-US" b="1" dirty="0"/>
              <a:t>base 16</a:t>
            </a:r>
            <a:r>
              <a:rPr lang="en-US" dirty="0"/>
              <a:t> and are represented by a sequence of </a:t>
            </a:r>
            <a:r>
              <a:rPr lang="en-US" b="1" dirty="0"/>
              <a:t>hex digits</a:t>
            </a:r>
            <a:r>
              <a:rPr lang="en-US" dirty="0"/>
              <a:t>.</a:t>
            </a:r>
            <a:br>
              <a:rPr lang="en-US" dirty="0"/>
            </a:br>
            <a:r>
              <a:rPr lang="en-US" dirty="0"/>
              <a:t/>
            </a:r>
            <a:br>
              <a:rPr lang="en-US" dirty="0"/>
            </a:br>
            <a:r>
              <a:rPr lang="en-US" dirty="0"/>
              <a:t>The </a:t>
            </a:r>
            <a:r>
              <a:rPr lang="en-US" b="1" dirty="0"/>
              <a:t>hex digits </a:t>
            </a:r>
            <a:r>
              <a:rPr lang="en-US" dirty="0"/>
              <a:t>are the following</a:t>
            </a:r>
            <a:r>
              <a:rPr lang="bg-BG" dirty="0"/>
              <a:t> </a:t>
            </a:r>
            <a:r>
              <a:rPr lang="en-US" dirty="0"/>
              <a:t>literals: </a:t>
            </a:r>
            <a:r>
              <a:rPr lang="en-US" b="1" dirty="0"/>
              <a:t>0</a:t>
            </a:r>
            <a:r>
              <a:rPr lang="en-US" dirty="0"/>
              <a:t>, </a:t>
            </a:r>
            <a:r>
              <a:rPr lang="en-US" b="1" dirty="0"/>
              <a:t>1</a:t>
            </a:r>
            <a:r>
              <a:rPr lang="en-US" dirty="0"/>
              <a:t>, </a:t>
            </a:r>
            <a:r>
              <a:rPr lang="en-US" b="1" dirty="0"/>
              <a:t>2</a:t>
            </a:r>
            <a:r>
              <a:rPr lang="en-US" dirty="0"/>
              <a:t>, </a:t>
            </a:r>
            <a:r>
              <a:rPr lang="en-US" b="1" dirty="0"/>
              <a:t>3</a:t>
            </a:r>
            <a:r>
              <a:rPr lang="en-US" dirty="0"/>
              <a:t>, </a:t>
            </a:r>
            <a:r>
              <a:rPr lang="en-US" b="1" dirty="0"/>
              <a:t>4</a:t>
            </a:r>
            <a:r>
              <a:rPr lang="en-US" dirty="0"/>
              <a:t>, </a:t>
            </a:r>
            <a:r>
              <a:rPr lang="en-US" b="1" dirty="0"/>
              <a:t>5</a:t>
            </a:r>
            <a:r>
              <a:rPr lang="en-US" dirty="0"/>
              <a:t>, </a:t>
            </a:r>
            <a:r>
              <a:rPr lang="en-US" b="1" dirty="0"/>
              <a:t>6</a:t>
            </a:r>
            <a:r>
              <a:rPr lang="en-US" dirty="0"/>
              <a:t>, </a:t>
            </a:r>
            <a:r>
              <a:rPr lang="en-US" b="1" dirty="0"/>
              <a:t>7</a:t>
            </a:r>
            <a:r>
              <a:rPr lang="en-US" dirty="0"/>
              <a:t>, </a:t>
            </a:r>
            <a:r>
              <a:rPr lang="en-US" b="1" dirty="0"/>
              <a:t>8</a:t>
            </a:r>
            <a:r>
              <a:rPr lang="en-US" dirty="0"/>
              <a:t>, </a:t>
            </a:r>
            <a:r>
              <a:rPr lang="en-US" b="1" dirty="0"/>
              <a:t>9</a:t>
            </a:r>
            <a:r>
              <a:rPr lang="en-US" dirty="0"/>
              <a:t>, </a:t>
            </a:r>
            <a:r>
              <a:rPr lang="en-US" b="1" dirty="0"/>
              <a:t>A</a:t>
            </a:r>
            <a:r>
              <a:rPr lang="en-US" dirty="0"/>
              <a:t>, </a:t>
            </a:r>
            <a:r>
              <a:rPr lang="en-US" b="1" dirty="0"/>
              <a:t>B</a:t>
            </a:r>
            <a:r>
              <a:rPr lang="en-US" dirty="0"/>
              <a:t>, </a:t>
            </a:r>
            <a:r>
              <a:rPr lang="en-US" b="1" dirty="0"/>
              <a:t>C</a:t>
            </a:r>
            <a:r>
              <a:rPr lang="en-US" dirty="0"/>
              <a:t>, </a:t>
            </a:r>
            <a:r>
              <a:rPr lang="en-US" b="1" dirty="0"/>
              <a:t>D</a:t>
            </a:r>
            <a:r>
              <a:rPr lang="en-US" dirty="0"/>
              <a:t>, </a:t>
            </a:r>
            <a:r>
              <a:rPr lang="en-US" b="1" dirty="0"/>
              <a:t>E</a:t>
            </a:r>
            <a:r>
              <a:rPr lang="en-US" dirty="0"/>
              <a:t>, and </a:t>
            </a:r>
            <a:r>
              <a:rPr lang="en-US" b="1" dirty="0"/>
              <a:t>F</a:t>
            </a:r>
            <a:r>
              <a:rPr lang="en-US" dirty="0"/>
              <a:t>. Note that after </a:t>
            </a:r>
            <a:r>
              <a:rPr lang="en-US" b="1" dirty="0"/>
              <a:t>9</a:t>
            </a:r>
            <a:r>
              <a:rPr lang="en-US" dirty="0"/>
              <a:t> the next digit is </a:t>
            </a:r>
            <a:r>
              <a:rPr lang="en-US" b="1" dirty="0"/>
              <a:t>A</a:t>
            </a:r>
            <a:r>
              <a:rPr lang="en-US" b="0" dirty="0"/>
              <a:t>, which has decimal value of </a:t>
            </a:r>
            <a:r>
              <a:rPr lang="en-US" b="1" dirty="0"/>
              <a:t>10</a:t>
            </a:r>
            <a:r>
              <a:rPr lang="en-US" b="0" dirty="0"/>
              <a:t>. The next hex digits after </a:t>
            </a:r>
            <a:r>
              <a:rPr lang="en-US" b="1" dirty="0"/>
              <a:t>A</a:t>
            </a:r>
            <a:r>
              <a:rPr lang="en-US" b="0" dirty="0"/>
              <a:t> are </a:t>
            </a:r>
            <a:r>
              <a:rPr lang="en-US" b="1" dirty="0"/>
              <a:t>B</a:t>
            </a:r>
            <a:r>
              <a:rPr lang="en-US" b="0" dirty="0"/>
              <a:t>, </a:t>
            </a:r>
            <a:r>
              <a:rPr lang="en-US" b="1" dirty="0"/>
              <a:t>C</a:t>
            </a:r>
            <a:r>
              <a:rPr lang="en-US" b="0" dirty="0"/>
              <a:t>, </a:t>
            </a:r>
            <a:r>
              <a:rPr lang="en-US" b="1" dirty="0"/>
              <a:t>D</a:t>
            </a:r>
            <a:r>
              <a:rPr lang="en-US" b="0" dirty="0"/>
              <a:t>, </a:t>
            </a:r>
            <a:r>
              <a:rPr lang="en-US" b="1" dirty="0"/>
              <a:t>E</a:t>
            </a:r>
            <a:r>
              <a:rPr lang="en-US" b="0" dirty="0"/>
              <a:t> and </a:t>
            </a:r>
            <a:r>
              <a:rPr lang="en-US" b="1" dirty="0"/>
              <a:t>F</a:t>
            </a:r>
            <a:r>
              <a:rPr lang="en-US" b="0" dirty="0"/>
              <a:t> and they have decimal values of </a:t>
            </a:r>
            <a:r>
              <a:rPr lang="en-US" b="1" dirty="0"/>
              <a:t>11</a:t>
            </a:r>
            <a:r>
              <a:rPr lang="en-US" b="0" dirty="0"/>
              <a:t>, </a:t>
            </a:r>
            <a:r>
              <a:rPr lang="en-US" b="1" dirty="0"/>
              <a:t>12</a:t>
            </a:r>
            <a:r>
              <a:rPr lang="en-US" b="0" dirty="0"/>
              <a:t>, </a:t>
            </a:r>
            <a:r>
              <a:rPr lang="en-US" b="1" dirty="0"/>
              <a:t>13</a:t>
            </a:r>
            <a:r>
              <a:rPr lang="en-US" b="0" dirty="0"/>
              <a:t>, </a:t>
            </a:r>
            <a:r>
              <a:rPr lang="en-US" b="1" dirty="0"/>
              <a:t>14</a:t>
            </a:r>
            <a:r>
              <a:rPr lang="en-US" b="0" dirty="0"/>
              <a:t> and </a:t>
            </a:r>
            <a:r>
              <a:rPr lang="en-US" b="1" dirty="0"/>
              <a:t>15</a:t>
            </a:r>
            <a:r>
              <a:rPr lang="en-US" b="0" dirty="0"/>
              <a:t>. These decimal values are used when we convert a hex number to a decimal value.</a:t>
            </a:r>
          </a:p>
          <a:p>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In computer science the hex numbers are usually prefixed with </a:t>
            </a:r>
            <a:r>
              <a:rPr lang="en-US" b="1" dirty="0"/>
              <a:t>0x</a:t>
            </a:r>
            <a:r>
              <a:rPr lang="en-US" b="0" dirty="0"/>
              <a:t>, for example: </a:t>
            </a:r>
            <a:r>
              <a:rPr lang="en-US" b="1" dirty="0"/>
              <a:t>0xFF</a:t>
            </a:r>
            <a:r>
              <a:rPr lang="en-US" b="0" dirty="0"/>
              <a:t>.</a:t>
            </a:r>
            <a:br>
              <a:rPr lang="en-US" b="0" dirty="0"/>
            </a:br>
            <a:r>
              <a:rPr lang="en-US" b="0" dirty="0"/>
              <a:t/>
            </a:r>
            <a:br>
              <a:rPr lang="en-US" b="0" dirty="0"/>
            </a:br>
            <a:r>
              <a:rPr lang="en-GB" dirty="0"/>
              <a:t>Each position represents a </a:t>
            </a:r>
            <a:r>
              <a:rPr lang="en-GB" b="1" dirty="0">
                <a:solidFill>
                  <a:schemeClr val="bg1"/>
                </a:solidFill>
              </a:rPr>
              <a:t>power of 16</a:t>
            </a:r>
            <a:r>
              <a:rPr lang="en-US" b="0" dirty="0"/>
              <a:t>. To illustrate this, let's examine the following </a:t>
            </a:r>
            <a:r>
              <a:rPr lang="en-US" b="1" dirty="0"/>
              <a:t>example</a:t>
            </a:r>
            <a:r>
              <a:rPr lang="en-US" b="0"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The number </a:t>
            </a:r>
            <a:r>
              <a:rPr lang="en-US" sz="1200" b="1" dirty="0">
                <a:solidFill>
                  <a:schemeClr val="tx1"/>
                </a:solidFill>
              </a:rPr>
              <a:t>0x</a:t>
            </a:r>
            <a:r>
              <a:rPr lang="en-US" sz="1200" b="1" dirty="0">
                <a:solidFill>
                  <a:schemeClr val="bg1">
                    <a:lumMod val="75000"/>
                  </a:schemeClr>
                </a:solidFill>
              </a:rPr>
              <a:t>B</a:t>
            </a:r>
            <a:r>
              <a:rPr lang="bg-BG" sz="1200" b="1" dirty="0">
                <a:solidFill>
                  <a:schemeClr val="bg1">
                    <a:lumMod val="75000"/>
                  </a:schemeClr>
                </a:solidFill>
              </a:rPr>
              <a:t>7</a:t>
            </a:r>
            <a:r>
              <a:rPr lang="en-US" sz="1200" b="1" dirty="0">
                <a:solidFill>
                  <a:schemeClr val="bg1">
                    <a:lumMod val="75000"/>
                  </a:schemeClr>
                </a:solidFill>
              </a:rPr>
              <a:t>F</a:t>
            </a:r>
            <a:r>
              <a:rPr lang="bg-BG" sz="1200" b="1" dirty="0">
                <a:solidFill>
                  <a:schemeClr val="bg1">
                    <a:lumMod val="75000"/>
                  </a:schemeClr>
                </a:solidFill>
              </a:rPr>
              <a:t>6</a:t>
            </a:r>
            <a:r>
              <a:rPr lang="en-US" sz="1200" dirty="0">
                <a:solidFill>
                  <a:schemeClr val="bg1">
                    <a:lumMod val="75000"/>
                  </a:schemeClr>
                </a:solidFill>
              </a:rPr>
              <a:t> equals to the digit "</a:t>
            </a:r>
            <a:r>
              <a:rPr lang="en-US" sz="1200" b="1" dirty="0">
                <a:solidFill>
                  <a:schemeClr val="bg1">
                    <a:lumMod val="75000"/>
                  </a:schemeClr>
                </a:solidFill>
              </a:rPr>
              <a:t>B</a:t>
            </a:r>
            <a:r>
              <a:rPr lang="en-US" sz="1200" dirty="0">
                <a:solidFill>
                  <a:schemeClr val="bg1">
                    <a:lumMod val="75000"/>
                  </a:schemeClr>
                </a:solidFill>
              </a:rPr>
              <a:t>" multiplied by 16 to the power of 3</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bg1">
                    <a:lumMod val="75000"/>
                  </a:schemeClr>
                </a:solidFill>
              </a:rPr>
              <a:t>plus the digit "</a:t>
            </a:r>
            <a:r>
              <a:rPr lang="en-US" sz="1200" b="1" dirty="0">
                <a:solidFill>
                  <a:schemeClr val="bg1">
                    <a:lumMod val="75000"/>
                  </a:schemeClr>
                </a:solidFill>
              </a:rPr>
              <a:t>7</a:t>
            </a:r>
            <a:r>
              <a:rPr lang="en-US" sz="1200" dirty="0">
                <a:solidFill>
                  <a:schemeClr val="bg1">
                    <a:lumMod val="75000"/>
                  </a:schemeClr>
                </a:solidFill>
              </a:rPr>
              <a:t>" multiplied by 16 to the power of 2</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bg1">
                    <a:lumMod val="75000"/>
                  </a:schemeClr>
                </a:solidFill>
              </a:rPr>
              <a:t>plus the digit "</a:t>
            </a:r>
            <a:r>
              <a:rPr lang="en-US" sz="1200" b="1" dirty="0">
                <a:solidFill>
                  <a:schemeClr val="bg1">
                    <a:lumMod val="75000"/>
                  </a:schemeClr>
                </a:solidFill>
              </a:rPr>
              <a:t>F</a:t>
            </a:r>
            <a:r>
              <a:rPr lang="en-US" sz="1200" dirty="0">
                <a:solidFill>
                  <a:schemeClr val="bg1">
                    <a:lumMod val="75000"/>
                  </a:schemeClr>
                </a:solidFill>
              </a:rPr>
              <a:t>" multiplied by 16 to the power of 1</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bg1">
                    <a:lumMod val="75000"/>
                  </a:schemeClr>
                </a:solidFill>
              </a:rPr>
              <a:t>plus the digit "</a:t>
            </a:r>
            <a:r>
              <a:rPr lang="en-US" sz="1200" b="1" dirty="0">
                <a:solidFill>
                  <a:schemeClr val="bg1">
                    <a:lumMod val="75000"/>
                  </a:schemeClr>
                </a:solidFill>
              </a:rPr>
              <a:t>6</a:t>
            </a:r>
            <a:r>
              <a:rPr lang="en-US" sz="1200" dirty="0">
                <a:solidFill>
                  <a:schemeClr val="bg1">
                    <a:lumMod val="75000"/>
                  </a:schemeClr>
                </a:solidFill>
              </a:rPr>
              <a:t>" multiplied by 16 to the power of 0</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bg1">
                    <a:lumMod val="75000"/>
                  </a:schemeClr>
                </a:solidFill>
              </a:rPr>
              <a:t>which is equal to 11 multiplied by 4096, plus 7 multiplied by 256, plus 15 multiplied by 16, plus 6 multiplied by 1,</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bg1">
                    <a:lumMod val="75000"/>
                  </a:schemeClr>
                </a:solidFill>
              </a:rPr>
              <a:t>which is equal after some calculations to </a:t>
            </a:r>
            <a:r>
              <a:rPr lang="en-US" sz="1200" b="1" i="0" kern="1200" dirty="0">
                <a:solidFill>
                  <a:schemeClr val="tx1"/>
                </a:solidFill>
                <a:effectLst/>
                <a:latin typeface="+mn-lt"/>
                <a:ea typeface="+mn-ea"/>
                <a:cs typeface="+mn-cs"/>
              </a:rPr>
              <a:t>forty-seven thousand and ninety-four</a:t>
            </a:r>
            <a:r>
              <a:rPr lang="en-US" sz="1200" b="0" i="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i="0" kern="1200" dirty="0">
                <a:solidFill>
                  <a:schemeClr val="tx1"/>
                </a:solidFill>
                <a:effectLst/>
                <a:latin typeface="+mn-lt"/>
                <a:ea typeface="+mn-ea"/>
                <a:cs typeface="+mn-cs"/>
              </a:rPr>
              <a:t>At the end, after all the calculations, the decimal value of the hex number </a:t>
            </a:r>
            <a:r>
              <a:rPr lang="en-US" sz="1200" b="1" i="0" kern="1200" dirty="0">
                <a:solidFill>
                  <a:schemeClr val="tx1"/>
                </a:solidFill>
                <a:effectLst/>
                <a:latin typeface="+mn-lt"/>
                <a:ea typeface="+mn-ea"/>
                <a:cs typeface="+mn-cs"/>
              </a:rPr>
              <a:t>0xB7F6</a:t>
            </a:r>
            <a:r>
              <a:rPr lang="en-US" sz="1200" b="0" i="0" kern="1200" dirty="0">
                <a:solidFill>
                  <a:schemeClr val="tx1"/>
                </a:solidFill>
                <a:effectLst/>
                <a:latin typeface="+mn-lt"/>
                <a:ea typeface="+mn-ea"/>
                <a:cs typeface="+mn-cs"/>
              </a:rPr>
              <a:t> is </a:t>
            </a:r>
            <a:r>
              <a:rPr lang="en-US" sz="1200" b="1" i="0" kern="1200" dirty="0">
                <a:solidFill>
                  <a:schemeClr val="tx1"/>
                </a:solidFill>
                <a:effectLst/>
                <a:latin typeface="+mn-lt"/>
                <a:ea typeface="+mn-ea"/>
                <a:cs typeface="+mn-cs"/>
              </a:rPr>
              <a:t>forty-seven thousand and ninety-four</a:t>
            </a:r>
            <a:r>
              <a:rPr lang="en-US" sz="1200" b="0" i="0" kern="1200" dirty="0">
                <a:solidFill>
                  <a:schemeClr val="tx1"/>
                </a:solidFill>
                <a:effectLst/>
                <a:latin typeface="+mn-lt"/>
                <a:ea typeface="+mn-ea"/>
                <a:cs typeface="+mn-cs"/>
              </a:rPr>
              <a:t>. The calculations are identical with the decimal and the binary numeral systems, but with the base 16 instead of 10 or 2.</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Finally, let me reveal to you </a:t>
            </a:r>
            <a:r>
              <a:rPr lang="en-US" sz="1200" b="1" i="0" kern="1200" dirty="0">
                <a:solidFill>
                  <a:schemeClr val="tx1"/>
                </a:solidFill>
                <a:effectLst/>
                <a:latin typeface="+mn-lt"/>
                <a:ea typeface="+mn-ea"/>
                <a:cs typeface="+mn-cs"/>
              </a:rPr>
              <a:t>why hex numbers are so important </a:t>
            </a:r>
            <a:r>
              <a:rPr lang="en-US" sz="1200" b="0" i="0" kern="1200" dirty="0">
                <a:solidFill>
                  <a:schemeClr val="tx1"/>
                </a:solidFill>
                <a:effectLst/>
                <a:latin typeface="+mn-lt"/>
                <a:ea typeface="+mn-ea"/>
                <a:cs typeface="+mn-cs"/>
              </a:rPr>
              <a:t>in the computer science. They have a flexible property: </a:t>
            </a:r>
            <a:r>
              <a:rPr lang="en-US" sz="1200" b="1" i="0" kern="1200" dirty="0">
                <a:solidFill>
                  <a:schemeClr val="tx1"/>
                </a:solidFill>
                <a:effectLst/>
                <a:latin typeface="+mn-lt"/>
                <a:ea typeface="+mn-ea"/>
                <a:cs typeface="+mn-cs"/>
              </a:rPr>
              <a:t>4 binary digits correspond to 1 hex digit</a:t>
            </a:r>
            <a:r>
              <a:rPr lang="en-US" sz="1200" b="0" i="0" kern="1200" dirty="0">
                <a:solidFill>
                  <a:schemeClr val="tx1"/>
                </a:solidFill>
                <a:effectLst/>
                <a:latin typeface="+mn-lt"/>
                <a:ea typeface="+mn-ea"/>
                <a:cs typeface="+mn-cs"/>
              </a:rPr>
              <a:t>. Thus </a:t>
            </a:r>
            <a:r>
              <a:rPr lang="en-US" sz="1200" b="1" i="0" kern="1200" dirty="0">
                <a:solidFill>
                  <a:schemeClr val="tx1"/>
                </a:solidFill>
                <a:effectLst/>
                <a:latin typeface="+mn-lt"/>
                <a:ea typeface="+mn-ea"/>
                <a:cs typeface="+mn-cs"/>
              </a:rPr>
              <a:t>8-bit number </a:t>
            </a:r>
            <a:r>
              <a:rPr lang="en-US" sz="1200" b="0" i="0" kern="1200" dirty="0">
                <a:solidFill>
                  <a:schemeClr val="tx1"/>
                </a:solidFill>
                <a:effectLst/>
                <a:latin typeface="+mn-lt"/>
                <a:ea typeface="+mn-ea"/>
                <a:cs typeface="+mn-cs"/>
              </a:rPr>
              <a:t>can be represented by </a:t>
            </a:r>
            <a:r>
              <a:rPr lang="en-US" sz="1200" b="1" i="0" kern="1200" dirty="0">
                <a:solidFill>
                  <a:schemeClr val="tx1"/>
                </a:solidFill>
                <a:effectLst/>
                <a:latin typeface="+mn-lt"/>
                <a:ea typeface="+mn-ea"/>
                <a:cs typeface="+mn-cs"/>
              </a:rPr>
              <a:t>2 hex digits</a:t>
            </a:r>
            <a:r>
              <a:rPr lang="en-US" sz="1200" b="0" i="0" kern="1200" dirty="0">
                <a:solidFill>
                  <a:schemeClr val="tx1"/>
                </a:solidFill>
                <a:effectLst/>
                <a:latin typeface="+mn-lt"/>
                <a:ea typeface="+mn-ea"/>
                <a:cs typeface="+mn-cs"/>
              </a:rPr>
              <a:t>. In the same logic, a 4-digit hex number corresponds to 16-bit binary number.</a:t>
            </a:r>
            <a:endParaRPr lang="en-US" b="0" dirty="0"/>
          </a:p>
        </p:txBody>
      </p:sp>
      <p:sp>
        <p:nvSpPr>
          <p:cNvPr id="4" name="Slide Number Placeholder 3"/>
          <p:cNvSpPr>
            <a:spLocks noGrp="1"/>
          </p:cNvSpPr>
          <p:nvPr>
            <p:ph type="sldNum" sz="quarter" idx="5"/>
          </p:nvPr>
        </p:nvSpPr>
        <p:spPr/>
        <p:txBody>
          <a:bodyPr/>
          <a:lstStyle/>
          <a:p>
            <a:fld id="{2BF067CD-8E6B-4360-9AA8-C5DF2A48A6D1}" type="slidenum">
              <a:rPr lang="en-US" smtClean="0"/>
              <a:t>14</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9896704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give an example </a:t>
            </a:r>
            <a:r>
              <a:rPr lang="en-US" b="1" dirty="0"/>
              <a:t>how to convert hex to decimal </a:t>
            </a:r>
            <a:r>
              <a:rPr lang="en-US" b="0" dirty="0"/>
              <a:t>and </a:t>
            </a:r>
            <a:r>
              <a:rPr lang="en-US" b="1" dirty="0"/>
              <a:t>decimal to hex</a:t>
            </a:r>
            <a:r>
              <a:rPr lang="en-US" dirty="0"/>
              <a:t>. We use the same algorithms we used for converting binary numbers to and from decimal system.</a:t>
            </a:r>
          </a:p>
          <a:p>
            <a:pPr marL="171450" indent="-171450">
              <a:buFont typeface="Arial" panose="020B0604020202020204" pitchFamily="34" charset="0"/>
              <a:buChar char="•"/>
            </a:pPr>
            <a:r>
              <a:rPr lang="en-US" dirty="0"/>
              <a:t>Converting a </a:t>
            </a:r>
            <a:r>
              <a:rPr lang="en-US" b="1" dirty="0"/>
              <a:t>hex number to decimal </a:t>
            </a:r>
            <a:r>
              <a:rPr lang="en-US" dirty="0"/>
              <a:t>follows the definition of hex numbers: we multiply </a:t>
            </a:r>
            <a:r>
              <a:rPr lang="en-GB" dirty="0"/>
              <a:t>each digit to its weight (which is power of 16) and we sum the weighted digits. The weight for the rightmost digit is 1, for the next is 16, for the next is 256, etc. For example, let's convert the hex number </a:t>
            </a:r>
            <a:r>
              <a:rPr lang="en-GB" b="1" dirty="0"/>
              <a:t>0x1F4</a:t>
            </a:r>
            <a:r>
              <a:rPr lang="en-GB" b="0" dirty="0"/>
              <a:t> to decimal value</a:t>
            </a:r>
            <a:r>
              <a:rPr lang="en-GB" dirty="0"/>
              <a:t>:</a:t>
            </a:r>
          </a:p>
          <a:p>
            <a:pPr marL="171450" indent="-171450">
              <a:buFont typeface="Arial" panose="020B0604020202020204" pitchFamily="34" charset="0"/>
              <a:buChar char="•"/>
            </a:pPr>
            <a:r>
              <a:rPr lang="en-GB" sz="1200" b="1" dirty="0">
                <a:solidFill>
                  <a:schemeClr val="tx1"/>
                </a:solidFill>
              </a:rPr>
              <a:t>0x</a:t>
            </a:r>
            <a:r>
              <a:rPr lang="en-GB" sz="1200" b="1" dirty="0">
                <a:solidFill>
                  <a:schemeClr val="bg1">
                    <a:lumMod val="75000"/>
                  </a:schemeClr>
                </a:solidFill>
              </a:rPr>
              <a:t>1F4</a:t>
            </a:r>
            <a:r>
              <a:rPr lang="en-GB" sz="1200" dirty="0">
                <a:solidFill>
                  <a:schemeClr val="tx1"/>
                </a:solidFill>
              </a:rPr>
              <a:t> is equal to </a:t>
            </a:r>
            <a:r>
              <a:rPr lang="en-GB" sz="1200" b="1" dirty="0">
                <a:solidFill>
                  <a:schemeClr val="bg1">
                    <a:lumMod val="75000"/>
                  </a:schemeClr>
                </a:solidFill>
              </a:rPr>
              <a:t>1</a:t>
            </a:r>
            <a:r>
              <a:rPr lang="en-GB" sz="1200" dirty="0">
                <a:solidFill>
                  <a:schemeClr val="tx1"/>
                </a:solidFill>
              </a:rPr>
              <a:t> multiplied by 16 to the power of 2 + </a:t>
            </a:r>
            <a:r>
              <a:rPr lang="en-GB" sz="1200" b="1" dirty="0">
                <a:solidFill>
                  <a:schemeClr val="bg1">
                    <a:lumMod val="75000"/>
                  </a:schemeClr>
                </a:solidFill>
              </a:rPr>
              <a:t>15</a:t>
            </a:r>
            <a:r>
              <a:rPr lang="en-GB" sz="1200" dirty="0">
                <a:solidFill>
                  <a:schemeClr val="bg1">
                    <a:lumMod val="75000"/>
                  </a:schemeClr>
                </a:solidFill>
              </a:rPr>
              <a:t> multiplied to </a:t>
            </a:r>
            <a:r>
              <a:rPr lang="en-GB" sz="1200" dirty="0">
                <a:solidFill>
                  <a:schemeClr val="tx1"/>
                </a:solidFill>
              </a:rPr>
              <a:t>16 to the power of 1 + </a:t>
            </a:r>
            <a:r>
              <a:rPr lang="en-GB" sz="1200" dirty="0">
                <a:solidFill>
                  <a:schemeClr val="bg1">
                    <a:lumMod val="75000"/>
                  </a:schemeClr>
                </a:solidFill>
              </a:rPr>
              <a:t>4 multiplied to </a:t>
            </a:r>
            <a:r>
              <a:rPr lang="en-GB" sz="1200" dirty="0">
                <a:solidFill>
                  <a:schemeClr val="tx1"/>
                </a:solidFill>
              </a:rPr>
              <a:t>16 to the power of 0,</a:t>
            </a:r>
            <a:br>
              <a:rPr lang="en-GB" sz="1200" dirty="0">
                <a:solidFill>
                  <a:schemeClr val="tx1"/>
                </a:solidFill>
              </a:rPr>
            </a:br>
            <a:r>
              <a:rPr lang="en-GB" sz="1200" dirty="0">
                <a:solidFill>
                  <a:schemeClr val="tx1"/>
                </a:solidFill>
              </a:rPr>
              <a:t>which is equal to </a:t>
            </a:r>
            <a:r>
              <a:rPr lang="en-GB" sz="1200" b="1" dirty="0">
                <a:solidFill>
                  <a:schemeClr val="bg1">
                    <a:lumMod val="75000"/>
                  </a:schemeClr>
                </a:solidFill>
              </a:rPr>
              <a:t>1</a:t>
            </a:r>
            <a:r>
              <a:rPr lang="en-GB" sz="1200" dirty="0">
                <a:solidFill>
                  <a:schemeClr val="bg1">
                    <a:lumMod val="75000"/>
                  </a:schemeClr>
                </a:solidFill>
              </a:rPr>
              <a:t> multiplied by </a:t>
            </a:r>
            <a:r>
              <a:rPr lang="en-GB" sz="1200" b="1" dirty="0">
                <a:solidFill>
                  <a:schemeClr val="tx1"/>
                </a:solidFill>
              </a:rPr>
              <a:t>256</a:t>
            </a:r>
            <a:r>
              <a:rPr lang="en-GB" sz="1200" dirty="0">
                <a:solidFill>
                  <a:schemeClr val="tx1"/>
                </a:solidFill>
              </a:rPr>
              <a:t> + </a:t>
            </a:r>
            <a:r>
              <a:rPr lang="en-GB" sz="1200" b="1" dirty="0">
                <a:solidFill>
                  <a:schemeClr val="bg1">
                    <a:lumMod val="75000"/>
                  </a:schemeClr>
                </a:solidFill>
              </a:rPr>
              <a:t>15 </a:t>
            </a:r>
            <a:r>
              <a:rPr lang="en-GB" sz="1200" dirty="0">
                <a:solidFill>
                  <a:schemeClr val="bg1">
                    <a:lumMod val="75000"/>
                  </a:schemeClr>
                </a:solidFill>
              </a:rPr>
              <a:t>multiplied by </a:t>
            </a:r>
            <a:r>
              <a:rPr lang="en-GB" sz="1200" b="1" dirty="0">
                <a:solidFill>
                  <a:schemeClr val="tx1"/>
                </a:solidFill>
              </a:rPr>
              <a:t>16</a:t>
            </a:r>
            <a:r>
              <a:rPr lang="en-GB" sz="1200" dirty="0">
                <a:solidFill>
                  <a:schemeClr val="tx1"/>
                </a:solidFill>
              </a:rPr>
              <a:t> + </a:t>
            </a:r>
            <a:r>
              <a:rPr lang="en-GB" sz="1200" b="1" dirty="0">
                <a:solidFill>
                  <a:schemeClr val="bg1">
                    <a:lumMod val="75000"/>
                  </a:schemeClr>
                </a:solidFill>
              </a:rPr>
              <a:t>4</a:t>
            </a:r>
            <a:r>
              <a:rPr lang="en-GB" sz="1200" dirty="0">
                <a:solidFill>
                  <a:schemeClr val="tx1"/>
                </a:solidFill>
              </a:rPr>
              <a:t> multiplied by </a:t>
            </a:r>
            <a:r>
              <a:rPr lang="en-GB" sz="1200" b="1" dirty="0">
                <a:solidFill>
                  <a:schemeClr val="tx1"/>
                </a:solidFill>
              </a:rPr>
              <a:t>1</a:t>
            </a:r>
            <a:r>
              <a:rPr lang="en-GB" sz="1200" dirty="0">
                <a:solidFill>
                  <a:schemeClr val="tx1"/>
                </a:solidFill>
              </a:rPr>
              <a:t>,</a:t>
            </a:r>
          </a:p>
          <a:p>
            <a:pPr marL="171450" indent="-171450">
              <a:buFont typeface="Arial" panose="020B0604020202020204" pitchFamily="34" charset="0"/>
              <a:buChar char="•"/>
            </a:pPr>
            <a:r>
              <a:rPr lang="en-GB" sz="1200" dirty="0">
                <a:solidFill>
                  <a:schemeClr val="tx1"/>
                </a:solidFill>
              </a:rPr>
              <a:t>which is equal to </a:t>
            </a:r>
            <a:r>
              <a:rPr lang="en-GB" sz="1200" b="1" dirty="0">
                <a:solidFill>
                  <a:schemeClr val="tx1"/>
                </a:solidFill>
              </a:rPr>
              <a:t>256 + 240 + 4</a:t>
            </a:r>
            <a:r>
              <a:rPr lang="en-GB" sz="1200" dirty="0">
                <a:solidFill>
                  <a:schemeClr val="tx1"/>
                </a:solidFill>
              </a:rPr>
              <a:t>, which is equal to </a:t>
            </a:r>
            <a:r>
              <a:rPr lang="en-GB" sz="1200" b="1" dirty="0">
                <a:solidFill>
                  <a:schemeClr val="tx1"/>
                </a:solidFill>
              </a:rPr>
              <a:t>500</a:t>
            </a:r>
            <a:r>
              <a:rPr lang="en-GB" sz="1200" b="0" dirty="0">
                <a:solidFill>
                  <a:schemeClr val="tx1"/>
                </a:solidFill>
              </a:rPr>
              <a:t>.</a:t>
            </a:r>
          </a:p>
          <a:p>
            <a:r>
              <a:rPr lang="en-US" dirty="0"/>
              <a:t/>
            </a:r>
            <a:br>
              <a:rPr lang="en-US" dirty="0"/>
            </a:br>
            <a:r>
              <a:rPr lang="en-US" dirty="0"/>
              <a:t>Converting in the opposite direction, </a:t>
            </a:r>
            <a:r>
              <a:rPr lang="en-US" b="1" dirty="0"/>
              <a:t>from decimal to hexadecimal</a:t>
            </a:r>
            <a:r>
              <a:rPr lang="en-US" dirty="0"/>
              <a:t>, is done by </a:t>
            </a:r>
            <a:r>
              <a:rPr lang="en-GB" dirty="0"/>
              <a:t>continuously dividing by 16 and taking the reminders in reversed order until we reach zero. Let's take for </a:t>
            </a:r>
            <a:r>
              <a:rPr lang="en-GB" b="1" dirty="0"/>
              <a:t>example </a:t>
            </a:r>
            <a:r>
              <a:rPr lang="en-GB" dirty="0"/>
              <a:t>the decimal number </a:t>
            </a:r>
            <a:r>
              <a:rPr lang="en-GB" b="1" dirty="0"/>
              <a:t>500</a:t>
            </a:r>
            <a:r>
              <a:rPr lang="en-GB" dirty="0"/>
              <a:t>:</a:t>
            </a:r>
            <a:endParaRPr lang="en-US" dirty="0"/>
          </a:p>
          <a:p>
            <a:pPr marL="171450" indent="-171450">
              <a:buFont typeface="Arial" panose="020B0604020202020204" pitchFamily="34" charset="0"/>
              <a:buChar char="•"/>
            </a:pPr>
            <a:r>
              <a:rPr lang="en-US" dirty="0"/>
              <a:t>We divide </a:t>
            </a:r>
            <a:r>
              <a:rPr lang="en-US" b="1" dirty="0"/>
              <a:t>500</a:t>
            </a:r>
            <a:r>
              <a:rPr lang="en-US" dirty="0"/>
              <a:t> by </a:t>
            </a:r>
            <a:r>
              <a:rPr lang="en-US" b="1" dirty="0"/>
              <a:t>16 </a:t>
            </a:r>
            <a:r>
              <a:rPr lang="en-US" dirty="0"/>
              <a:t>and we obtain </a:t>
            </a:r>
            <a:r>
              <a:rPr lang="en-US" b="1" dirty="0"/>
              <a:t>31</a:t>
            </a:r>
            <a:r>
              <a:rPr lang="en-US" dirty="0"/>
              <a:t> with </a:t>
            </a:r>
            <a:r>
              <a:rPr lang="en-US" b="1" dirty="0"/>
              <a:t>remainder 4</a:t>
            </a:r>
            <a:r>
              <a:rPr lang="en-US" dirty="0"/>
              <a:t>.</a:t>
            </a:r>
            <a:r>
              <a:rPr lang="bg-BG" dirty="0"/>
              <a:t> </a:t>
            </a:r>
            <a:r>
              <a:rPr lang="en-US" dirty="0"/>
              <a:t>This reminder gives the last digit of the converted number.</a:t>
            </a:r>
          </a:p>
          <a:p>
            <a:pPr marL="171450" indent="-171450">
              <a:buFont typeface="Arial" panose="020B0604020202020204" pitchFamily="34" charset="0"/>
              <a:buChar char="•"/>
            </a:pPr>
            <a:r>
              <a:rPr lang="en-US" dirty="0"/>
              <a:t>Then we divide by </a:t>
            </a:r>
            <a:r>
              <a:rPr lang="en-US" b="1" dirty="0"/>
              <a:t>16</a:t>
            </a:r>
            <a:r>
              <a:rPr lang="bg-BG" b="1" dirty="0"/>
              <a:t> </a:t>
            </a:r>
            <a:r>
              <a:rPr lang="en-US" dirty="0"/>
              <a:t>the obtained from the previous step value </a:t>
            </a:r>
            <a:r>
              <a:rPr lang="en-US" b="1" dirty="0"/>
              <a:t>31 </a:t>
            </a:r>
            <a:r>
              <a:rPr lang="en-US" dirty="0"/>
              <a:t>and we obtain </a:t>
            </a:r>
            <a:r>
              <a:rPr lang="en-US" b="1" dirty="0"/>
              <a:t>1</a:t>
            </a:r>
            <a:r>
              <a:rPr lang="en-US" dirty="0"/>
              <a:t> and reminder </a:t>
            </a:r>
            <a:r>
              <a:rPr lang="en-US" b="1" dirty="0"/>
              <a:t>15</a:t>
            </a:r>
            <a:r>
              <a:rPr lang="en-US" dirty="0"/>
              <a:t> (which corresponds to </a:t>
            </a:r>
            <a:r>
              <a:rPr lang="en-US" b="1" dirty="0"/>
              <a:t>F</a:t>
            </a:r>
            <a:r>
              <a:rPr lang="en-US" b="0" dirty="0"/>
              <a:t>). This digit </a:t>
            </a:r>
            <a:r>
              <a:rPr lang="en-US" b="1" dirty="0"/>
              <a:t>F</a:t>
            </a:r>
            <a:r>
              <a:rPr lang="en-US" b="0" dirty="0"/>
              <a:t> is the next digit of the converted number</a:t>
            </a:r>
            <a:r>
              <a:rPr lang="en-US" dirty="0"/>
              <a:t>.</a:t>
            </a:r>
          </a:p>
          <a:p>
            <a:pPr marL="171450" indent="-171450">
              <a:buFont typeface="Arial" panose="020B0604020202020204" pitchFamily="34" charset="0"/>
              <a:buChar char="•"/>
            </a:pPr>
            <a:r>
              <a:rPr lang="en-US" dirty="0"/>
              <a:t>The next step is to divide by </a:t>
            </a:r>
            <a:r>
              <a:rPr lang="en-US" b="1" dirty="0"/>
              <a:t>16</a:t>
            </a:r>
            <a:r>
              <a:rPr lang="en-US" dirty="0"/>
              <a:t> the obtained from the previous step value </a:t>
            </a:r>
            <a:r>
              <a:rPr lang="en-US" b="1" dirty="0"/>
              <a:t>1</a:t>
            </a:r>
            <a:r>
              <a:rPr lang="en-US" dirty="0"/>
              <a:t> and we obtain </a:t>
            </a:r>
            <a:r>
              <a:rPr lang="en-US" b="1" dirty="0"/>
              <a:t>0</a:t>
            </a:r>
            <a:r>
              <a:rPr lang="en-US" dirty="0"/>
              <a:t> and reminder </a:t>
            </a:r>
            <a:r>
              <a:rPr lang="en-US" b="1" dirty="0"/>
              <a:t>1</a:t>
            </a:r>
            <a:r>
              <a:rPr lang="en-US" dirty="0"/>
              <a:t>. This digit </a:t>
            </a:r>
            <a:r>
              <a:rPr lang="en-US" b="1" dirty="0"/>
              <a:t>1</a:t>
            </a:r>
            <a:r>
              <a:rPr lang="en-US" dirty="0"/>
              <a:t> is the first digit of the converted number.</a:t>
            </a:r>
          </a:p>
          <a:p>
            <a:pPr marL="171450" indent="-171450">
              <a:buFont typeface="Arial" panose="020B0604020202020204" pitchFamily="34" charset="0"/>
              <a:buChar char="•"/>
            </a:pPr>
            <a:r>
              <a:rPr lang="en-US" dirty="0"/>
              <a:t>Finally, the result is constructed by reversing the digits, corresponding to the reminders, obtained at each division. In our case the result is "</a:t>
            </a:r>
            <a:r>
              <a:rPr lang="en-US" b="1" dirty="0"/>
              <a:t>1 F 4</a:t>
            </a:r>
            <a:r>
              <a:rPr lang="en-US" dirty="0"/>
              <a:t>".</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15</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0751786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mentioned already that binary and hex numbers can be easily mapped one to another, because </a:t>
            </a:r>
            <a:r>
              <a:rPr lang="en-US" b="1" dirty="0"/>
              <a:t>4 binary digits directly correspond to 1 hex digit</a:t>
            </a:r>
            <a:r>
              <a:rPr lang="en-US" dirty="0"/>
              <a:t>.</a:t>
            </a:r>
            <a:r>
              <a:rPr lang="bg-BG" dirty="0"/>
              <a:t> </a:t>
            </a:r>
            <a:r>
              <a:rPr lang="en-US" dirty="0"/>
              <a:t>Following this property, t</a:t>
            </a:r>
            <a:r>
              <a:rPr lang="en-GB" dirty="0"/>
              <a:t>he conversion from </a:t>
            </a:r>
            <a:r>
              <a:rPr lang="en-GB" b="1" dirty="0">
                <a:solidFill>
                  <a:schemeClr val="bg1"/>
                </a:solidFill>
              </a:rPr>
              <a:t>binary</a:t>
            </a:r>
            <a:r>
              <a:rPr lang="en-GB" dirty="0"/>
              <a:t> to </a:t>
            </a:r>
            <a:r>
              <a:rPr lang="en-GB" b="1" dirty="0">
                <a:solidFill>
                  <a:schemeClr val="bg1"/>
                </a:solidFill>
              </a:rPr>
              <a:t>hexadecimal</a:t>
            </a:r>
            <a:r>
              <a:rPr lang="en-GB" dirty="0"/>
              <a:t> (and back) is straightforward.</a:t>
            </a:r>
            <a:endParaRPr lang="en-US" dirty="0"/>
          </a:p>
          <a:p>
            <a:endParaRPr lang="en-US" dirty="0"/>
          </a:p>
          <a:p>
            <a:r>
              <a:rPr lang="en-US" dirty="0"/>
              <a:t>Let's give </a:t>
            </a:r>
            <a:r>
              <a:rPr lang="en-US" b="1" dirty="0"/>
              <a:t>an example </a:t>
            </a:r>
            <a:r>
              <a:rPr lang="en-US" dirty="0"/>
              <a:t>of converting </a:t>
            </a:r>
            <a:r>
              <a:rPr lang="en-US" b="1" dirty="0"/>
              <a:t>binary to hexadecimal numbers</a:t>
            </a:r>
            <a:r>
              <a:rPr lang="en-US" dirty="0"/>
              <a:t> and vice versa.</a:t>
            </a:r>
            <a:br>
              <a:rPr lang="en-US" dirty="0"/>
            </a:br>
            <a:r>
              <a:rPr lang="en-US" dirty="0"/>
              <a:t/>
            </a:r>
            <a:br>
              <a:rPr lang="en-US" dirty="0"/>
            </a:br>
            <a:r>
              <a:rPr lang="en-US" dirty="0"/>
              <a:t>The </a:t>
            </a:r>
            <a:r>
              <a:rPr lang="en-US" b="1" dirty="0"/>
              <a:t>hex number A2E3F </a:t>
            </a:r>
            <a:r>
              <a:rPr lang="en-US" dirty="0"/>
              <a:t>can be converted to </a:t>
            </a:r>
            <a:r>
              <a:rPr lang="en-US" b="1" dirty="0"/>
              <a:t>binary </a:t>
            </a:r>
            <a:r>
              <a:rPr lang="en-US" dirty="0"/>
              <a:t>by taking the 4 binary digits for each hex digit like this:</a:t>
            </a:r>
          </a:p>
          <a:p>
            <a:pPr marL="171450" indent="-171450">
              <a:buFont typeface="Arial" panose="020B0604020202020204" pitchFamily="34" charset="0"/>
              <a:buChar char="•"/>
            </a:pPr>
            <a:r>
              <a:rPr lang="en-GB" sz="1200" dirty="0">
                <a:solidFill>
                  <a:schemeClr val="tx1"/>
                </a:solidFill>
              </a:rPr>
              <a:t>The digit </a:t>
            </a:r>
            <a:r>
              <a:rPr lang="en-GB" sz="1200" b="1" dirty="0">
                <a:solidFill>
                  <a:schemeClr val="tx1"/>
                </a:solidFill>
              </a:rPr>
              <a:t>A</a:t>
            </a:r>
            <a:r>
              <a:rPr lang="en-GB" sz="1200" dirty="0">
                <a:solidFill>
                  <a:schemeClr val="tx1"/>
                </a:solidFill>
              </a:rPr>
              <a:t> corresponds to bits "</a:t>
            </a:r>
            <a:r>
              <a:rPr lang="en-GB" sz="1200" b="1" dirty="0">
                <a:solidFill>
                  <a:schemeClr val="tx1"/>
                </a:solidFill>
              </a:rPr>
              <a:t>1 0 1 0</a:t>
            </a:r>
            <a:r>
              <a:rPr lang="en-GB" sz="1200" dirty="0">
                <a:solidFill>
                  <a:schemeClr val="tx1"/>
                </a:solidFill>
              </a:rPr>
              <a:t>".</a:t>
            </a:r>
          </a:p>
          <a:p>
            <a:pPr marL="171450" indent="-171450">
              <a:buFont typeface="Arial" panose="020B0604020202020204" pitchFamily="34" charset="0"/>
              <a:buChar char="•"/>
            </a:pPr>
            <a:r>
              <a:rPr lang="en-GB" sz="1200" dirty="0">
                <a:solidFill>
                  <a:schemeClr val="tx1"/>
                </a:solidFill>
              </a:rPr>
              <a:t>The digit </a:t>
            </a:r>
            <a:r>
              <a:rPr lang="en-GB" sz="1200" b="1" dirty="0">
                <a:solidFill>
                  <a:schemeClr val="tx1"/>
                </a:solidFill>
              </a:rPr>
              <a:t>2</a:t>
            </a:r>
            <a:r>
              <a:rPr lang="en-GB" sz="1200" dirty="0">
                <a:solidFill>
                  <a:schemeClr val="tx1"/>
                </a:solidFill>
              </a:rPr>
              <a:t> corresponds to "</a:t>
            </a:r>
            <a:r>
              <a:rPr lang="en-GB" sz="1200" b="1" dirty="0">
                <a:solidFill>
                  <a:schemeClr val="tx1"/>
                </a:solidFill>
              </a:rPr>
              <a:t>0 0 1 0</a:t>
            </a:r>
            <a:r>
              <a:rPr lang="en-GB" sz="1200" dirty="0">
                <a:solidFill>
                  <a:schemeClr val="tx1"/>
                </a:solidFill>
              </a:rPr>
              <a:t>".</a:t>
            </a:r>
          </a:p>
          <a:p>
            <a:pPr marL="171450" indent="-171450">
              <a:buFont typeface="Arial" panose="020B0604020202020204" pitchFamily="34" charset="0"/>
              <a:buChar char="•"/>
            </a:pPr>
            <a:r>
              <a:rPr lang="en-GB" sz="1200" dirty="0">
                <a:solidFill>
                  <a:schemeClr val="tx1"/>
                </a:solidFill>
              </a:rPr>
              <a:t>The digit </a:t>
            </a:r>
            <a:r>
              <a:rPr lang="en-GB" sz="1200" b="1" dirty="0">
                <a:solidFill>
                  <a:schemeClr val="tx1"/>
                </a:solidFill>
              </a:rPr>
              <a:t>E</a:t>
            </a:r>
            <a:r>
              <a:rPr lang="en-GB" sz="1200" dirty="0">
                <a:solidFill>
                  <a:schemeClr val="tx1"/>
                </a:solidFill>
              </a:rPr>
              <a:t> corresponds to "</a:t>
            </a:r>
            <a:r>
              <a:rPr lang="en-GB" sz="1200" b="1" dirty="0">
                <a:solidFill>
                  <a:schemeClr val="tx1"/>
                </a:solidFill>
              </a:rPr>
              <a:t>1 1 1 0</a:t>
            </a:r>
            <a:r>
              <a:rPr lang="en-GB" sz="1200" dirty="0">
                <a:solidFill>
                  <a:schemeClr val="tx1"/>
                </a:solidFill>
              </a:rPr>
              <a:t>".</a:t>
            </a:r>
          </a:p>
          <a:p>
            <a:pPr marL="171450" indent="-171450">
              <a:buFont typeface="Arial" panose="020B0604020202020204" pitchFamily="34" charset="0"/>
              <a:buChar char="•"/>
            </a:pPr>
            <a:r>
              <a:rPr lang="en-GB" sz="1200" b="1" dirty="0">
                <a:solidFill>
                  <a:schemeClr val="tx1"/>
                </a:solidFill>
              </a:rPr>
              <a:t>3</a:t>
            </a:r>
            <a:r>
              <a:rPr lang="en-GB" sz="1200" dirty="0">
                <a:solidFill>
                  <a:schemeClr val="tx1"/>
                </a:solidFill>
              </a:rPr>
              <a:t> corresponds to "</a:t>
            </a:r>
            <a:r>
              <a:rPr lang="en-GB" sz="1200" b="1" dirty="0">
                <a:solidFill>
                  <a:schemeClr val="tx1"/>
                </a:solidFill>
              </a:rPr>
              <a:t>0 0 1 1</a:t>
            </a:r>
            <a:r>
              <a:rPr lang="en-GB" sz="1200" dirty="0">
                <a:solidFill>
                  <a:schemeClr val="tx1"/>
                </a:solidFill>
              </a:rPr>
              <a:t>".</a:t>
            </a:r>
          </a:p>
          <a:p>
            <a:pPr marL="171450" indent="-171450">
              <a:buFont typeface="Arial" panose="020B0604020202020204" pitchFamily="34" charset="0"/>
              <a:buChar char="•"/>
            </a:pPr>
            <a:r>
              <a:rPr lang="en-GB" sz="1200" b="1" dirty="0">
                <a:solidFill>
                  <a:schemeClr val="tx1"/>
                </a:solidFill>
              </a:rPr>
              <a:t>F</a:t>
            </a:r>
            <a:r>
              <a:rPr lang="en-GB" sz="1200" dirty="0">
                <a:solidFill>
                  <a:schemeClr val="tx1"/>
                </a:solidFill>
              </a:rPr>
              <a:t> corresponds to "</a:t>
            </a:r>
            <a:r>
              <a:rPr lang="en-GB" sz="1200" b="1" dirty="0">
                <a:solidFill>
                  <a:schemeClr val="tx1"/>
                </a:solidFill>
              </a:rPr>
              <a:t>1 1 1 1</a:t>
            </a:r>
            <a:r>
              <a:rPr lang="en-GB" sz="1200" dirty="0">
                <a:solidFill>
                  <a:schemeClr val="tx1"/>
                </a:solidFill>
              </a:rPr>
              <a:t>".</a:t>
            </a:r>
          </a:p>
          <a:p>
            <a:pPr marL="0" indent="0">
              <a:buFont typeface="Arial" panose="020B0604020202020204" pitchFamily="34" charset="0"/>
              <a:buNone/>
            </a:pPr>
            <a:r>
              <a:rPr lang="en-GB" sz="1200" dirty="0">
                <a:solidFill>
                  <a:schemeClr val="tx1"/>
                </a:solidFill>
              </a:rPr>
              <a:t>We append all these bits and we obtain the binary representation of the input hex number.</a:t>
            </a:r>
            <a:br>
              <a:rPr lang="en-GB" sz="1200" dirty="0">
                <a:solidFill>
                  <a:schemeClr val="tx1"/>
                </a:solidFill>
              </a:rPr>
            </a:br>
            <a:r>
              <a:rPr lang="en-GB" sz="1200" dirty="0">
                <a:solidFill>
                  <a:schemeClr val="tx1"/>
                </a:solidFill>
              </a:rPr>
              <a:t/>
            </a:r>
            <a:br>
              <a:rPr lang="en-GB" sz="1200" dirty="0">
                <a:solidFill>
                  <a:schemeClr val="tx1"/>
                </a:solidFill>
              </a:rPr>
            </a:br>
            <a:r>
              <a:rPr lang="en-GB" sz="1200" dirty="0">
                <a:solidFill>
                  <a:schemeClr val="tx1"/>
                </a:solidFill>
              </a:rPr>
              <a:t>Let's do the opposite: </a:t>
            </a:r>
            <a:r>
              <a:rPr lang="en-GB" sz="1200" b="1" dirty="0">
                <a:solidFill>
                  <a:schemeClr val="tx1"/>
                </a:solidFill>
              </a:rPr>
              <a:t>transform the binary number </a:t>
            </a:r>
            <a:r>
              <a:rPr lang="en-GB" sz="1200" dirty="0">
                <a:solidFill>
                  <a:schemeClr val="tx1"/>
                </a:solidFill>
              </a:rPr>
              <a:t>"</a:t>
            </a:r>
            <a:r>
              <a:rPr lang="en-GB" sz="1200" b="1" dirty="0">
                <a:solidFill>
                  <a:schemeClr val="tx1"/>
                </a:solidFill>
              </a:rPr>
              <a:t>1 0 1 0, 0 0 1 0, 1 1 1 0, 0 0 1 1, 1 1 1 1</a:t>
            </a:r>
            <a:r>
              <a:rPr lang="en-GB" sz="1200" dirty="0">
                <a:solidFill>
                  <a:schemeClr val="tx1"/>
                </a:solidFill>
              </a:rPr>
              <a:t>"</a:t>
            </a:r>
            <a:r>
              <a:rPr lang="en-GB" sz="1200" b="1" dirty="0">
                <a:solidFill>
                  <a:schemeClr val="tx1"/>
                </a:solidFill>
              </a:rPr>
              <a:t>  to hex</a:t>
            </a:r>
            <a:r>
              <a:rPr lang="en-GB" sz="1200" dirty="0">
                <a:solidFill>
                  <a:schemeClr val="tx1"/>
                </a:solidFill>
              </a:rPr>
              <a:t>. We split this number into </a:t>
            </a:r>
            <a:r>
              <a:rPr lang="en-GB" sz="1200" b="1" dirty="0">
                <a:solidFill>
                  <a:schemeClr val="tx1"/>
                </a:solidFill>
              </a:rPr>
              <a:t>groups of 4 bits</a:t>
            </a:r>
            <a:r>
              <a:rPr lang="en-GB" sz="1200" dirty="0">
                <a:solidFill>
                  <a:schemeClr val="tx1"/>
                </a:solidFill>
              </a:rPr>
              <a:t>, like it is shown here on the slide. We have the following mappings:</a:t>
            </a:r>
          </a:p>
          <a:p>
            <a:pPr marL="171450" indent="-171450">
              <a:buFont typeface="Arial" panose="020B0604020202020204" pitchFamily="34" charset="0"/>
              <a:buChar char="•"/>
            </a:pPr>
            <a:r>
              <a:rPr lang="en-US" sz="1200" b="1" dirty="0">
                <a:solidFill>
                  <a:schemeClr val="tx1"/>
                </a:solidFill>
              </a:rPr>
              <a:t>1 0 1 0</a:t>
            </a:r>
            <a:r>
              <a:rPr lang="en-US" sz="1200" dirty="0">
                <a:solidFill>
                  <a:schemeClr val="tx1"/>
                </a:solidFill>
              </a:rPr>
              <a:t> binary is </a:t>
            </a:r>
            <a:r>
              <a:rPr lang="en-US" sz="1200" b="1" dirty="0">
                <a:solidFill>
                  <a:schemeClr val="tx1"/>
                </a:solidFill>
              </a:rPr>
              <a:t>10</a:t>
            </a:r>
            <a:r>
              <a:rPr lang="en-US" sz="1200" dirty="0">
                <a:solidFill>
                  <a:schemeClr val="tx1"/>
                </a:solidFill>
              </a:rPr>
              <a:t> in decimal and </a:t>
            </a:r>
            <a:r>
              <a:rPr lang="en-US" sz="1200" b="1" dirty="0">
                <a:solidFill>
                  <a:schemeClr val="tx1"/>
                </a:solidFill>
              </a:rPr>
              <a:t>A</a:t>
            </a:r>
            <a:r>
              <a:rPr lang="en-US" sz="1200" dirty="0">
                <a:solidFill>
                  <a:schemeClr val="tx1"/>
                </a:solidFill>
              </a:rPr>
              <a:t> in hex.</a:t>
            </a:r>
          </a:p>
          <a:p>
            <a:pPr marL="171450" indent="-171450">
              <a:buFont typeface="Arial" panose="020B0604020202020204" pitchFamily="34" charset="0"/>
              <a:buChar char="•"/>
            </a:pPr>
            <a:r>
              <a:rPr lang="en-US" sz="1200" b="1" dirty="0">
                <a:solidFill>
                  <a:schemeClr val="tx1"/>
                </a:solidFill>
              </a:rPr>
              <a:t>0 0 1 0</a:t>
            </a:r>
            <a:r>
              <a:rPr lang="en-US" sz="1200" dirty="0">
                <a:solidFill>
                  <a:schemeClr val="tx1"/>
                </a:solidFill>
              </a:rPr>
              <a:t> binary is </a:t>
            </a:r>
            <a:r>
              <a:rPr lang="bg-BG" sz="1200" b="1" dirty="0">
                <a:solidFill>
                  <a:schemeClr val="tx1"/>
                </a:solidFill>
              </a:rPr>
              <a:t>2</a:t>
            </a:r>
            <a:r>
              <a:rPr lang="en-US" sz="1200" dirty="0">
                <a:solidFill>
                  <a:schemeClr val="tx1"/>
                </a:solidFill>
              </a:rPr>
              <a:t> in decimal and </a:t>
            </a:r>
            <a:r>
              <a:rPr lang="bg-BG" sz="1200" b="1" dirty="0">
                <a:solidFill>
                  <a:schemeClr val="tx1"/>
                </a:solidFill>
              </a:rPr>
              <a:t>2</a:t>
            </a:r>
            <a:r>
              <a:rPr lang="en-US" sz="1200" dirty="0">
                <a:solidFill>
                  <a:schemeClr val="tx1"/>
                </a:solidFill>
              </a:rPr>
              <a:t> in hex.</a:t>
            </a:r>
          </a:p>
          <a:p>
            <a:pPr marL="171450" indent="-171450">
              <a:buFont typeface="Arial" panose="020B0604020202020204" pitchFamily="34" charset="0"/>
              <a:buChar char="•"/>
            </a:pPr>
            <a:r>
              <a:rPr lang="en-US" sz="1200" b="1" dirty="0">
                <a:solidFill>
                  <a:schemeClr val="tx1"/>
                </a:solidFill>
              </a:rPr>
              <a:t>1</a:t>
            </a:r>
            <a:r>
              <a:rPr lang="bg-BG" sz="1200" b="1" dirty="0">
                <a:solidFill>
                  <a:schemeClr val="tx1"/>
                </a:solidFill>
              </a:rPr>
              <a:t> </a:t>
            </a:r>
            <a:r>
              <a:rPr lang="en-US" sz="1200" b="1" dirty="0">
                <a:solidFill>
                  <a:schemeClr val="tx1"/>
                </a:solidFill>
              </a:rPr>
              <a:t>1</a:t>
            </a:r>
            <a:r>
              <a:rPr lang="bg-BG" sz="1200" b="1" dirty="0">
                <a:solidFill>
                  <a:schemeClr val="tx1"/>
                </a:solidFill>
              </a:rPr>
              <a:t> </a:t>
            </a:r>
            <a:r>
              <a:rPr lang="en-US" sz="1200" b="1" dirty="0">
                <a:solidFill>
                  <a:schemeClr val="tx1"/>
                </a:solidFill>
              </a:rPr>
              <a:t>1</a:t>
            </a:r>
            <a:r>
              <a:rPr lang="bg-BG" sz="1200" b="1" dirty="0">
                <a:solidFill>
                  <a:schemeClr val="tx1"/>
                </a:solidFill>
              </a:rPr>
              <a:t> </a:t>
            </a:r>
            <a:r>
              <a:rPr lang="en-US" sz="1200" b="1" dirty="0">
                <a:solidFill>
                  <a:schemeClr val="tx1"/>
                </a:solidFill>
              </a:rPr>
              <a:t>0</a:t>
            </a:r>
            <a:r>
              <a:rPr lang="bg-BG" sz="1200" dirty="0">
                <a:solidFill>
                  <a:schemeClr val="tx1"/>
                </a:solidFill>
              </a:rPr>
              <a:t> </a:t>
            </a:r>
            <a:r>
              <a:rPr lang="en-US" sz="1200" dirty="0">
                <a:solidFill>
                  <a:schemeClr val="tx1"/>
                </a:solidFill>
              </a:rPr>
              <a:t>binary is </a:t>
            </a:r>
            <a:r>
              <a:rPr lang="en-US" sz="1200" b="1" dirty="0">
                <a:solidFill>
                  <a:schemeClr val="tx1"/>
                </a:solidFill>
              </a:rPr>
              <a:t>1</a:t>
            </a:r>
            <a:r>
              <a:rPr lang="bg-BG" sz="1200" b="1" dirty="0">
                <a:solidFill>
                  <a:schemeClr val="tx1"/>
                </a:solidFill>
              </a:rPr>
              <a:t>4</a:t>
            </a:r>
            <a:r>
              <a:rPr lang="en-US" sz="1200" dirty="0">
                <a:solidFill>
                  <a:schemeClr val="tx1"/>
                </a:solidFill>
              </a:rPr>
              <a:t> in decimal and </a:t>
            </a:r>
            <a:r>
              <a:rPr lang="bg-BG" sz="1200" b="1" dirty="0">
                <a:solidFill>
                  <a:schemeClr val="tx1"/>
                </a:solidFill>
              </a:rPr>
              <a:t>Е</a:t>
            </a:r>
            <a:r>
              <a:rPr lang="en-US" sz="1200" dirty="0">
                <a:solidFill>
                  <a:schemeClr val="tx1"/>
                </a:solidFill>
              </a:rPr>
              <a:t> in hex.</a:t>
            </a:r>
          </a:p>
          <a:p>
            <a:pPr marL="171450" indent="-171450">
              <a:buFont typeface="Arial" panose="020B0604020202020204" pitchFamily="34" charset="0"/>
              <a:buChar char="•"/>
            </a:pPr>
            <a:r>
              <a:rPr lang="en-US" sz="1200" b="1" dirty="0">
                <a:solidFill>
                  <a:schemeClr val="tx1"/>
                </a:solidFill>
              </a:rPr>
              <a:t>0</a:t>
            </a:r>
            <a:r>
              <a:rPr lang="bg-BG" sz="1200" b="1" dirty="0">
                <a:solidFill>
                  <a:schemeClr val="tx1"/>
                </a:solidFill>
              </a:rPr>
              <a:t> </a:t>
            </a:r>
            <a:r>
              <a:rPr lang="en-US" sz="1200" b="1" dirty="0">
                <a:solidFill>
                  <a:schemeClr val="tx1"/>
                </a:solidFill>
              </a:rPr>
              <a:t>0</a:t>
            </a:r>
            <a:r>
              <a:rPr lang="bg-BG" sz="1200" b="1" dirty="0">
                <a:solidFill>
                  <a:schemeClr val="tx1"/>
                </a:solidFill>
              </a:rPr>
              <a:t> </a:t>
            </a:r>
            <a:r>
              <a:rPr lang="en-US" sz="1200" b="1" dirty="0">
                <a:solidFill>
                  <a:schemeClr val="tx1"/>
                </a:solidFill>
              </a:rPr>
              <a:t>1</a:t>
            </a:r>
            <a:r>
              <a:rPr lang="bg-BG" sz="1200" b="1" dirty="0">
                <a:solidFill>
                  <a:schemeClr val="tx1"/>
                </a:solidFill>
              </a:rPr>
              <a:t> </a:t>
            </a:r>
            <a:r>
              <a:rPr lang="en-US" sz="1200" b="1" dirty="0">
                <a:solidFill>
                  <a:schemeClr val="tx1"/>
                </a:solidFill>
              </a:rPr>
              <a:t>1</a:t>
            </a:r>
            <a:r>
              <a:rPr lang="bg-BG" sz="1200" dirty="0">
                <a:solidFill>
                  <a:schemeClr val="tx1"/>
                </a:solidFill>
              </a:rPr>
              <a:t> </a:t>
            </a:r>
            <a:r>
              <a:rPr lang="en-US" sz="1200" dirty="0">
                <a:solidFill>
                  <a:schemeClr val="tx1"/>
                </a:solidFill>
              </a:rPr>
              <a:t>binary is </a:t>
            </a:r>
            <a:r>
              <a:rPr lang="bg-BG" sz="1200" b="1" dirty="0">
                <a:solidFill>
                  <a:schemeClr val="tx1"/>
                </a:solidFill>
              </a:rPr>
              <a:t>3</a:t>
            </a:r>
            <a:r>
              <a:rPr lang="en-US" sz="1200" dirty="0">
                <a:solidFill>
                  <a:schemeClr val="tx1"/>
                </a:solidFill>
              </a:rPr>
              <a:t> in decimal and </a:t>
            </a:r>
            <a:r>
              <a:rPr lang="bg-BG" sz="1200" b="1" dirty="0">
                <a:solidFill>
                  <a:schemeClr val="tx1"/>
                </a:solidFill>
              </a:rPr>
              <a:t>3</a:t>
            </a:r>
            <a:r>
              <a:rPr lang="en-US" sz="1200" dirty="0">
                <a:solidFill>
                  <a:schemeClr val="tx1"/>
                </a:solidFill>
              </a:rPr>
              <a:t> in hex.</a:t>
            </a:r>
            <a:endParaRPr lang="bg-BG" sz="1200" baseline="-25000" dirty="0">
              <a:solidFill>
                <a:schemeClr val="tx1"/>
              </a:solidFill>
            </a:endParaRPr>
          </a:p>
          <a:p>
            <a:pPr marL="171450" indent="-171450">
              <a:buFont typeface="Arial" panose="020B0604020202020204" pitchFamily="34" charset="0"/>
              <a:buChar char="•"/>
            </a:pPr>
            <a:r>
              <a:rPr lang="en-US" sz="1200" b="1" dirty="0">
                <a:solidFill>
                  <a:schemeClr val="tx1"/>
                </a:solidFill>
              </a:rPr>
              <a:t>1</a:t>
            </a:r>
            <a:r>
              <a:rPr lang="bg-BG" sz="1200" b="1" dirty="0">
                <a:solidFill>
                  <a:schemeClr val="tx1"/>
                </a:solidFill>
              </a:rPr>
              <a:t> </a:t>
            </a:r>
            <a:r>
              <a:rPr lang="en-US" sz="1200" b="1" dirty="0">
                <a:solidFill>
                  <a:schemeClr val="tx1"/>
                </a:solidFill>
              </a:rPr>
              <a:t>1</a:t>
            </a:r>
            <a:r>
              <a:rPr lang="bg-BG" sz="1200" b="1" dirty="0">
                <a:solidFill>
                  <a:schemeClr val="tx1"/>
                </a:solidFill>
              </a:rPr>
              <a:t> </a:t>
            </a:r>
            <a:r>
              <a:rPr lang="en-US" sz="1200" b="1" dirty="0">
                <a:solidFill>
                  <a:schemeClr val="tx1"/>
                </a:solidFill>
              </a:rPr>
              <a:t>1</a:t>
            </a:r>
            <a:r>
              <a:rPr lang="bg-BG" sz="1200" b="1" dirty="0">
                <a:solidFill>
                  <a:schemeClr val="tx1"/>
                </a:solidFill>
              </a:rPr>
              <a:t> </a:t>
            </a:r>
            <a:r>
              <a:rPr lang="en-US" sz="1200" b="1" dirty="0">
                <a:solidFill>
                  <a:schemeClr val="tx1"/>
                </a:solidFill>
              </a:rPr>
              <a:t>1</a:t>
            </a:r>
            <a:r>
              <a:rPr lang="bg-BG" sz="1200" dirty="0">
                <a:solidFill>
                  <a:schemeClr val="tx1"/>
                </a:solidFill>
              </a:rPr>
              <a:t> </a:t>
            </a:r>
            <a:r>
              <a:rPr lang="en-US" sz="1200" dirty="0">
                <a:solidFill>
                  <a:schemeClr val="tx1"/>
                </a:solidFill>
              </a:rPr>
              <a:t>binary is </a:t>
            </a:r>
            <a:r>
              <a:rPr lang="en-US" sz="1200" b="1" dirty="0">
                <a:solidFill>
                  <a:schemeClr val="tx1"/>
                </a:solidFill>
              </a:rPr>
              <a:t>1</a:t>
            </a:r>
            <a:r>
              <a:rPr lang="bg-BG" sz="1200" b="1" dirty="0">
                <a:solidFill>
                  <a:schemeClr val="tx1"/>
                </a:solidFill>
              </a:rPr>
              <a:t>5</a:t>
            </a:r>
            <a:r>
              <a:rPr lang="en-US" sz="1200" dirty="0">
                <a:solidFill>
                  <a:schemeClr val="tx1"/>
                </a:solidFill>
              </a:rPr>
              <a:t> in decimal and </a:t>
            </a:r>
            <a:r>
              <a:rPr lang="en-US" sz="1200" b="1" dirty="0">
                <a:solidFill>
                  <a:schemeClr val="tx1"/>
                </a:solidFill>
              </a:rPr>
              <a:t>F</a:t>
            </a:r>
            <a:r>
              <a:rPr lang="en-US" sz="1200" dirty="0">
                <a:solidFill>
                  <a:schemeClr val="tx1"/>
                </a:solidFill>
              </a:rPr>
              <a:t> in hex.</a:t>
            </a:r>
          </a:p>
          <a:p>
            <a:pPr marL="0" indent="0">
              <a:buFont typeface="Arial" panose="020B0604020202020204" pitchFamily="34" charset="0"/>
              <a:buNone/>
            </a:pPr>
            <a:r>
              <a:rPr lang="en-US" sz="1200" dirty="0">
                <a:solidFill>
                  <a:schemeClr val="tx1"/>
                </a:solidFill>
              </a:rPr>
              <a:t>We append the above hex digits and we get the hex number </a:t>
            </a:r>
            <a:r>
              <a:rPr lang="en-US" sz="1200" b="1" dirty="0">
                <a:solidFill>
                  <a:schemeClr val="tx1"/>
                </a:solidFill>
              </a:rPr>
              <a:t>A2E3F</a:t>
            </a:r>
            <a:r>
              <a:rPr lang="en-US" sz="1200" dirty="0">
                <a:solidFill>
                  <a:schemeClr val="tx1"/>
                </a:solidFill>
              </a:rPr>
              <a:t>.</a:t>
            </a:r>
            <a:br>
              <a:rPr lang="en-US" sz="1200" dirty="0">
                <a:solidFill>
                  <a:schemeClr val="tx1"/>
                </a:solidFill>
              </a:rPr>
            </a:br>
            <a:r>
              <a:rPr lang="en-US" sz="1200" dirty="0">
                <a:solidFill>
                  <a:schemeClr val="tx1"/>
                </a:solidFill>
              </a:rPr>
              <a:t/>
            </a:r>
            <a:br>
              <a:rPr lang="en-US" sz="1200" dirty="0">
                <a:solidFill>
                  <a:schemeClr val="tx1"/>
                </a:solidFill>
              </a:rPr>
            </a:br>
            <a:r>
              <a:rPr lang="en-US" sz="1200" dirty="0">
                <a:solidFill>
                  <a:schemeClr val="tx1"/>
                </a:solidFill>
              </a:rPr>
              <a:t>These examples illustrate how straightforward is the mapping between hex and binary numbers. In programming we shall use </a:t>
            </a:r>
            <a:r>
              <a:rPr lang="en-US" sz="1200" b="1" dirty="0">
                <a:solidFill>
                  <a:schemeClr val="tx1"/>
                </a:solidFill>
              </a:rPr>
              <a:t>hex numbers </a:t>
            </a:r>
            <a:r>
              <a:rPr lang="en-US" sz="1200" dirty="0">
                <a:solidFill>
                  <a:schemeClr val="tx1"/>
                </a:solidFill>
              </a:rPr>
              <a:t>for memory addresses, also to represent </a:t>
            </a:r>
            <a:r>
              <a:rPr lang="en-US" sz="1200" b="1" dirty="0">
                <a:solidFill>
                  <a:schemeClr val="tx1"/>
                </a:solidFill>
              </a:rPr>
              <a:t>8-bit</a:t>
            </a:r>
            <a:r>
              <a:rPr lang="en-US" sz="1200" dirty="0">
                <a:solidFill>
                  <a:schemeClr val="tx1"/>
                </a:solidFill>
              </a:rPr>
              <a:t>, </a:t>
            </a:r>
            <a:r>
              <a:rPr lang="en-US" sz="1200" b="1" dirty="0">
                <a:solidFill>
                  <a:schemeClr val="tx1"/>
                </a:solidFill>
              </a:rPr>
              <a:t>16-bit</a:t>
            </a:r>
            <a:r>
              <a:rPr lang="en-US" sz="1200" dirty="0">
                <a:solidFill>
                  <a:schemeClr val="tx1"/>
                </a:solidFill>
              </a:rPr>
              <a:t> and </a:t>
            </a:r>
            <a:r>
              <a:rPr lang="en-US" sz="1200" b="1" dirty="0">
                <a:solidFill>
                  <a:schemeClr val="tx1"/>
                </a:solidFill>
              </a:rPr>
              <a:t>32-bit</a:t>
            </a:r>
            <a:r>
              <a:rPr lang="en-US" sz="1200" dirty="0">
                <a:solidFill>
                  <a:schemeClr val="tx1"/>
                </a:solidFill>
              </a:rPr>
              <a:t> values and in many situations related to bit sequences and bytes.</a:t>
            </a:r>
            <a:br>
              <a:rPr lang="en-US" sz="1200" dirty="0">
                <a:solidFill>
                  <a:schemeClr val="tx1"/>
                </a:solidFill>
              </a:rPr>
            </a:b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16</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9495085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section we shall look inside the </a:t>
            </a:r>
            <a:r>
              <a:rPr lang="en-US" b="1" dirty="0"/>
              <a:t>data representation</a:t>
            </a:r>
            <a:r>
              <a:rPr lang="en-US" dirty="0"/>
              <a:t> in the computer systems.</a:t>
            </a:r>
          </a:p>
          <a:p>
            <a:r>
              <a:rPr lang="en-US" dirty="0"/>
              <a:t>We shall learn how computers store </a:t>
            </a:r>
            <a:r>
              <a:rPr lang="en-US" b="1" dirty="0"/>
              <a:t>integer</a:t>
            </a:r>
            <a:r>
              <a:rPr lang="en-US" dirty="0"/>
              <a:t> numbers, </a:t>
            </a:r>
            <a:r>
              <a:rPr lang="en-US" b="1" dirty="0"/>
              <a:t>floating-point</a:t>
            </a:r>
            <a:r>
              <a:rPr lang="en-US" dirty="0"/>
              <a:t> numbers, </a:t>
            </a:r>
            <a:r>
              <a:rPr lang="en-US" b="1" dirty="0"/>
              <a:t>text</a:t>
            </a:r>
            <a:r>
              <a:rPr lang="en-US" dirty="0"/>
              <a:t> and other data.</a:t>
            </a:r>
          </a:p>
        </p:txBody>
      </p:sp>
      <p:sp>
        <p:nvSpPr>
          <p:cNvPr id="4" name="Slide Number Placeholder 3"/>
          <p:cNvSpPr>
            <a:spLocks noGrp="1"/>
          </p:cNvSpPr>
          <p:nvPr>
            <p:ph type="sldNum" sz="quarter" idx="5"/>
          </p:nvPr>
        </p:nvSpPr>
        <p:spPr/>
        <p:txBody>
          <a:bodyPr/>
          <a:lstStyle/>
          <a:p>
            <a:fld id="{2BF067CD-8E6B-4360-9AA8-C5DF2A48A6D1}" type="slidenum">
              <a:rPr lang="en-US" smtClean="0"/>
              <a:t>17</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4047691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Integer numbers </a:t>
            </a:r>
            <a:r>
              <a:rPr lang="en-US" dirty="0"/>
              <a:t>are represented in the computer memory as </a:t>
            </a:r>
            <a:r>
              <a:rPr lang="en-US" b="1" dirty="0"/>
              <a:t>sequences of bits</a:t>
            </a:r>
            <a:r>
              <a:rPr lang="en-US" dirty="0"/>
              <a:t>: 8-bits, 16-bits, 24-bits, 32-bits, 64-bits and others, but always</a:t>
            </a:r>
            <a:r>
              <a:rPr lang="bg-BG" dirty="0"/>
              <a:t> </a:t>
            </a:r>
            <a:r>
              <a:rPr lang="en-US" dirty="0"/>
              <a:t>a multiple of 8 (one byte).</a:t>
            </a:r>
          </a:p>
          <a:p>
            <a:endParaRPr lang="en-US" dirty="0"/>
          </a:p>
          <a:p>
            <a:r>
              <a:rPr lang="en-US" dirty="0"/>
              <a:t>Integers can be </a:t>
            </a:r>
            <a:r>
              <a:rPr lang="en-US" b="1" dirty="0"/>
              <a:t>signed</a:t>
            </a:r>
            <a:r>
              <a:rPr lang="en-US" dirty="0"/>
              <a:t> or </a:t>
            </a:r>
            <a:r>
              <a:rPr lang="en-US" b="1" dirty="0"/>
              <a:t>unsigned</a:t>
            </a:r>
            <a:r>
              <a:rPr lang="en-US" dirty="0"/>
              <a:t>.</a:t>
            </a:r>
          </a:p>
          <a:p>
            <a:pPr marL="171450" indent="-171450">
              <a:buFont typeface="Arial" panose="020B0604020202020204" pitchFamily="34" charset="0"/>
              <a:buChar char="•"/>
            </a:pPr>
            <a:r>
              <a:rPr lang="en-US" b="1" dirty="0"/>
              <a:t>Signed integers </a:t>
            </a:r>
            <a:r>
              <a:rPr lang="en-US" dirty="0"/>
              <a:t>can hold positive and negative values. They tend to be used more often.</a:t>
            </a:r>
          </a:p>
          <a:p>
            <a:pPr marL="171450" indent="-171450">
              <a:buFont typeface="Arial" panose="020B0604020202020204" pitchFamily="34" charset="0"/>
              <a:buChar char="•"/>
            </a:pPr>
            <a:r>
              <a:rPr lang="en-US" b="1" dirty="0"/>
              <a:t>Unsigned</a:t>
            </a:r>
            <a:r>
              <a:rPr lang="en-US" dirty="0"/>
              <a:t> integers can hold only positive values.</a:t>
            </a:r>
          </a:p>
          <a:p>
            <a:r>
              <a:rPr lang="en-US" dirty="0"/>
              <a:t>And this is natural. Some values in the real world </a:t>
            </a:r>
            <a:r>
              <a:rPr lang="en-US" b="1" dirty="0"/>
              <a:t>can only be positive</a:t>
            </a:r>
            <a:r>
              <a:rPr lang="en-US" dirty="0"/>
              <a:t>, e.g. the numbers of students enrolled for a class. Other values in the real world like the daily temperature, can be </a:t>
            </a:r>
            <a:r>
              <a:rPr lang="en-US" b="1" dirty="0"/>
              <a:t>positive and negative, or zero</a:t>
            </a:r>
            <a:r>
              <a:rPr lang="en-US" dirty="0"/>
              <a:t>.</a:t>
            </a:r>
          </a:p>
          <a:p>
            <a:endParaRPr lang="en-US" dirty="0"/>
          </a:p>
          <a:p>
            <a:r>
              <a:rPr lang="en-US" b="1" dirty="0"/>
              <a:t>Signed integers </a:t>
            </a:r>
            <a:r>
              <a:rPr lang="en-US" dirty="0"/>
              <a:t>in computer systems use their </a:t>
            </a:r>
            <a:r>
              <a:rPr lang="en-US" b="1" dirty="0"/>
              <a:t>leftmost bit</a:t>
            </a:r>
            <a:r>
              <a:rPr lang="en-US" dirty="0"/>
              <a:t> as </a:t>
            </a:r>
            <a:r>
              <a:rPr lang="en-US" b="1" dirty="0"/>
              <a:t>sign</a:t>
            </a:r>
            <a:r>
              <a:rPr lang="en-US" b="0" dirty="0"/>
              <a:t>, where bit value 0 means positive number (or zero number) and 1 means negative number. This bit is called also </a:t>
            </a:r>
            <a:r>
              <a:rPr lang="en-US" b="1" dirty="0"/>
              <a:t>MSB</a:t>
            </a:r>
            <a:r>
              <a:rPr lang="en-US" b="0" dirty="0"/>
              <a:t> (most significant bit).</a:t>
            </a:r>
            <a:br>
              <a:rPr lang="en-US" b="0" dirty="0"/>
            </a:br>
            <a:r>
              <a:rPr lang="en-US" b="0" dirty="0"/>
              <a:t/>
            </a:r>
            <a:br>
              <a:rPr lang="en-US" b="0" dirty="0"/>
            </a:br>
            <a:r>
              <a:rPr lang="en-US" b="0" dirty="0"/>
              <a:t>In this </a:t>
            </a:r>
            <a:r>
              <a:rPr lang="en-US" b="1" dirty="0"/>
              <a:t>example </a:t>
            </a:r>
            <a:r>
              <a:rPr lang="en-US" b="0" dirty="0"/>
              <a:t>we can see how </a:t>
            </a:r>
            <a:r>
              <a:rPr lang="en-US" b="1" dirty="0"/>
              <a:t>the most-significant bit</a:t>
            </a:r>
            <a:r>
              <a:rPr lang="en-US" b="0" dirty="0"/>
              <a:t> (the bit at position 7) in given </a:t>
            </a:r>
            <a:r>
              <a:rPr lang="en-US" b="1" dirty="0"/>
              <a:t>8-bit integer number </a:t>
            </a:r>
            <a:r>
              <a:rPr lang="en-US" b="0" dirty="0"/>
              <a:t>can hold </a:t>
            </a:r>
            <a:r>
              <a:rPr lang="en-US" b="1" dirty="0"/>
              <a:t>0</a:t>
            </a:r>
            <a:r>
              <a:rPr lang="en-US" b="0" dirty="0"/>
              <a:t> for non-negative values and </a:t>
            </a:r>
            <a:r>
              <a:rPr lang="en-US" b="1" dirty="0"/>
              <a:t>1</a:t>
            </a:r>
            <a:r>
              <a:rPr lang="en-US" b="0" dirty="0"/>
              <a:t> for negative values.</a:t>
            </a:r>
          </a:p>
          <a:p>
            <a:pPr marL="171450" indent="-171450">
              <a:buFont typeface="Arial" panose="020B0604020202020204" pitchFamily="34" charset="0"/>
              <a:buChar char="•"/>
            </a:pPr>
            <a:r>
              <a:rPr lang="en-US" b="0" dirty="0"/>
              <a:t>The positive value </a:t>
            </a:r>
            <a:r>
              <a:rPr lang="en-US" b="1" dirty="0"/>
              <a:t>18</a:t>
            </a:r>
            <a:r>
              <a:rPr lang="en-US" b="0" dirty="0"/>
              <a:t>, for example, is represented as "</a:t>
            </a:r>
            <a:r>
              <a:rPr lang="en-US" b="1" dirty="0"/>
              <a:t>0 0 0 1 0 0 1 0</a:t>
            </a:r>
            <a:r>
              <a:rPr lang="en-US" b="0" dirty="0"/>
              <a:t>". Its leftmost bit is </a:t>
            </a:r>
            <a:r>
              <a:rPr lang="en-US" b="1" dirty="0"/>
              <a:t>0</a:t>
            </a:r>
            <a:r>
              <a:rPr lang="en-US" b="0" dirty="0"/>
              <a:t>.</a:t>
            </a:r>
          </a:p>
          <a:p>
            <a:pPr marL="171450" indent="-171450">
              <a:buFont typeface="Arial" panose="020B0604020202020204" pitchFamily="34" charset="0"/>
              <a:buChar char="•"/>
            </a:pPr>
            <a:r>
              <a:rPr lang="en-US" b="0" dirty="0"/>
              <a:t>The negative value </a:t>
            </a:r>
            <a:r>
              <a:rPr lang="en-US" b="1" dirty="0"/>
              <a:t>-110</a:t>
            </a:r>
            <a:r>
              <a:rPr lang="en-US" b="0" dirty="0"/>
              <a:t>, for example, is represented as "</a:t>
            </a:r>
            <a:r>
              <a:rPr lang="en-US" b="1" dirty="0"/>
              <a:t>1 0 0 1 0 0 1 0</a:t>
            </a:r>
            <a:r>
              <a:rPr lang="en-US" b="0" dirty="0"/>
              <a:t>". Its leftmost bit is </a:t>
            </a:r>
            <a:r>
              <a:rPr lang="en-US" b="1" dirty="0"/>
              <a:t>1</a:t>
            </a:r>
            <a:r>
              <a:rPr lang="en-US" b="0" dirty="0"/>
              <a:t>.</a:t>
            </a:r>
            <a:endParaRPr lang="en-US" b="1" dirty="0"/>
          </a:p>
        </p:txBody>
      </p:sp>
      <p:sp>
        <p:nvSpPr>
          <p:cNvPr id="4" name="Slide Number Placeholder 3"/>
          <p:cNvSpPr>
            <a:spLocks noGrp="1"/>
          </p:cNvSpPr>
          <p:nvPr>
            <p:ph type="sldNum" sz="quarter" idx="5"/>
          </p:nvPr>
        </p:nvSpPr>
        <p:spPr/>
        <p:txBody>
          <a:bodyPr/>
          <a:lstStyle/>
          <a:p>
            <a:fld id="{2BF067CD-8E6B-4360-9AA8-C5DF2A48A6D1}" type="slidenum">
              <a:rPr lang="en-US" smtClean="0"/>
              <a:t>18</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6498057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Positive 8-bit integers </a:t>
            </a:r>
            <a:r>
              <a:rPr lang="en-US" dirty="0"/>
              <a:t>have a </a:t>
            </a:r>
            <a:r>
              <a:rPr lang="en-US" b="1" dirty="0"/>
              <a:t>leading zero</a:t>
            </a:r>
            <a:r>
              <a:rPr lang="en-US" dirty="0"/>
              <a:t>, followed by 7 other bits. Their format match the pattern "</a:t>
            </a:r>
            <a:r>
              <a:rPr lang="en-US" b="1" dirty="0"/>
              <a:t>0XXXXXXX</a:t>
            </a:r>
            <a:r>
              <a:rPr lang="en-US" dirty="0"/>
              <a:t>" (positive sign + 7 significant bits). Their value is the decimal value of their significant bits (the last 7 bits).</a:t>
            </a:r>
            <a:br>
              <a:rPr lang="en-US" dirty="0"/>
            </a:b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Negative 8-bit integers </a:t>
            </a:r>
            <a:r>
              <a:rPr lang="en-US" dirty="0"/>
              <a:t>have a </a:t>
            </a:r>
            <a:r>
              <a:rPr lang="en-US" b="1" dirty="0"/>
              <a:t>leading one</a:t>
            </a:r>
            <a:r>
              <a:rPr lang="en-US" dirty="0"/>
              <a:t>, followed by 7 other bits. Their format match the pattern "</a:t>
            </a:r>
            <a:r>
              <a:rPr lang="en-US" b="1" dirty="0"/>
              <a:t>1YYYYYYY</a:t>
            </a:r>
            <a:r>
              <a:rPr lang="en-US" dirty="0"/>
              <a:t>" (negative sign + 7 significant bits). Their value is </a:t>
            </a:r>
            <a:r>
              <a:rPr lang="en-US" b="1" dirty="0"/>
              <a:t>-128</a:t>
            </a:r>
            <a:r>
              <a:rPr lang="en-US" dirty="0"/>
              <a:t> (which is minus 2 to the power of 7) plus the decimal value of their significant bits.</a:t>
            </a:r>
            <a:br>
              <a:rPr lang="en-US" dirty="0"/>
            </a:br>
            <a:r>
              <a:rPr lang="en-US" dirty="0"/>
              <a:t/>
            </a:r>
            <a:br>
              <a:rPr lang="en-US" dirty="0"/>
            </a:br>
            <a:r>
              <a:rPr lang="en-US" dirty="0"/>
              <a:t>At the </a:t>
            </a:r>
            <a:r>
              <a:rPr lang="en-US" b="1" dirty="0"/>
              <a:t>example </a:t>
            </a:r>
            <a:r>
              <a:rPr lang="en-US" dirty="0"/>
              <a:t>below it is illustrated how the signed 8-bit binary integer "</a:t>
            </a:r>
            <a:r>
              <a:rPr lang="en-US" b="1" dirty="0"/>
              <a:t>1 0 0 1 0 0 1 0</a:t>
            </a:r>
            <a:r>
              <a:rPr lang="en-US" dirty="0"/>
              <a:t>" represents </a:t>
            </a:r>
            <a:r>
              <a:rPr lang="en-US" b="1" dirty="0"/>
              <a:t>-110</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a:t>
            </a:r>
            <a:r>
              <a:rPr lang="en-US" b="1" dirty="0"/>
              <a:t>most-significant bit is 1</a:t>
            </a:r>
            <a:r>
              <a:rPr lang="en-US" dirty="0"/>
              <a:t>, so the number is </a:t>
            </a:r>
            <a:r>
              <a:rPr lang="en-US" b="1" dirty="0"/>
              <a:t>negative</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value is calculated as </a:t>
            </a:r>
            <a:r>
              <a:rPr lang="en-US" b="1" dirty="0"/>
              <a:t>-128</a:t>
            </a:r>
            <a:r>
              <a:rPr lang="en-US" dirty="0"/>
              <a:t> plus the unsigned decimal value of the other 7 bits: "</a:t>
            </a:r>
            <a:r>
              <a:rPr lang="en-US" b="1" dirty="0"/>
              <a:t>0 0 1 0 0 1 0</a:t>
            </a:r>
            <a:r>
              <a:rPr lang="en-US" dirty="0"/>
              <a:t>" in binary, which is </a:t>
            </a:r>
            <a:r>
              <a:rPr lang="en-US" b="1" dirty="0"/>
              <a:t>18</a:t>
            </a:r>
            <a:r>
              <a:rPr lang="en-US" b="0" dirty="0"/>
              <a:t> in decimal</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Finally, the value in the above example is: </a:t>
            </a:r>
            <a:r>
              <a:rPr lang="en-US" b="1" dirty="0"/>
              <a:t>-128 + 18 = -110</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19</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8936292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pPr marL="360000" lvl="0" indent="-180000">
              <a:lnSpc>
                <a:spcPct val="110000"/>
              </a:lnSpc>
              <a:buFont typeface="Arial" panose="020B0604020202020204" pitchFamily="34" charset="0"/>
              <a:buChar char="•"/>
            </a:pPr>
            <a:r>
              <a:rPr lang="en-US" sz="3600" b="1" dirty="0"/>
              <a:t>Front-end development concepts </a:t>
            </a:r>
            <a:r>
              <a:rPr lang="en-US" sz="3600" dirty="0"/>
              <a:t>and technologies, including the following:</a:t>
            </a:r>
          </a:p>
          <a:p>
            <a:pPr marL="637200" lvl="1" indent="0">
              <a:lnSpc>
                <a:spcPct val="110000"/>
              </a:lnSpc>
              <a:buFont typeface="Arial" panose="020B0604020202020204" pitchFamily="34" charset="0"/>
              <a:buNone/>
            </a:pPr>
            <a:endParaRPr lang="en-US" sz="3600" dirty="0"/>
          </a:p>
          <a:p>
            <a:pPr marL="817200" lvl="1" indent="-180000">
              <a:lnSpc>
                <a:spcPct val="110000"/>
              </a:lnSpc>
              <a:buFont typeface="Arial" panose="020B0604020202020204" pitchFamily="34" charset="0"/>
              <a:buChar char="•"/>
            </a:pPr>
            <a:r>
              <a:rPr lang="en-US" sz="3600" b="1" dirty="0"/>
              <a:t>Web front-end</a:t>
            </a:r>
            <a:r>
              <a:rPr lang="en-US" sz="3600" dirty="0"/>
              <a:t>, the DOM tree in the Web browser, DOM manipulation and Web front-end frameworks</a:t>
            </a:r>
          </a:p>
          <a:p>
            <a:pPr marL="637200" lvl="1" indent="0">
              <a:lnSpc>
                <a:spcPct val="110000"/>
              </a:lnSpc>
              <a:buFont typeface="Arial" panose="020B0604020202020204" pitchFamily="34" charset="0"/>
              <a:buNone/>
            </a:pPr>
            <a:endParaRPr lang="en-US" sz="3600" dirty="0"/>
          </a:p>
          <a:p>
            <a:pPr marL="817200" lvl="1" indent="-180000">
              <a:lnSpc>
                <a:spcPct val="110000"/>
              </a:lnSpc>
              <a:buFont typeface="Arial" panose="020B0604020202020204" pitchFamily="34" charset="0"/>
              <a:buChar char="•"/>
            </a:pPr>
            <a:r>
              <a:rPr lang="en-US" sz="3600" b="1" dirty="0"/>
              <a:t>AJAX</a:t>
            </a:r>
            <a:r>
              <a:rPr lang="en-US" sz="3600" dirty="0"/>
              <a:t> (asynchronous HTTP requests), Web services, </a:t>
            </a:r>
            <a:r>
              <a:rPr lang="en-US" sz="3600" b="1" dirty="0"/>
              <a:t>RESTful APIs </a:t>
            </a:r>
            <a:r>
              <a:rPr lang="en-US" sz="3600" dirty="0"/>
              <a:t>and programming interfaces for the Web</a:t>
            </a:r>
          </a:p>
          <a:p>
            <a:pPr marL="637200" lvl="1" indent="0">
              <a:lnSpc>
                <a:spcPct val="110000"/>
              </a:lnSpc>
              <a:buFont typeface="Arial" panose="020B0604020202020204" pitchFamily="34" charset="0"/>
              <a:buNone/>
            </a:pPr>
            <a:endParaRPr lang="en-US" sz="3600" dirty="0"/>
          </a:p>
          <a:p>
            <a:pPr marL="817200" lvl="1" indent="-180000">
              <a:lnSpc>
                <a:spcPct val="110000"/>
              </a:lnSpc>
              <a:buFont typeface="Arial" panose="020B0604020202020204" pitchFamily="34" charset="0"/>
              <a:buChar char="•"/>
            </a:pPr>
            <a:r>
              <a:rPr lang="en-US" sz="3600" b="1" dirty="0"/>
              <a:t>Templating engines </a:t>
            </a:r>
            <a:r>
              <a:rPr lang="en-US" sz="3600" dirty="0"/>
              <a:t>for generating dynamic content and user interfaces</a:t>
            </a:r>
          </a:p>
          <a:p>
            <a:pPr marL="637200" lvl="1" indent="0">
              <a:lnSpc>
                <a:spcPct val="110000"/>
              </a:lnSpc>
              <a:buFont typeface="Arial" panose="020B0604020202020204" pitchFamily="34" charset="0"/>
              <a:buNone/>
            </a:pPr>
            <a:endParaRPr lang="en-US" sz="3600" dirty="0"/>
          </a:p>
          <a:p>
            <a:pPr marL="817200" lvl="1" indent="-180000">
              <a:lnSpc>
                <a:spcPct val="110000"/>
              </a:lnSpc>
              <a:buFont typeface="Arial" panose="020B0604020202020204" pitchFamily="34" charset="0"/>
              <a:buChar char="•"/>
            </a:pPr>
            <a:r>
              <a:rPr lang="en-US" sz="3600" b="1" dirty="0"/>
              <a:t>Routing</a:t>
            </a:r>
            <a:r>
              <a:rPr lang="en-US" sz="3600" dirty="0"/>
              <a:t> and routing libraries in the Web development</a:t>
            </a:r>
          </a:p>
          <a:p>
            <a:pPr marL="637200" lvl="1" indent="0">
              <a:lnSpc>
                <a:spcPct val="110000"/>
              </a:lnSpc>
              <a:buFont typeface="Arial" panose="020B0604020202020204" pitchFamily="34" charset="0"/>
              <a:buNone/>
            </a:pPr>
            <a:endParaRPr lang="en-US" sz="3600" dirty="0"/>
          </a:p>
          <a:p>
            <a:pPr marL="817200" lvl="1" indent="-180000">
              <a:lnSpc>
                <a:spcPct val="110000"/>
              </a:lnSpc>
              <a:buFont typeface="Arial" panose="020B0604020202020204" pitchFamily="34" charset="0"/>
              <a:buChar char="•"/>
            </a:pPr>
            <a:r>
              <a:rPr lang="en-US" sz="3600" b="1" dirty="0"/>
              <a:t>Libraries versus frameworks</a:t>
            </a:r>
            <a:r>
              <a:rPr lang="en-US" sz="3600" dirty="0"/>
              <a:t>: what is the difference and the concept of "inversion of control"</a:t>
            </a:r>
          </a:p>
          <a:p>
            <a:pPr marL="637200" lvl="1" indent="0">
              <a:lnSpc>
                <a:spcPct val="110000"/>
              </a:lnSpc>
              <a:buFont typeface="Arial" panose="020B0604020202020204" pitchFamily="34" charset="0"/>
              <a:buNone/>
            </a:pPr>
            <a:endParaRPr lang="en-US" sz="3600" dirty="0"/>
          </a:p>
          <a:p>
            <a:pPr marL="817200" lvl="1" indent="-180000">
              <a:lnSpc>
                <a:spcPct val="110000"/>
              </a:lnSpc>
              <a:buFont typeface="Arial" panose="020B0604020202020204" pitchFamily="34" charset="0"/>
              <a:buChar char="•"/>
            </a:pPr>
            <a:r>
              <a:rPr lang="en-US" sz="3600" b="1" dirty="0"/>
              <a:t>UI frameworks </a:t>
            </a:r>
            <a:r>
              <a:rPr lang="en-US" sz="3600" dirty="0"/>
              <a:t>and their role in building the user interface in software systems</a:t>
            </a:r>
          </a:p>
          <a:p>
            <a:pPr marL="637200" lvl="1" indent="0">
              <a:lnSpc>
                <a:spcPct val="110000"/>
              </a:lnSpc>
              <a:buFont typeface="Arial" panose="020B0604020202020204" pitchFamily="34" charset="0"/>
              <a:buNone/>
            </a:pPr>
            <a:endParaRPr lang="en-US" sz="3600" dirty="0"/>
          </a:p>
          <a:p>
            <a:pPr marL="817200" lvl="1" indent="-180000">
              <a:lnSpc>
                <a:spcPct val="110000"/>
              </a:lnSpc>
              <a:buFont typeface="Arial" panose="020B0604020202020204" pitchFamily="34" charset="0"/>
              <a:buChar char="•"/>
            </a:pPr>
            <a:r>
              <a:rPr lang="en-US" sz="3600" b="1" dirty="0"/>
              <a:t>Mobile app development </a:t>
            </a:r>
            <a:r>
              <a:rPr lang="en-US" sz="3600" dirty="0"/>
              <a:t>technologies: native mobile apps, hybrid mobile apps and browser-based mobile apps</a:t>
            </a:r>
          </a:p>
          <a:p>
            <a:pPr marL="360000" lvl="0" indent="-180000">
              <a:lnSpc>
                <a:spcPct val="110000"/>
              </a:lnSpc>
              <a:buFont typeface="Arial" panose="020B0604020202020204" pitchFamily="34" charset="0"/>
              <a:buChar char="•"/>
            </a:pPr>
            <a:endParaRPr lang="en-US" sz="3600" dirty="0"/>
          </a:p>
          <a:p>
            <a:pPr marL="180000" lvl="0" indent="0">
              <a:lnSpc>
                <a:spcPct val="110000"/>
              </a:lnSpc>
              <a:buFont typeface="Arial" panose="020B0604020202020204" pitchFamily="34" charset="0"/>
              <a:buNone/>
            </a:pPr>
            <a:endParaRPr lang="en-US" sz="3600" dirty="0"/>
          </a:p>
          <a:p>
            <a:pPr marL="180000" lvl="0" indent="0">
              <a:lnSpc>
                <a:spcPct val="110000"/>
              </a:lnSpc>
              <a:buFont typeface="Arial" panose="020B0604020202020204" pitchFamily="34" charset="0"/>
              <a:buNone/>
            </a:pPr>
            <a:endParaRPr lang="en-US" sz="3600" dirty="0"/>
          </a:p>
        </p:txBody>
      </p:sp>
      <p:sp>
        <p:nvSpPr>
          <p:cNvPr id="3" name="Slide Number Placeholder 2"/>
          <p:cNvSpPr>
            <a:spLocks noGrp="1"/>
          </p:cNvSpPr>
          <p:nvPr>
            <p:ph type="sldNum" sz="quarter" idx="11"/>
          </p:nvPr>
        </p:nvSpPr>
        <p:spPr/>
        <p:txBody>
          <a:bodyPr/>
          <a:lstStyle/>
          <a:p>
            <a:fld id="{3EBA5BD7-F043-4D1B-AA17-CD412FC534DE}" type="slidenum">
              <a:rPr lang="en-US" smtClean="0"/>
              <a:pPr/>
              <a:t>2</a:t>
            </a:fld>
            <a:endParaRPr lang="en-US" dirty="0"/>
          </a:p>
        </p:txBody>
      </p:sp>
      <p:sp>
        <p:nvSpPr>
          <p:cNvPr id="7" name="Footer Placeholder 7">
            <a:extLst>
              <a:ext uri="{FF2B5EF4-FFF2-40B4-BE49-F238E27FC236}">
                <a16:creationId xmlns:a16="http://schemas.microsoft.com/office/drawing/2014/main" xmlns="" id="{77016A77-FB3A-4DED-A566-F3768DAAFAE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6648112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Following the rules we just explained about the bitwise representation of the negative integers, we can demonstrate which are </a:t>
            </a:r>
            <a:r>
              <a:rPr lang="en-GB" b="1" dirty="0"/>
              <a:t>the smallest and the largest signed integers</a:t>
            </a:r>
            <a:r>
              <a:rPr lang="en-GB" dirty="0"/>
              <a:t>.</a:t>
            </a:r>
            <a:endParaRPr lang="bg-BG"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t>The </a:t>
            </a:r>
            <a:r>
              <a:rPr lang="en-GB" b="1" dirty="0"/>
              <a:t>largest signed 8-bit </a:t>
            </a:r>
            <a:r>
              <a:rPr lang="en-GB" dirty="0"/>
              <a:t>integer is</a:t>
            </a:r>
            <a:r>
              <a:rPr lang="bg-BG" dirty="0"/>
              <a:t> </a:t>
            </a:r>
            <a:r>
              <a:rPr lang="en-GB" b="1" dirty="0">
                <a:solidFill>
                  <a:schemeClr val="tx1"/>
                </a:solidFill>
              </a:rPr>
              <a:t>127</a:t>
            </a:r>
            <a:r>
              <a:rPr lang="bg-BG" dirty="0">
                <a:solidFill>
                  <a:schemeClr val="tx1"/>
                </a:solidFill>
              </a:rPr>
              <a:t>, </a:t>
            </a:r>
            <a:r>
              <a:rPr lang="en-US" dirty="0">
                <a:solidFill>
                  <a:schemeClr val="tx1"/>
                </a:solidFill>
              </a:rPr>
              <a:t>which is equal to</a:t>
            </a:r>
            <a:r>
              <a:rPr lang="bg-BG" dirty="0">
                <a:solidFill>
                  <a:schemeClr val="tx1"/>
                </a:solidFill>
              </a:rPr>
              <a:t> </a:t>
            </a:r>
            <a:r>
              <a:rPr lang="en-GB" dirty="0">
                <a:solidFill>
                  <a:schemeClr val="tx1"/>
                </a:solidFill>
              </a:rPr>
              <a:t>2</a:t>
            </a:r>
            <a:r>
              <a:rPr lang="en-GB" baseline="30000" dirty="0">
                <a:solidFill>
                  <a:schemeClr val="tx1"/>
                </a:solidFill>
              </a:rPr>
              <a:t>7</a:t>
            </a:r>
            <a:r>
              <a:rPr lang="en-GB" dirty="0">
                <a:solidFill>
                  <a:schemeClr val="tx1"/>
                </a:solidFill>
              </a:rPr>
              <a:t> – 1, which is 0, followed by 7 ones</a:t>
            </a:r>
            <a:r>
              <a:rPr lang="bg-BG" dirty="0">
                <a:solidFill>
                  <a:schemeClr val="tx1"/>
                </a:solidFill>
              </a:rPr>
              <a:t> </a:t>
            </a:r>
            <a:r>
              <a:rPr lang="en-US" dirty="0">
                <a:solidFill>
                  <a:schemeClr val="tx1"/>
                </a:solidFill>
              </a:rPr>
              <a:t>in binary.</a:t>
            </a:r>
            <a:endParaRPr lang="en-GB"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t>The </a:t>
            </a:r>
            <a:r>
              <a:rPr lang="en-GB" b="1" dirty="0"/>
              <a:t>smallest negative 8-bit</a:t>
            </a:r>
            <a:r>
              <a:rPr lang="en-GB" dirty="0"/>
              <a:t> integer is </a:t>
            </a:r>
            <a:r>
              <a:rPr lang="en-GB" b="1" dirty="0">
                <a:solidFill>
                  <a:schemeClr val="tx1"/>
                </a:solidFill>
              </a:rPr>
              <a:t>-128</a:t>
            </a:r>
            <a:r>
              <a:rPr lang="bg-BG" dirty="0">
                <a:solidFill>
                  <a:schemeClr val="tx1"/>
                </a:solidFill>
              </a:rPr>
              <a:t>, </a:t>
            </a:r>
            <a:r>
              <a:rPr lang="en-US" dirty="0">
                <a:solidFill>
                  <a:schemeClr val="tx1"/>
                </a:solidFill>
              </a:rPr>
              <a:t>which is equal to minus</a:t>
            </a:r>
            <a:r>
              <a:rPr lang="bg-BG" dirty="0">
                <a:solidFill>
                  <a:schemeClr val="tx1"/>
                </a:solidFill>
              </a:rPr>
              <a:t> </a:t>
            </a:r>
            <a:r>
              <a:rPr lang="en-GB" dirty="0">
                <a:solidFill>
                  <a:schemeClr val="tx1"/>
                </a:solidFill>
              </a:rPr>
              <a:t>2</a:t>
            </a:r>
            <a:r>
              <a:rPr lang="en-GB" baseline="30000" dirty="0">
                <a:solidFill>
                  <a:schemeClr val="tx1"/>
                </a:solidFill>
              </a:rPr>
              <a:t>7</a:t>
            </a:r>
            <a:r>
              <a:rPr lang="bg-BG" dirty="0">
                <a:solidFill>
                  <a:schemeClr val="tx1"/>
                </a:solidFill>
              </a:rPr>
              <a:t>, </a:t>
            </a:r>
            <a:r>
              <a:rPr lang="en-US" dirty="0">
                <a:solidFill>
                  <a:schemeClr val="tx1"/>
                </a:solidFill>
              </a:rPr>
              <a:t>which is 1</a:t>
            </a:r>
            <a:r>
              <a:rPr lang="en-GB" dirty="0">
                <a:solidFill>
                  <a:schemeClr val="tx1"/>
                </a:solidFill>
              </a:rPr>
              <a:t>, followed by 7 zeroes</a:t>
            </a:r>
            <a:r>
              <a:rPr lang="bg-BG" dirty="0">
                <a:solidFill>
                  <a:schemeClr val="tx1"/>
                </a:solidFill>
              </a:rPr>
              <a:t> </a:t>
            </a:r>
            <a:r>
              <a:rPr lang="en-US" dirty="0">
                <a:solidFill>
                  <a:schemeClr val="tx1"/>
                </a:solidFill>
              </a:rPr>
              <a:t>in binary.</a:t>
            </a:r>
            <a:endParaRPr lang="en-GB" i="1" baseline="-25000" dirty="0">
              <a:solidFill>
                <a:schemeClr val="accent2"/>
              </a:solidFill>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t>The </a:t>
            </a:r>
            <a:r>
              <a:rPr lang="en-GB" b="1" dirty="0"/>
              <a:t>largest signed 32-bit integer </a:t>
            </a:r>
            <a:r>
              <a:rPr lang="en-GB" dirty="0"/>
              <a:t>is </a:t>
            </a:r>
            <a:r>
              <a:rPr lang="en-US" sz="1200" b="1" i="0" kern="1200" dirty="0">
                <a:solidFill>
                  <a:schemeClr val="tx1"/>
                </a:solidFill>
                <a:effectLst/>
                <a:latin typeface="+mn-lt"/>
                <a:ea typeface="+mn-ea"/>
                <a:cs typeface="+mn-cs"/>
              </a:rPr>
              <a:t>two billion, one hundred and forty-seven million, four hundred and eighty-three thousand and six hundred and forty-seven</a:t>
            </a:r>
            <a:r>
              <a:rPr lang="en-US" sz="1200" b="0" i="0" kern="1200" dirty="0">
                <a:solidFill>
                  <a:schemeClr val="tx1"/>
                </a:solidFill>
                <a:effectLst/>
                <a:latin typeface="+mn-lt"/>
                <a:ea typeface="+mn-ea"/>
                <a:cs typeface="+mn-cs"/>
              </a:rPr>
              <a:t>, which is equal to </a:t>
            </a:r>
            <a:r>
              <a:rPr lang="en-GB" dirty="0">
                <a:solidFill>
                  <a:schemeClr val="tx1"/>
                </a:solidFill>
              </a:rPr>
              <a:t>2</a:t>
            </a:r>
            <a:r>
              <a:rPr lang="en-GB" baseline="30000" dirty="0">
                <a:solidFill>
                  <a:schemeClr val="tx1"/>
                </a:solidFill>
              </a:rPr>
              <a:t>31</a:t>
            </a:r>
            <a:r>
              <a:rPr lang="en-GB" dirty="0">
                <a:solidFill>
                  <a:schemeClr val="tx1"/>
                </a:solidFill>
              </a:rPr>
              <a:t> – 1</a:t>
            </a:r>
            <a:r>
              <a:rPr lang="en-US" sz="1200" b="0" i="0" kern="1200" dirty="0">
                <a:solidFill>
                  <a:schemeClr val="tx1"/>
                </a:solidFill>
                <a:effectLst/>
                <a:latin typeface="+mn-lt"/>
                <a:ea typeface="+mn-ea"/>
                <a:cs typeface="+mn-cs"/>
              </a:rPr>
              <a:t>, which is </a:t>
            </a:r>
            <a:r>
              <a:rPr lang="en-GB" dirty="0">
                <a:solidFill>
                  <a:schemeClr val="bg1"/>
                </a:solidFill>
              </a:rPr>
              <a:t>0, followed by 31 ones</a:t>
            </a:r>
            <a:r>
              <a:rPr lang="en-GB" dirty="0">
                <a:solidFill>
                  <a:schemeClr val="tx1"/>
                </a:solidFill>
              </a:rPr>
              <a:t> in binary.</a:t>
            </a:r>
            <a:endParaRPr lang="en-GB" dirty="0"/>
          </a:p>
          <a:p>
            <a:pPr marL="171450" indent="-171450">
              <a:buFont typeface="Arial" panose="020B0604020202020204" pitchFamily="34" charset="0"/>
              <a:buChar char="•"/>
            </a:pPr>
            <a:r>
              <a:rPr lang="en-GB" dirty="0"/>
              <a:t>The </a:t>
            </a:r>
            <a:r>
              <a:rPr lang="en-GB" b="1" dirty="0"/>
              <a:t>smallest negative 32-bit </a:t>
            </a:r>
            <a:r>
              <a:rPr lang="en-GB" dirty="0"/>
              <a:t>integer is</a:t>
            </a:r>
            <a:r>
              <a:rPr lang="bg-BG" dirty="0"/>
              <a:t> </a:t>
            </a:r>
            <a:r>
              <a:rPr lang="en-US" sz="1200" b="1" i="0" kern="1200" dirty="0">
                <a:solidFill>
                  <a:schemeClr val="tx1"/>
                </a:solidFill>
                <a:effectLst/>
                <a:latin typeface="+mn-lt"/>
                <a:ea typeface="+mn-ea"/>
                <a:cs typeface="+mn-cs"/>
              </a:rPr>
              <a:t>minus two billion, one hundred and forty-seven million, four hundred and eighty-three thousand and six hundred and forty-eight</a:t>
            </a:r>
            <a:r>
              <a:rPr lang="en-US" sz="1200" b="0" i="0" kern="1200" dirty="0">
                <a:solidFill>
                  <a:schemeClr val="tx1"/>
                </a:solidFill>
                <a:effectLst/>
                <a:latin typeface="+mn-lt"/>
                <a:ea typeface="+mn-ea"/>
                <a:cs typeface="+mn-cs"/>
              </a:rPr>
              <a:t>, which is equal to minus </a:t>
            </a:r>
            <a:r>
              <a:rPr lang="en-GB" dirty="0">
                <a:solidFill>
                  <a:schemeClr val="tx1"/>
                </a:solidFill>
              </a:rPr>
              <a:t>2</a:t>
            </a:r>
            <a:r>
              <a:rPr lang="en-GB" baseline="30000" dirty="0">
                <a:solidFill>
                  <a:schemeClr val="tx1"/>
                </a:solidFill>
              </a:rPr>
              <a:t>31</a:t>
            </a:r>
            <a:r>
              <a:rPr lang="en-US" sz="1200" b="0" i="0" kern="1200" dirty="0">
                <a:solidFill>
                  <a:schemeClr val="tx1"/>
                </a:solidFill>
                <a:effectLst/>
                <a:latin typeface="+mn-lt"/>
                <a:ea typeface="+mn-ea"/>
                <a:cs typeface="+mn-cs"/>
              </a:rPr>
              <a:t>, which is </a:t>
            </a:r>
            <a:r>
              <a:rPr lang="en-GB" dirty="0">
                <a:solidFill>
                  <a:schemeClr val="bg1"/>
                </a:solidFill>
              </a:rPr>
              <a:t>1, followed by 31 zeroes</a:t>
            </a:r>
            <a:r>
              <a:rPr lang="en-GB" dirty="0">
                <a:solidFill>
                  <a:schemeClr val="tx1"/>
                </a:solidFill>
              </a:rPr>
              <a:t> in binary.</a:t>
            </a:r>
            <a:endParaRPr lang="en-GB" dirty="0"/>
          </a:p>
        </p:txBody>
      </p:sp>
      <p:sp>
        <p:nvSpPr>
          <p:cNvPr id="4" name="Slide Number Placeholder 3"/>
          <p:cNvSpPr>
            <a:spLocks noGrp="1"/>
          </p:cNvSpPr>
          <p:nvPr>
            <p:ph type="sldNum" sz="quarter" idx="10"/>
          </p:nvPr>
        </p:nvSpPr>
        <p:spPr/>
        <p:txBody>
          <a:bodyPr/>
          <a:lstStyle/>
          <a:p>
            <a:fld id="{2BF067CD-8E6B-4360-9AA8-C5DF2A48A6D1}" type="slidenum">
              <a:rPr lang="en-US" smtClean="0"/>
              <a:t>20</a:t>
            </a:fld>
            <a:endParaRPr lang="en-US" dirty="0"/>
          </a:p>
        </p:txBody>
      </p:sp>
      <p:sp>
        <p:nvSpPr>
          <p:cNvPr id="6" name="Footer Placeholder 7">
            <a:extLst>
              <a:ext uri="{FF2B5EF4-FFF2-40B4-BE49-F238E27FC236}">
                <a16:creationId xmlns:a16="http://schemas.microsoft.com/office/drawing/2014/main" xmlns="" id="{10877B36-6FE5-4FEB-808C-A16FE23B40D6}"/>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41320012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table on the screen summarize the </a:t>
            </a:r>
            <a:r>
              <a:rPr lang="en-US" b="1" dirty="0"/>
              <a:t>ranges of the integer data types </a:t>
            </a:r>
            <a:r>
              <a:rPr lang="en-US" dirty="0"/>
              <a:t>in most popular programming languages, which follow the underlying number representations</a:t>
            </a:r>
            <a:r>
              <a:rPr lang="bg-BG" dirty="0"/>
              <a:t>, </a:t>
            </a:r>
            <a:r>
              <a:rPr lang="en-US" dirty="0"/>
              <a:t>that we discussed in this lesson.</a:t>
            </a:r>
          </a:p>
          <a:p>
            <a:pPr marL="171450" indent="-171450">
              <a:buFont typeface="Arial" panose="020B0604020202020204" pitchFamily="34" charset="0"/>
              <a:buChar char="•"/>
            </a:pPr>
            <a:r>
              <a:rPr lang="en-US" dirty="0"/>
              <a:t>The </a:t>
            </a:r>
            <a:r>
              <a:rPr lang="en-US" b="1" dirty="0"/>
              <a:t>8-bit signed integers </a:t>
            </a:r>
            <a:r>
              <a:rPr lang="en-US" dirty="0"/>
              <a:t>have range from -128 to 127. This is the </a:t>
            </a:r>
            <a:r>
              <a:rPr lang="en-US" b="1" dirty="0" err="1"/>
              <a:t>sbyte</a:t>
            </a:r>
            <a:r>
              <a:rPr lang="en-US" dirty="0"/>
              <a:t> type in C# and the </a:t>
            </a:r>
            <a:r>
              <a:rPr lang="en-US" b="1" dirty="0"/>
              <a:t>byte</a:t>
            </a:r>
            <a:r>
              <a:rPr lang="en-US" dirty="0"/>
              <a:t> type in Java.</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a:t>
            </a:r>
            <a:r>
              <a:rPr lang="en-US" b="1" dirty="0"/>
              <a:t>8-bit unsigned integers </a:t>
            </a:r>
            <a:r>
              <a:rPr lang="en-US" dirty="0"/>
              <a:t>have range from 0 to 255. This is the </a:t>
            </a:r>
            <a:r>
              <a:rPr lang="en-US" b="1" dirty="0"/>
              <a:t>byte</a:t>
            </a:r>
            <a:r>
              <a:rPr lang="en-US" dirty="0"/>
              <a:t> type in C#.</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a:t>
            </a:r>
            <a:r>
              <a:rPr lang="en-US" b="1" dirty="0"/>
              <a:t>16-bit signed integers </a:t>
            </a:r>
            <a:r>
              <a:rPr lang="en-US" dirty="0"/>
              <a:t>have range from -32768 to 32767. This is the </a:t>
            </a:r>
            <a:r>
              <a:rPr lang="en-US" b="1" dirty="0"/>
              <a:t>short</a:t>
            </a:r>
            <a:r>
              <a:rPr lang="en-US" dirty="0"/>
              <a:t> type in Java, C#.</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a:t>
            </a:r>
            <a:r>
              <a:rPr lang="en-US" b="1" dirty="0"/>
              <a:t>16-bit unsigned integers </a:t>
            </a:r>
            <a:r>
              <a:rPr lang="en-US" dirty="0"/>
              <a:t>have range from 0 to 65536. This is the </a:t>
            </a:r>
            <a:r>
              <a:rPr lang="en-US" b="1" dirty="0" err="1"/>
              <a:t>ushort</a:t>
            </a:r>
            <a:r>
              <a:rPr lang="en-US" dirty="0"/>
              <a:t> type in C#.</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a:t>
            </a:r>
            <a:r>
              <a:rPr lang="en-US" b="1" dirty="0"/>
              <a:t>32-bit signed integers </a:t>
            </a:r>
            <a:r>
              <a:rPr lang="en-US" dirty="0"/>
              <a:t>have range from </a:t>
            </a:r>
            <a:r>
              <a:rPr lang="en-US" sz="1200" dirty="0"/>
              <a:t>-2</a:t>
            </a:r>
            <a:r>
              <a:rPr lang="en-US" sz="1200" baseline="30000" dirty="0"/>
              <a:t>31</a:t>
            </a:r>
            <a:r>
              <a:rPr lang="en-US" sz="1200" dirty="0"/>
              <a:t> … 2</a:t>
            </a:r>
            <a:r>
              <a:rPr lang="en-US" sz="1200" baseline="30000" dirty="0"/>
              <a:t>31</a:t>
            </a:r>
            <a:r>
              <a:rPr lang="en-US" sz="1200" dirty="0"/>
              <a:t>-1 (which is from minus 2 billions to 2 billions roughly)</a:t>
            </a:r>
            <a:r>
              <a:rPr lang="en-US" dirty="0"/>
              <a:t>. This is the </a:t>
            </a:r>
            <a:r>
              <a:rPr lang="en-US" b="1" dirty="0"/>
              <a:t>int</a:t>
            </a:r>
            <a:r>
              <a:rPr lang="en-US" dirty="0"/>
              <a:t> type in C#, Java, and most other languages. This </a:t>
            </a:r>
            <a:r>
              <a:rPr lang="en-US" b="1" dirty="0"/>
              <a:t>32-bit signed integer </a:t>
            </a:r>
            <a:r>
              <a:rPr lang="en-US" b="0" dirty="0"/>
              <a:t>data type</a:t>
            </a:r>
            <a:r>
              <a:rPr lang="en-US" dirty="0"/>
              <a:t> is the most often used type in computer programming. Most developers write "</a:t>
            </a:r>
            <a:r>
              <a:rPr lang="en-US" b="1" dirty="0"/>
              <a:t>int</a:t>
            </a:r>
            <a:r>
              <a:rPr lang="en-US" dirty="0"/>
              <a:t>" when they need just a number, without worrying about the range of its possible values, because the range of "</a:t>
            </a:r>
            <a:r>
              <a:rPr lang="en-US" b="1" dirty="0"/>
              <a:t>int</a:t>
            </a:r>
            <a:r>
              <a:rPr lang="en-US" dirty="0"/>
              <a:t>" is large enough for most use cases.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are also many other integer types. For example, the </a:t>
            </a:r>
            <a:r>
              <a:rPr lang="en-US" b="1" dirty="0"/>
              <a:t>32-bit unsigned integers </a:t>
            </a:r>
            <a:r>
              <a:rPr lang="en-US" dirty="0"/>
              <a:t>have range from 0 to </a:t>
            </a:r>
            <a:r>
              <a:rPr lang="en-US" sz="1200" dirty="0"/>
              <a:t>2</a:t>
            </a:r>
            <a:r>
              <a:rPr lang="en-US" sz="1200" baseline="30000" dirty="0"/>
              <a:t>32</a:t>
            </a:r>
            <a:r>
              <a:rPr lang="en-US" sz="1200" dirty="0"/>
              <a:t>-1 (around 4 billions)</a:t>
            </a:r>
            <a:r>
              <a:rPr lang="en-US" dirty="0"/>
              <a:t>. This is the </a:t>
            </a:r>
            <a:r>
              <a:rPr lang="en-US" b="1" dirty="0" err="1"/>
              <a:t>uint</a:t>
            </a:r>
            <a:r>
              <a:rPr lang="en-US" dirty="0"/>
              <a:t> type in C#.</a:t>
            </a:r>
          </a:p>
          <a:p>
            <a:endParaRPr lang="en-US" dirty="0"/>
          </a:p>
          <a:p>
            <a:r>
              <a:rPr lang="en-US" dirty="0"/>
              <a:t>Most programming languages also have </a:t>
            </a:r>
            <a:r>
              <a:rPr lang="en-US" b="1" dirty="0"/>
              <a:t>64-bit signed and unsigned integers</a:t>
            </a:r>
            <a:r>
              <a:rPr lang="en-US" dirty="0"/>
              <a:t>, which behave just like the other integer types, but have significantly larger ranges.</a:t>
            </a:r>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21</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3675489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Clr>
                <a:schemeClr val="tx1"/>
              </a:buClr>
            </a:pPr>
            <a:r>
              <a:rPr lang="en-GB" dirty="0"/>
              <a:t>Sometimes we need non-integer numbers, like </a:t>
            </a:r>
            <a:r>
              <a:rPr lang="en-GB" b="1" dirty="0"/>
              <a:t>1.5</a:t>
            </a:r>
            <a:r>
              <a:rPr lang="en-GB" dirty="0"/>
              <a:t> or </a:t>
            </a:r>
            <a:r>
              <a:rPr lang="en-GB" b="1" dirty="0"/>
              <a:t>0.25</a:t>
            </a:r>
            <a:r>
              <a:rPr lang="en-GB" dirty="0"/>
              <a:t>. In math such numbers are called "</a:t>
            </a:r>
            <a:r>
              <a:rPr lang="en-GB" b="1" i="1" dirty="0"/>
              <a:t>real numbers</a:t>
            </a:r>
            <a:r>
              <a:rPr lang="en-GB" dirty="0"/>
              <a:t>". Computers use the </a:t>
            </a:r>
            <a:r>
              <a:rPr lang="en-GB" b="1" dirty="0"/>
              <a:t>floating-point number</a:t>
            </a:r>
            <a:r>
              <a:rPr lang="en-GB" dirty="0"/>
              <a:t> format, defined by the "</a:t>
            </a:r>
            <a:r>
              <a:rPr lang="en-GB" b="1" dirty="0">
                <a:solidFill>
                  <a:schemeClr val="bg1"/>
                </a:solidFill>
              </a:rPr>
              <a:t>I triple E" 754 technical standard</a:t>
            </a:r>
            <a:r>
              <a:rPr lang="en-GB" b="0" dirty="0">
                <a:solidFill>
                  <a:schemeClr val="bg1"/>
                </a:solidFill>
              </a:rPr>
              <a:t> for floating-point arithmetic with real numbers. This is the standard which is implemented by the computer hardware: microprocessors, smartphones, </a:t>
            </a:r>
            <a:r>
              <a:rPr lang="en-GB" b="0" dirty="0" err="1">
                <a:solidFill>
                  <a:schemeClr val="bg1"/>
                </a:solidFill>
              </a:rPr>
              <a:t>WiFi</a:t>
            </a:r>
            <a:r>
              <a:rPr lang="en-GB" b="0" dirty="0">
                <a:solidFill>
                  <a:schemeClr val="bg1"/>
                </a:solidFill>
              </a:rPr>
              <a:t> routers, and other devices. This standard defines how computers represent </a:t>
            </a:r>
            <a:r>
              <a:rPr lang="en-GB" b="1" dirty="0">
                <a:solidFill>
                  <a:schemeClr val="bg1"/>
                </a:solidFill>
              </a:rPr>
              <a:t>real numbers</a:t>
            </a:r>
            <a:r>
              <a:rPr lang="en-GB" b="0" dirty="0">
                <a:solidFill>
                  <a:schemeClr val="bg1"/>
                </a:solidFill>
              </a:rPr>
              <a:t> (numbers which have </a:t>
            </a:r>
            <a:r>
              <a:rPr lang="en-GB" b="1" dirty="0">
                <a:solidFill>
                  <a:schemeClr val="bg1"/>
                </a:solidFill>
              </a:rPr>
              <a:t>integer and </a:t>
            </a:r>
            <a:r>
              <a:rPr lang="en-US" b="1" dirty="0">
                <a:solidFill>
                  <a:schemeClr val="bg1"/>
                </a:solidFill>
              </a:rPr>
              <a:t>fractional part</a:t>
            </a:r>
            <a:r>
              <a:rPr lang="en-US" b="0" dirty="0">
                <a:solidFill>
                  <a:schemeClr val="bg1"/>
                </a:solidFill>
              </a:rPr>
              <a:t>).</a:t>
            </a:r>
            <a:r>
              <a:rPr lang="en-GB" b="0" dirty="0">
                <a:solidFill>
                  <a:schemeClr val="bg1"/>
                </a:solidFill>
              </a:rPr>
              <a:t/>
            </a:r>
            <a:br>
              <a:rPr lang="en-GB" b="0" dirty="0">
                <a:solidFill>
                  <a:schemeClr val="bg1"/>
                </a:solidFill>
              </a:rPr>
            </a:br>
            <a:endParaRPr lang="en-GB" dirty="0"/>
          </a:p>
          <a:p>
            <a:pPr>
              <a:buClr>
                <a:schemeClr val="tx1"/>
              </a:buClr>
            </a:pPr>
            <a:r>
              <a:rPr lang="en-GB" dirty="0"/>
              <a:t>The </a:t>
            </a:r>
            <a:r>
              <a:rPr lang="en-GB" b="1" dirty="0"/>
              <a:t>IEEE-754</a:t>
            </a:r>
            <a:r>
              <a:rPr lang="en-GB" dirty="0"/>
              <a:t> standard defines:</a:t>
            </a:r>
          </a:p>
          <a:p>
            <a:pPr marL="628650" lvl="1" indent="-171450">
              <a:buClr>
                <a:schemeClr val="tx1"/>
              </a:buClr>
              <a:buFont typeface="Arial" panose="020B0604020202020204" pitchFamily="34" charset="0"/>
              <a:buChar char="•"/>
            </a:pPr>
            <a:r>
              <a:rPr lang="en-GB" b="1" dirty="0"/>
              <a:t>Arithmetic formats</a:t>
            </a:r>
            <a:r>
              <a:rPr lang="en-GB" dirty="0"/>
              <a:t> – representations of the binary and decimal floating-point data as sequence of bits and encodings in the memory.</a:t>
            </a:r>
          </a:p>
          <a:p>
            <a:pPr marL="628650" lvl="1" indent="-171450">
              <a:buClr>
                <a:schemeClr val="tx1"/>
              </a:buClr>
              <a:buFont typeface="Arial" panose="020B0604020202020204" pitchFamily="34" charset="0"/>
              <a:buChar char="•"/>
            </a:pPr>
            <a:r>
              <a:rPr lang="en-GB" b="1" dirty="0"/>
              <a:t>Rounding rules</a:t>
            </a:r>
            <a:r>
              <a:rPr lang="en-GB" dirty="0"/>
              <a:t> for floating-point numbers. This is how the numbers, which can not be stored exactly, are represented. For example if we divide 1 by 3, we get an infinite</a:t>
            </a:r>
            <a:r>
              <a:rPr lang="bg-BG" dirty="0"/>
              <a:t> </a:t>
            </a:r>
            <a:r>
              <a:rPr lang="en-US" dirty="0"/>
              <a:t>decimal fraction, which is rounded before storing in the memory.</a:t>
            </a:r>
            <a:endParaRPr lang="en-GB" dirty="0"/>
          </a:p>
          <a:p>
            <a:pPr marL="628650" lvl="1" indent="-171450">
              <a:buClr>
                <a:schemeClr val="tx1"/>
              </a:buClr>
              <a:buFont typeface="Arial" panose="020B0604020202020204" pitchFamily="34" charset="0"/>
              <a:buChar char="•"/>
            </a:pPr>
            <a:r>
              <a:rPr lang="en-GB" b="1" dirty="0"/>
              <a:t>Operations</a:t>
            </a:r>
            <a:r>
              <a:rPr lang="en-GB" dirty="0"/>
              <a:t> – arithmetic and other operations over floating-point number, like </a:t>
            </a:r>
            <a:r>
              <a:rPr lang="en-GB" sz="3000" b="0" kern="1200" dirty="0">
                <a:solidFill>
                  <a:schemeClr val="tx1"/>
                </a:solidFill>
                <a:latin typeface="Consolas" panose="020B0609020204030204" pitchFamily="49" charset="0"/>
                <a:ea typeface="+mn-ea"/>
                <a:cs typeface="+mn-cs"/>
              </a:rPr>
              <a:t>sum, difference, product and quotient</a:t>
            </a:r>
            <a:r>
              <a:rPr lang="en-GB" b="0" dirty="0"/>
              <a:t> of two numbers.</a:t>
            </a:r>
          </a:p>
          <a:p>
            <a:pPr marL="628650" lvl="1" indent="-171450">
              <a:buClr>
                <a:schemeClr val="tx1"/>
              </a:buClr>
              <a:buFont typeface="Arial" panose="020B0604020202020204" pitchFamily="34" charset="0"/>
              <a:buChar char="•"/>
            </a:pPr>
            <a:r>
              <a:rPr lang="en-GB" b="1" dirty="0"/>
              <a:t>Special numbers</a:t>
            </a:r>
            <a:r>
              <a:rPr lang="en-GB" dirty="0"/>
              <a:t> – such as </a:t>
            </a:r>
            <a:r>
              <a:rPr lang="en-GB" b="1" dirty="0"/>
              <a:t>infinity</a:t>
            </a:r>
            <a:r>
              <a:rPr lang="bg-BG" b="0" dirty="0"/>
              <a:t>, </a:t>
            </a:r>
            <a:r>
              <a:rPr lang="en-US" b="1" dirty="0"/>
              <a:t>negative infinity</a:t>
            </a:r>
            <a:r>
              <a:rPr lang="en-GB" dirty="0"/>
              <a:t> and "</a:t>
            </a:r>
            <a:r>
              <a:rPr lang="en-GB" b="1" noProof="1"/>
              <a:t>NaN</a:t>
            </a:r>
            <a:r>
              <a:rPr lang="en-GB" b="0" noProof="1"/>
              <a:t>" (not a number). These special values behave in a special way, defined by the standard. For example </a:t>
            </a:r>
            <a:r>
              <a:rPr lang="en-GB" b="1" noProof="1"/>
              <a:t>infinity plus one </a:t>
            </a:r>
            <a:r>
              <a:rPr lang="en-GB" b="0" noProof="1"/>
              <a:t>is equal to </a:t>
            </a:r>
            <a:r>
              <a:rPr lang="en-GB" b="1" noProof="1"/>
              <a:t>infinity</a:t>
            </a:r>
            <a:r>
              <a:rPr lang="en-GB" b="0" noProof="1"/>
              <a:t>.</a:t>
            </a:r>
            <a:endParaRPr lang="en-GB" b="1" noProof="1"/>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22</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6337941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pPr>
            <a:r>
              <a:rPr lang="en-GB" sz="3400" b="1" dirty="0"/>
              <a:t>Floating-point numbers </a:t>
            </a:r>
            <a:r>
              <a:rPr lang="en-GB" sz="3400" dirty="0"/>
              <a:t>are stored as sequence of bits</a:t>
            </a:r>
            <a:r>
              <a:rPr lang="bg-BG" sz="3400" dirty="0"/>
              <a:t>, </a:t>
            </a:r>
            <a:r>
              <a:rPr lang="en-US" sz="3400" dirty="0"/>
              <a:t>which represent 3 separate parts: </a:t>
            </a:r>
            <a:r>
              <a:rPr lang="en-GB" sz="3400" b="1" dirty="0">
                <a:solidFill>
                  <a:schemeClr val="bg1"/>
                </a:solidFill>
              </a:rPr>
              <a:t>sign bit</a:t>
            </a:r>
            <a:r>
              <a:rPr lang="en-GB" sz="3400" dirty="0"/>
              <a:t>, </a:t>
            </a:r>
            <a:r>
              <a:rPr lang="en-GB" sz="3400" b="1" dirty="0">
                <a:solidFill>
                  <a:schemeClr val="bg1"/>
                </a:solidFill>
              </a:rPr>
              <a:t>mantissa</a:t>
            </a:r>
            <a:r>
              <a:rPr lang="bg-BG" sz="3400" b="0" dirty="0">
                <a:solidFill>
                  <a:schemeClr val="bg1"/>
                </a:solidFill>
              </a:rPr>
              <a:t> </a:t>
            </a:r>
            <a:r>
              <a:rPr lang="en-US" sz="3400" b="0" dirty="0">
                <a:solidFill>
                  <a:schemeClr val="bg1"/>
                </a:solidFill>
              </a:rPr>
              <a:t>and </a:t>
            </a:r>
            <a:r>
              <a:rPr lang="en-GB" sz="3400" b="1" dirty="0">
                <a:solidFill>
                  <a:schemeClr val="bg1"/>
                </a:solidFill>
              </a:rPr>
              <a:t>exponent</a:t>
            </a:r>
            <a:r>
              <a:rPr lang="en-GB" sz="3400" b="0" dirty="0">
                <a:solidFill>
                  <a:schemeClr val="bg1"/>
                </a:solidFill>
              </a:rPr>
              <a:t>.</a:t>
            </a:r>
            <a:endParaRPr lang="en-GB" sz="3400" b="1" dirty="0">
              <a:solidFill>
                <a:schemeClr val="bg1"/>
              </a:solidFill>
            </a:endParaRPr>
          </a:p>
          <a:p>
            <a:pPr marL="457200" lvl="0" indent="-180000">
              <a:lnSpc>
                <a:spcPct val="90000"/>
              </a:lnSpc>
              <a:buFont typeface="Arial" panose="020B0604020202020204" pitchFamily="34" charset="0"/>
              <a:buChar char="•"/>
            </a:pPr>
            <a:r>
              <a:rPr lang="en-GB" sz="3400" dirty="0"/>
              <a:t>The </a:t>
            </a:r>
            <a:r>
              <a:rPr lang="en-GB" sz="3400" b="1" dirty="0"/>
              <a:t>sign bit </a:t>
            </a:r>
            <a:r>
              <a:rPr lang="en-GB" sz="3400" dirty="0"/>
              <a:t>specifies whether the number is positive or negative.</a:t>
            </a:r>
          </a:p>
          <a:p>
            <a:pPr marL="457200" lvl="0" indent="-180000">
              <a:lnSpc>
                <a:spcPct val="90000"/>
              </a:lnSpc>
              <a:buFont typeface="Arial" panose="020B0604020202020204" pitchFamily="34" charset="0"/>
              <a:buChar char="•"/>
            </a:pPr>
            <a:r>
              <a:rPr lang="en-GB" sz="3400" dirty="0"/>
              <a:t>The </a:t>
            </a:r>
            <a:r>
              <a:rPr lang="en-GB" sz="3400" b="1" dirty="0"/>
              <a:t>mantissa</a:t>
            </a:r>
            <a:r>
              <a:rPr lang="en-GB" sz="3400" dirty="0"/>
              <a:t> holds the meaningful value of the number, its so called "</a:t>
            </a:r>
            <a:r>
              <a:rPr lang="en-GB" sz="3400" b="1" dirty="0"/>
              <a:t>precision</a:t>
            </a:r>
            <a:r>
              <a:rPr lang="en-GB" sz="3400" b="0" dirty="0"/>
              <a:t>"</a:t>
            </a:r>
            <a:r>
              <a:rPr lang="en-US" sz="3400" dirty="0"/>
              <a:t>. Bigger mantissa means higher precision.</a:t>
            </a:r>
            <a:endParaRPr lang="en-GB" sz="3400" dirty="0"/>
          </a:p>
          <a:p>
            <a:pPr marL="457200" lvl="0" indent="-180000">
              <a:lnSpc>
                <a:spcPct val="90000"/>
              </a:lnSpc>
              <a:buFont typeface="Arial" panose="020B0604020202020204" pitchFamily="34" charset="0"/>
              <a:buChar char="•"/>
            </a:pPr>
            <a:r>
              <a:rPr lang="en-GB" sz="3400" dirty="0"/>
              <a:t>The </a:t>
            </a:r>
            <a:r>
              <a:rPr lang="en-GB" sz="3400" b="1" dirty="0"/>
              <a:t>exponent</a:t>
            </a:r>
            <a:r>
              <a:rPr lang="en-GB" sz="3400" dirty="0"/>
              <a:t> holds the </a:t>
            </a:r>
            <a:r>
              <a:rPr lang="en-GB" sz="3400" b="1" dirty="0"/>
              <a:t>magnitude</a:t>
            </a:r>
            <a:r>
              <a:rPr lang="en-GB" sz="3400" dirty="0"/>
              <a:t> of the number, for example </a:t>
            </a:r>
            <a:r>
              <a:rPr lang="en-GB" sz="3400" b="1" dirty="0"/>
              <a:t>2</a:t>
            </a:r>
            <a:r>
              <a:rPr lang="en-GB" sz="3400" b="1" baseline="30000" dirty="0"/>
              <a:t>20</a:t>
            </a:r>
            <a:r>
              <a:rPr lang="en-GB" sz="3400" dirty="0"/>
              <a:t> or </a:t>
            </a:r>
            <a:r>
              <a:rPr lang="en-GB" sz="3400" b="1" dirty="0"/>
              <a:t>2</a:t>
            </a:r>
            <a:r>
              <a:rPr lang="en-GB" sz="3400" b="1" baseline="30000" dirty="0"/>
              <a:t>-3</a:t>
            </a:r>
            <a:r>
              <a:rPr lang="en-GB" sz="3400" dirty="0"/>
              <a:t>. It's a </a:t>
            </a:r>
            <a:r>
              <a:rPr lang="en-GB" sz="3400" b="1" dirty="0"/>
              <a:t>multiplier</a:t>
            </a:r>
            <a:r>
              <a:rPr lang="en-GB" sz="3400" dirty="0"/>
              <a:t> for the mantissa, used to represent very big numbers and numbers very close to zero.</a:t>
            </a:r>
          </a:p>
          <a:p>
            <a:pPr marL="0" lvl="0" indent="0">
              <a:lnSpc>
                <a:spcPct val="90000"/>
              </a:lnSpc>
              <a:buFont typeface="Arial" panose="020B0604020202020204" pitchFamily="34" charset="0"/>
              <a:buNone/>
            </a:pPr>
            <a:endParaRPr lang="en-GB" sz="3400" b="0" dirty="0">
              <a:solidFill>
                <a:schemeClr val="bg1"/>
              </a:solidFill>
            </a:endParaRPr>
          </a:p>
          <a:p>
            <a:pPr marL="0" lvl="0" indent="0">
              <a:lnSpc>
                <a:spcPct val="90000"/>
              </a:lnSpc>
              <a:buFont typeface="Arial" panose="020B0604020202020204" pitchFamily="34" charset="0"/>
              <a:buNone/>
            </a:pPr>
            <a:r>
              <a:rPr lang="en-GB" sz="3400" b="0" dirty="0">
                <a:solidFill>
                  <a:schemeClr val="bg1"/>
                </a:solidFill>
              </a:rPr>
              <a:t>This is an </a:t>
            </a:r>
            <a:r>
              <a:rPr lang="en-GB" sz="3400" b="1" dirty="0">
                <a:solidFill>
                  <a:schemeClr val="bg1"/>
                </a:solidFill>
              </a:rPr>
              <a:t>example</a:t>
            </a:r>
            <a:r>
              <a:rPr lang="en-GB" sz="3400" b="0" dirty="0">
                <a:solidFill>
                  <a:schemeClr val="bg1"/>
                </a:solidFill>
              </a:rPr>
              <a:t> of 32-bit number in the IEEE-754 format.</a:t>
            </a:r>
          </a:p>
          <a:p>
            <a:pPr marL="457200" indent="-180000">
              <a:lnSpc>
                <a:spcPct val="90000"/>
              </a:lnSpc>
              <a:buFont typeface="Arial" panose="020B0604020202020204" pitchFamily="34" charset="0"/>
              <a:buChar char="•"/>
            </a:pPr>
            <a:r>
              <a:rPr lang="en-GB" sz="3400" b="0" dirty="0">
                <a:solidFill>
                  <a:schemeClr val="bg1"/>
                </a:solidFill>
              </a:rPr>
              <a:t>This is the </a:t>
            </a:r>
            <a:r>
              <a:rPr lang="en-GB" sz="3400" b="1" dirty="0">
                <a:solidFill>
                  <a:schemeClr val="bg1"/>
                </a:solidFill>
              </a:rPr>
              <a:t>sign</a:t>
            </a:r>
            <a:r>
              <a:rPr lang="en-GB" sz="3400" b="0" dirty="0">
                <a:solidFill>
                  <a:schemeClr val="bg1"/>
                </a:solidFill>
              </a:rPr>
              <a:t>.</a:t>
            </a:r>
          </a:p>
          <a:p>
            <a:pPr marL="457200" indent="-180000">
              <a:lnSpc>
                <a:spcPct val="90000"/>
              </a:lnSpc>
              <a:buFont typeface="Arial" panose="020B0604020202020204" pitchFamily="34" charset="0"/>
              <a:buChar char="•"/>
            </a:pPr>
            <a:r>
              <a:rPr lang="en-GB" sz="3400" b="0" dirty="0">
                <a:solidFill>
                  <a:schemeClr val="bg1"/>
                </a:solidFill>
              </a:rPr>
              <a:t>This is the </a:t>
            </a:r>
            <a:r>
              <a:rPr lang="en-GB" sz="3400" b="1" dirty="0">
                <a:solidFill>
                  <a:schemeClr val="bg1"/>
                </a:solidFill>
              </a:rPr>
              <a:t>exponent</a:t>
            </a:r>
            <a:r>
              <a:rPr lang="en-GB" sz="3400" b="0" dirty="0">
                <a:solidFill>
                  <a:schemeClr val="bg1"/>
                </a:solidFill>
              </a:rPr>
              <a:t>.</a:t>
            </a:r>
          </a:p>
          <a:p>
            <a:pPr marL="457200" indent="-180000">
              <a:lnSpc>
                <a:spcPct val="90000"/>
              </a:lnSpc>
              <a:buFont typeface="Arial" panose="020B0604020202020204" pitchFamily="34" charset="0"/>
              <a:buChar char="•"/>
            </a:pPr>
            <a:r>
              <a:rPr lang="en-GB" sz="3400" b="0" dirty="0">
                <a:solidFill>
                  <a:schemeClr val="bg1"/>
                </a:solidFill>
              </a:rPr>
              <a:t>And this is the </a:t>
            </a:r>
            <a:r>
              <a:rPr lang="en-GB" sz="3400" b="1" dirty="0">
                <a:solidFill>
                  <a:schemeClr val="bg1"/>
                </a:solidFill>
              </a:rPr>
              <a:t>mantissa</a:t>
            </a:r>
            <a:r>
              <a:rPr lang="en-GB" sz="3400" b="0" dirty="0">
                <a:solidFill>
                  <a:schemeClr val="bg1"/>
                </a:solidFill>
              </a:rPr>
              <a:t>.</a:t>
            </a:r>
          </a:p>
          <a:p>
            <a:pPr marL="457200" indent="-180000">
              <a:lnSpc>
                <a:spcPct val="90000"/>
              </a:lnSpc>
              <a:buFont typeface="Arial" panose="020B0604020202020204" pitchFamily="34" charset="0"/>
              <a:buChar char="•"/>
            </a:pPr>
            <a:r>
              <a:rPr lang="en-GB" sz="3400" b="0" dirty="0">
                <a:solidFill>
                  <a:schemeClr val="bg1"/>
                </a:solidFill>
              </a:rPr>
              <a:t>These 32-bits represent the real number value </a:t>
            </a:r>
            <a:r>
              <a:rPr lang="en-GB" sz="3400" b="1" dirty="0">
                <a:solidFill>
                  <a:schemeClr val="bg1"/>
                </a:solidFill>
              </a:rPr>
              <a:t>-21.15625</a:t>
            </a:r>
            <a:r>
              <a:rPr lang="en-GB" sz="3400" b="0" dirty="0">
                <a:solidFill>
                  <a:schemeClr val="bg1"/>
                </a:solidFill>
              </a:rPr>
              <a:t>.</a:t>
            </a:r>
          </a:p>
          <a:p>
            <a:pPr>
              <a:lnSpc>
                <a:spcPct val="90000"/>
              </a:lnSpc>
            </a:pPr>
            <a:r>
              <a:rPr lang="en-GB" sz="3400" b="0" dirty="0">
                <a:solidFill>
                  <a:schemeClr val="bg1"/>
                </a:solidFill>
              </a:rPr>
              <a:t>The details about the mantissa, exponent, the sign bit and how they exactly represent floating-point numbers are a long story, which is not covered in this lesson. You can find more information in Internet, if you have time.</a:t>
            </a:r>
            <a:br>
              <a:rPr lang="en-GB" sz="3400" b="0" dirty="0">
                <a:solidFill>
                  <a:schemeClr val="bg1"/>
                </a:solidFill>
              </a:rPr>
            </a:br>
            <a:endParaRPr lang="en-GB" sz="3400" dirty="0"/>
          </a:p>
          <a:p>
            <a:pPr>
              <a:lnSpc>
                <a:spcPct val="90000"/>
              </a:lnSpc>
              <a:spcBef>
                <a:spcPts val="2400"/>
              </a:spcBef>
            </a:pPr>
            <a:r>
              <a:rPr lang="en-GB" sz="3400" dirty="0"/>
              <a:t>It is important to mention that with the floating-point numbers </a:t>
            </a:r>
            <a:r>
              <a:rPr lang="en-GB" sz="3400" b="1" dirty="0"/>
              <a:t>errors in </a:t>
            </a:r>
            <a:r>
              <a:rPr lang="en-GB" sz="3400" b="1" dirty="0">
                <a:solidFill>
                  <a:schemeClr val="bg1"/>
                </a:solidFill>
              </a:rPr>
              <a:t>calculations</a:t>
            </a:r>
            <a:r>
              <a:rPr lang="en-GB" sz="3400" b="1" dirty="0"/>
              <a:t> </a:t>
            </a:r>
            <a:r>
              <a:rPr lang="en-GB" sz="3400" dirty="0"/>
              <a:t>and </a:t>
            </a:r>
            <a:r>
              <a:rPr lang="en-GB" sz="3400" b="1" dirty="0">
                <a:solidFill>
                  <a:schemeClr val="bg1"/>
                </a:solidFill>
              </a:rPr>
              <a:t>precision</a:t>
            </a:r>
            <a:r>
              <a:rPr lang="en-GB" sz="3400" dirty="0"/>
              <a:t> may occur. This is quite frustrating when, for example we are processing financial data and money and we find incorrect results obtained from correct at first sight calculations.</a:t>
            </a:r>
          </a:p>
          <a:p>
            <a:pPr marL="457200" lvl="0" indent="-180000">
              <a:lnSpc>
                <a:spcPct val="90000"/>
              </a:lnSpc>
              <a:buFont typeface="Arial" panose="020B0604020202020204" pitchFamily="34" charset="0"/>
              <a:buChar char="•"/>
            </a:pPr>
            <a:r>
              <a:rPr lang="en-US" sz="3200" dirty="0"/>
              <a:t>The main </a:t>
            </a:r>
            <a:r>
              <a:rPr lang="en-US" sz="3200" b="1" dirty="0"/>
              <a:t>reason </a:t>
            </a:r>
            <a:r>
              <a:rPr lang="en-US" sz="3200" dirty="0"/>
              <a:t>why calculations with floating-point numbers sometimes are incorrect, it that </a:t>
            </a:r>
            <a:r>
              <a:rPr lang="en-GB" sz="3200" dirty="0"/>
              <a:t>some numbers (like </a:t>
            </a:r>
            <a:r>
              <a:rPr lang="en-GB" sz="3200" b="1" dirty="0"/>
              <a:t>0.3</a:t>
            </a:r>
            <a:r>
              <a:rPr lang="en-GB" sz="3200" dirty="0"/>
              <a:t>) </a:t>
            </a:r>
            <a:r>
              <a:rPr lang="en-GB" sz="3200" b="1" dirty="0"/>
              <a:t>cannot be represented in the above format without rounding</a:t>
            </a:r>
            <a:r>
              <a:rPr lang="en-GB" sz="3200" dirty="0"/>
              <a:t> (as a sum of negative powers of 2).</a:t>
            </a:r>
          </a:p>
          <a:p>
            <a:pPr marL="0" lvl="0" indent="0">
              <a:lnSpc>
                <a:spcPct val="90000"/>
              </a:lnSpc>
              <a:buFont typeface="Arial" panose="020B0604020202020204" pitchFamily="34" charset="0"/>
              <a:buNone/>
            </a:pPr>
            <a:endParaRPr lang="en-GB" sz="3200" dirty="0"/>
          </a:p>
          <a:p>
            <a:pPr marL="0" lvl="0" indent="0">
              <a:lnSpc>
                <a:spcPct val="90000"/>
              </a:lnSpc>
              <a:buFont typeface="Arial" panose="020B0604020202020204" pitchFamily="34" charset="0"/>
              <a:buNone/>
            </a:pPr>
            <a:r>
              <a:rPr lang="en-US" dirty="0"/>
              <a:t>To illustrate this, we can open the </a:t>
            </a:r>
            <a:r>
              <a:rPr lang="en-US" sz="1600" b="1" dirty="0"/>
              <a:t>IEEE-754 converter online</a:t>
            </a:r>
            <a:r>
              <a:rPr lang="en-US" sz="1600" b="0" dirty="0"/>
              <a:t> and we can check how </a:t>
            </a:r>
            <a:r>
              <a:rPr lang="en-US" sz="1600" b="1" dirty="0"/>
              <a:t>0.3</a:t>
            </a:r>
            <a:r>
              <a:rPr lang="en-US" sz="1600" b="0" dirty="0"/>
              <a:t> is rounded when it is stored as a floating-point number</a:t>
            </a:r>
            <a:r>
              <a:rPr lang="en-US" sz="1600" dirty="0"/>
              <a:t>.</a:t>
            </a:r>
          </a:p>
          <a:p>
            <a:pPr marL="171450" lvl="0" indent="-171450">
              <a:lnSpc>
                <a:spcPct val="90000"/>
              </a:lnSpc>
              <a:buFont typeface="Arial" panose="020B0604020202020204" pitchFamily="34" charset="0"/>
              <a:buChar char="•"/>
            </a:pPr>
            <a:r>
              <a:rPr lang="en-US" sz="1200" dirty="0"/>
              <a:t>This is the online tool.</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We enter </a:t>
            </a:r>
            <a:r>
              <a:rPr lang="en-US" sz="1200" b="1" dirty="0"/>
              <a:t>0.3</a:t>
            </a:r>
            <a:r>
              <a:rPr lang="en-US" sz="1200" dirty="0"/>
              <a:t> here.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And we see the value, actually stored in the float number, which is obviously </a:t>
            </a:r>
            <a:r>
              <a:rPr lang="en-US" sz="1200" b="1" dirty="0"/>
              <a:t>different than 0.3</a:t>
            </a:r>
            <a:r>
              <a:rPr lang="en-US" sz="12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You can play with this tool to understand better the floating-point numbers representation.</a:t>
            </a:r>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23</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41156332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Computers represent </a:t>
            </a:r>
            <a:r>
              <a:rPr lang="en-GB" b="1" dirty="0"/>
              <a:t>text characters</a:t>
            </a:r>
            <a:r>
              <a:rPr lang="en-GB" dirty="0"/>
              <a:t> as unsigned integer numbers</a:t>
            </a:r>
            <a:r>
              <a:rPr lang="bg-BG" dirty="0"/>
              <a:t>, </a:t>
            </a:r>
            <a:r>
              <a:rPr lang="en-US" dirty="0"/>
              <a:t>which means that </a:t>
            </a:r>
            <a:r>
              <a:rPr lang="en-US" b="1" dirty="0"/>
              <a:t>letters</a:t>
            </a:r>
            <a:r>
              <a:rPr lang="en-US" dirty="0"/>
              <a:t> are </a:t>
            </a:r>
            <a:r>
              <a:rPr lang="en-GB" dirty="0"/>
              <a:t>sequences of bits, just like the numbers.</a:t>
            </a:r>
          </a:p>
          <a:p>
            <a:pPr marL="171450" indent="-171450">
              <a:buFont typeface="Arial" panose="020B0604020202020204" pitchFamily="34" charset="0"/>
              <a:buChar char="•"/>
            </a:pPr>
            <a:r>
              <a:rPr lang="en-GB" dirty="0"/>
              <a:t>In computers the </a:t>
            </a:r>
            <a:r>
              <a:rPr lang="en-GB" b="1" dirty="0"/>
              <a:t>text characters </a:t>
            </a:r>
            <a:r>
              <a:rPr lang="en-GB" dirty="0"/>
              <a:t>are the letters from different alphabets, the digits, the punctuation chars, and other textual symbols, which we can see in a text document.</a:t>
            </a:r>
          </a:p>
          <a:p>
            <a:pPr>
              <a:spcBef>
                <a:spcPts val="1200"/>
              </a:spcBef>
            </a:pPr>
            <a:r>
              <a:rPr lang="en-GB" dirty="0"/>
              <a:t/>
            </a:r>
            <a:br>
              <a:rPr lang="en-GB" dirty="0"/>
            </a:br>
            <a:r>
              <a:rPr lang="en-GB" dirty="0"/>
              <a:t>The </a:t>
            </a:r>
            <a:r>
              <a:rPr lang="en-GB" b="1" dirty="0">
                <a:solidFill>
                  <a:schemeClr val="bg1"/>
                </a:solidFill>
              </a:rPr>
              <a:t>ASCII</a:t>
            </a:r>
            <a:r>
              <a:rPr lang="en-GB" dirty="0"/>
              <a:t> standard represent </a:t>
            </a:r>
            <a:r>
              <a:rPr lang="en-GB" b="1" dirty="0"/>
              <a:t>text characters</a:t>
            </a:r>
            <a:r>
              <a:rPr lang="en-GB" dirty="0"/>
              <a:t> as </a:t>
            </a:r>
            <a:r>
              <a:rPr lang="en-GB" b="1" dirty="0">
                <a:solidFill>
                  <a:schemeClr val="bg1"/>
                </a:solidFill>
              </a:rPr>
              <a:t>8-bit integers</a:t>
            </a:r>
            <a:r>
              <a:rPr lang="en-GB" b="0" dirty="0">
                <a:solidFill>
                  <a:schemeClr val="bg1"/>
                </a:solidFill>
              </a:rPr>
              <a:t>. It is one of the oldest standards in the computer industry, which defines mappings between letters and unsigned integers. It simply </a:t>
            </a:r>
            <a:r>
              <a:rPr lang="en-GB" b="1" dirty="0">
                <a:solidFill>
                  <a:schemeClr val="bg1"/>
                </a:solidFill>
              </a:rPr>
              <a:t>assigns a unique number for each letter </a:t>
            </a:r>
            <a:r>
              <a:rPr lang="en-GB" b="0" dirty="0">
                <a:solidFill>
                  <a:schemeClr val="bg1"/>
                </a:solidFill>
              </a:rPr>
              <a:t>and thus allows </a:t>
            </a:r>
            <a:r>
              <a:rPr lang="en-GB" b="1" dirty="0">
                <a:solidFill>
                  <a:schemeClr val="bg1"/>
                </a:solidFill>
              </a:rPr>
              <a:t>letters to be encoded as numbers</a:t>
            </a:r>
            <a:r>
              <a:rPr lang="en-GB" b="0" dirty="0">
                <a:solidFill>
                  <a:schemeClr val="bg1"/>
                </a:solidFill>
              </a:rPr>
              <a:t>.</a:t>
            </a:r>
          </a:p>
          <a:p>
            <a:pPr>
              <a:spcBef>
                <a:spcPts val="1200"/>
              </a:spcBef>
            </a:pPr>
            <a:endParaRPr lang="en-GB" b="0" dirty="0">
              <a:solidFill>
                <a:schemeClr val="bg1"/>
              </a:solidFill>
            </a:endParaRPr>
          </a:p>
          <a:p>
            <a:pPr>
              <a:spcBef>
                <a:spcPts val="1200"/>
              </a:spcBef>
            </a:pPr>
            <a:r>
              <a:rPr lang="en-GB" b="0" dirty="0">
                <a:solidFill>
                  <a:schemeClr val="bg1"/>
                </a:solidFill>
              </a:rPr>
              <a:t>This is how the </a:t>
            </a:r>
            <a:r>
              <a:rPr lang="en-GB" b="1" dirty="0">
                <a:solidFill>
                  <a:schemeClr val="bg1"/>
                </a:solidFill>
              </a:rPr>
              <a:t>ASCII table </a:t>
            </a:r>
            <a:r>
              <a:rPr lang="en-GB" b="0" dirty="0">
                <a:solidFill>
                  <a:schemeClr val="bg1"/>
                </a:solidFill>
              </a:rPr>
              <a:t>looks like (you can find it in Internet).</a:t>
            </a:r>
            <a:br>
              <a:rPr lang="en-GB" b="0" dirty="0">
                <a:solidFill>
                  <a:schemeClr val="bg1"/>
                </a:solidFill>
              </a:rPr>
            </a:br>
            <a:r>
              <a:rPr lang="en-GB" b="0" dirty="0">
                <a:solidFill>
                  <a:schemeClr val="bg1"/>
                </a:solidFill>
              </a:rPr>
              <a:t/>
            </a:r>
            <a:br>
              <a:rPr lang="en-GB" b="0" dirty="0">
                <a:solidFill>
                  <a:schemeClr val="bg1"/>
                </a:solidFill>
              </a:rPr>
            </a:br>
            <a:r>
              <a:rPr lang="en-GB" b="0" dirty="0">
                <a:solidFill>
                  <a:schemeClr val="bg1"/>
                </a:solidFill>
              </a:rPr>
              <a:t>The ASCII standard </a:t>
            </a:r>
            <a:r>
              <a:rPr lang="en-US" b="0" dirty="0">
                <a:solidFill>
                  <a:schemeClr val="bg1"/>
                </a:solidFill>
              </a:rPr>
              <a:t>defines </a:t>
            </a:r>
            <a:r>
              <a:rPr lang="en-US" dirty="0"/>
              <a:t>the so called "</a:t>
            </a:r>
            <a:r>
              <a:rPr lang="en-US" b="1" dirty="0"/>
              <a:t>ASCII code" </a:t>
            </a:r>
            <a:r>
              <a:rPr lang="en-US" dirty="0"/>
              <a:t>for 127 chars, described in the ASCII table. For example, the letter "</a:t>
            </a:r>
            <a:r>
              <a:rPr lang="en-US" b="1" dirty="0"/>
              <a:t>A</a:t>
            </a:r>
            <a:r>
              <a:rPr lang="en-US" dirty="0"/>
              <a:t>" has ASCII code </a:t>
            </a:r>
            <a:r>
              <a:rPr lang="en-US" b="1" dirty="0"/>
              <a:t>65</a:t>
            </a:r>
            <a:r>
              <a:rPr lang="en-US" dirty="0"/>
              <a:t>. The letter "</a:t>
            </a:r>
            <a:r>
              <a:rPr lang="en-US" b="1" dirty="0"/>
              <a:t>B</a:t>
            </a:r>
            <a:r>
              <a:rPr lang="en-US" dirty="0"/>
              <a:t>" has ASCII code </a:t>
            </a:r>
            <a:r>
              <a:rPr lang="en-US" b="1" dirty="0"/>
              <a:t>66</a:t>
            </a:r>
            <a:r>
              <a:rPr lang="en-US" b="0" dirty="0"/>
              <a:t>.</a:t>
            </a:r>
            <a:r>
              <a:rPr lang="en-US" dirty="0"/>
              <a:t> The "</a:t>
            </a:r>
            <a:r>
              <a:rPr lang="en-US" b="1" dirty="0"/>
              <a:t>plus sign</a:t>
            </a:r>
            <a:r>
              <a:rPr lang="en-US" dirty="0"/>
              <a:t>" has ASCII code </a:t>
            </a:r>
            <a:r>
              <a:rPr lang="en-US" b="1" dirty="0"/>
              <a:t>43</a:t>
            </a:r>
            <a:r>
              <a:rPr lang="en-US" b="0" dirty="0"/>
              <a:t>. The hex and binary values are also shown and are useful in some situations.</a:t>
            </a:r>
            <a:r>
              <a:rPr lang="en-US" dirty="0"/>
              <a:t/>
            </a:r>
            <a:br>
              <a:rPr lang="en-US" dirty="0"/>
            </a:br>
            <a:r>
              <a:rPr lang="en-US" dirty="0"/>
              <a:t/>
            </a:r>
            <a:br>
              <a:rPr lang="en-US" dirty="0"/>
            </a:br>
            <a:r>
              <a:rPr lang="en-GB" b="0" dirty="0">
                <a:solidFill>
                  <a:schemeClr val="bg1"/>
                </a:solidFill>
              </a:rPr>
              <a:t>ASCII comes from the abbreviation "</a:t>
            </a:r>
            <a:r>
              <a:rPr lang="en-US" sz="1200" b="1" i="1" kern="1200" dirty="0">
                <a:solidFill>
                  <a:schemeClr val="tx1"/>
                </a:solidFill>
                <a:effectLst/>
                <a:latin typeface="+mn-lt"/>
                <a:ea typeface="+mn-ea"/>
                <a:cs typeface="+mn-cs"/>
              </a:rPr>
              <a:t>American Standard Code for Information Interchange</a:t>
            </a:r>
            <a:r>
              <a:rPr lang="en-GB" b="0" dirty="0">
                <a:solidFill>
                  <a:schemeClr val="bg1"/>
                </a:solidFill>
              </a:rPr>
              <a:t>" and includes the </a:t>
            </a:r>
            <a:r>
              <a:rPr lang="en-GB" b="1" dirty="0">
                <a:solidFill>
                  <a:schemeClr val="bg1"/>
                </a:solidFill>
              </a:rPr>
              <a:t>English alphabet</a:t>
            </a:r>
            <a:r>
              <a:rPr lang="en-GB" b="0" dirty="0">
                <a:solidFill>
                  <a:schemeClr val="bg1"/>
                </a:solidFill>
              </a:rPr>
              <a:t>, the digits, many punctuation symbols and some special characters. It does not support Cyrillic, Greek, Arabic, Chinese and other alphabets, only English.</a:t>
            </a: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24</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6148247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we know that </a:t>
            </a:r>
            <a:r>
              <a:rPr lang="en-US" b="1" dirty="0"/>
              <a:t>Latin letters are represented by 8-bit numbers</a:t>
            </a:r>
            <a:r>
              <a:rPr lang="en-US" dirty="0"/>
              <a:t> in the ASCII standard, but what about </a:t>
            </a:r>
            <a:r>
              <a:rPr lang="en-US" b="1" dirty="0"/>
              <a:t>the other alphabets</a:t>
            </a:r>
            <a:r>
              <a:rPr lang="en-US" dirty="0"/>
              <a:t>? The answer is </a:t>
            </a:r>
            <a:r>
              <a:rPr lang="en-US" b="1" dirty="0"/>
              <a:t>the Unicode standard </a:t>
            </a:r>
            <a:r>
              <a:rPr lang="en-US" b="0" dirty="0"/>
              <a:t>(see unicode.org).</a:t>
            </a:r>
          </a:p>
          <a:p>
            <a:endParaRPr lang="en-US" dirty="0"/>
          </a:p>
          <a:p>
            <a:pPr>
              <a:lnSpc>
                <a:spcPct val="110000"/>
              </a:lnSpc>
            </a:pPr>
            <a:r>
              <a:rPr lang="en-GB" dirty="0"/>
              <a:t>The </a:t>
            </a:r>
            <a:r>
              <a:rPr lang="en-GB" b="1" dirty="0">
                <a:solidFill>
                  <a:schemeClr val="bg1"/>
                </a:solidFill>
              </a:rPr>
              <a:t>Unicode</a:t>
            </a:r>
            <a:r>
              <a:rPr lang="en-GB" dirty="0"/>
              <a:t> standard represents more than </a:t>
            </a:r>
            <a:r>
              <a:rPr lang="en-GB" b="1" dirty="0"/>
              <a:t>100,000</a:t>
            </a:r>
            <a:r>
              <a:rPr lang="en-GB" dirty="0"/>
              <a:t> text characters as </a:t>
            </a:r>
            <a:r>
              <a:rPr lang="en-GB" b="1" dirty="0">
                <a:solidFill>
                  <a:schemeClr val="bg1"/>
                </a:solidFill>
              </a:rPr>
              <a:t>16-bit integers</a:t>
            </a:r>
            <a:r>
              <a:rPr lang="en-GB" b="0" dirty="0">
                <a:solidFill>
                  <a:schemeClr val="bg1"/>
                </a:solidFill>
              </a:rPr>
              <a:t>. Unlike ASCII it uses </a:t>
            </a:r>
            <a:r>
              <a:rPr lang="en-GB" b="1" dirty="0">
                <a:solidFill>
                  <a:schemeClr val="bg1"/>
                </a:solidFill>
              </a:rPr>
              <a:t>more bits per character </a:t>
            </a:r>
            <a:r>
              <a:rPr lang="en-GB" b="0" dirty="0">
                <a:solidFill>
                  <a:schemeClr val="bg1"/>
                </a:solidFill>
              </a:rPr>
              <a:t>and therefore</a:t>
            </a:r>
            <a:r>
              <a:rPr lang="bg-BG" b="0" dirty="0">
                <a:solidFill>
                  <a:schemeClr val="bg1"/>
                </a:solidFill>
              </a:rPr>
              <a:t> </a:t>
            </a:r>
            <a:r>
              <a:rPr lang="en-US" b="0" dirty="0">
                <a:solidFill>
                  <a:schemeClr val="bg1"/>
                </a:solidFill>
              </a:rPr>
              <a:t>it can</a:t>
            </a:r>
            <a:r>
              <a:rPr lang="en-GB" b="0" dirty="0">
                <a:solidFill>
                  <a:schemeClr val="bg1"/>
                </a:solidFill>
              </a:rPr>
              <a:t> represent texts in </a:t>
            </a:r>
            <a:r>
              <a:rPr lang="en-GB" dirty="0"/>
              <a:t>many languages and alphabets, like Latin, Cyrillic, Arabic, Chinese, Greek, Korean, Japanese and many others. Unicode is universal by design. It covers more than 1 million of letters, special symbols and glyphs and uses internal encoding schemes to overcome the range of the 16-bit integers (which can store 65536 different values). Unicode is developed over the time and with each new version, new characters are added, like the emoji symbols.</a:t>
            </a:r>
          </a:p>
          <a:p>
            <a:endParaRPr lang="en-US" dirty="0"/>
          </a:p>
          <a:p>
            <a:r>
              <a:rPr lang="en-US" b="0" dirty="0"/>
              <a:t>On this </a:t>
            </a:r>
            <a:r>
              <a:rPr lang="en-US" b="1" dirty="0"/>
              <a:t>table </a:t>
            </a:r>
            <a:r>
              <a:rPr lang="en-US" b="0" dirty="0"/>
              <a:t>we can see a few </a:t>
            </a:r>
            <a:r>
              <a:rPr lang="en-US" b="1" dirty="0"/>
              <a:t>examples </a:t>
            </a:r>
            <a:r>
              <a:rPr lang="en-US" b="0" dirty="0"/>
              <a:t>of </a:t>
            </a:r>
            <a:r>
              <a:rPr lang="en-US" dirty="0"/>
              <a:t>Unicode characters:</a:t>
            </a:r>
          </a:p>
          <a:p>
            <a:pPr marL="171450" indent="-171450" rtl="0" eaLnBrk="0" fontAlgn="base" latinLnBrk="0" hangingPunct="0">
              <a:buFont typeface="Arial" panose="020B0604020202020204" pitchFamily="34" charset="0"/>
              <a:buChar char="•"/>
            </a:pPr>
            <a:r>
              <a:rPr lang="en-US" sz="1200" b="0" i="0" u="none" strike="noStrike" kern="1200" dirty="0">
                <a:solidFill>
                  <a:schemeClr val="tx1"/>
                </a:solidFill>
                <a:effectLst/>
                <a:latin typeface="+mn-lt"/>
                <a:ea typeface="+mn-ea"/>
                <a:cs typeface="+mn-cs"/>
              </a:rPr>
              <a:t>The </a:t>
            </a:r>
            <a:r>
              <a:rPr lang="en-US" sz="1200" b="1" i="0" u="none" strike="noStrike" kern="1200" dirty="0">
                <a:solidFill>
                  <a:schemeClr val="tx1"/>
                </a:solidFill>
                <a:effectLst/>
                <a:latin typeface="+mn-lt"/>
                <a:ea typeface="+mn-ea"/>
                <a:cs typeface="+mn-cs"/>
              </a:rPr>
              <a:t>Latin letter "A"</a:t>
            </a:r>
            <a:r>
              <a:rPr lang="en-US" sz="1200" b="0" i="0" u="none" strike="noStrike" kern="1200" dirty="0">
                <a:solidFill>
                  <a:schemeClr val="tx1"/>
                </a:solidFill>
                <a:effectLst/>
                <a:latin typeface="+mn-lt"/>
                <a:ea typeface="+mn-ea"/>
                <a:cs typeface="+mn-cs"/>
              </a:rPr>
              <a:t> has Unicode number </a:t>
            </a:r>
            <a:r>
              <a:rPr lang="en-US" sz="1200" b="1" i="0" u="none" strike="noStrike" kern="1200" dirty="0">
                <a:solidFill>
                  <a:schemeClr val="tx1"/>
                </a:solidFill>
                <a:effectLst/>
                <a:latin typeface="+mn-lt"/>
                <a:ea typeface="+mn-ea"/>
                <a:cs typeface="+mn-cs"/>
              </a:rPr>
              <a:t>65</a:t>
            </a:r>
            <a:r>
              <a:rPr lang="en-US" sz="1200" b="0" i="0" u="none" strike="noStrike" kern="1200" dirty="0">
                <a:solidFill>
                  <a:schemeClr val="tx1"/>
                </a:solidFill>
                <a:effectLst/>
                <a:latin typeface="+mn-lt"/>
                <a:ea typeface="+mn-ea"/>
                <a:cs typeface="+mn-cs"/>
              </a:rPr>
              <a:t>.</a:t>
            </a:r>
          </a:p>
          <a:p>
            <a:pPr marL="171450" indent="-171450" rtl="0" eaLnBrk="0" fontAlgn="base" latinLnBrk="0" hangingPunct="0">
              <a:buFont typeface="Arial" panose="020B0604020202020204" pitchFamily="34" charset="0"/>
              <a:buChar char="•"/>
            </a:pPr>
            <a:r>
              <a:rPr lang="en-US" sz="1200" b="0" i="0" u="none" strike="noStrike" kern="1200" dirty="0">
                <a:solidFill>
                  <a:schemeClr val="tx1"/>
                </a:solidFill>
                <a:effectLst/>
                <a:latin typeface="+mn-lt"/>
                <a:ea typeface="+mn-ea"/>
                <a:cs typeface="+mn-cs"/>
              </a:rPr>
              <a:t>The </a:t>
            </a:r>
            <a:r>
              <a:rPr lang="en-US" sz="1200" b="1" i="0" u="none" strike="noStrike" kern="1200" dirty="0">
                <a:solidFill>
                  <a:schemeClr val="tx1"/>
                </a:solidFill>
                <a:effectLst/>
                <a:latin typeface="+mn-lt"/>
                <a:ea typeface="+mn-ea"/>
                <a:cs typeface="+mn-cs"/>
              </a:rPr>
              <a:t>Cyrillic letter "</a:t>
            </a:r>
            <a:r>
              <a:rPr lang="en-US" sz="1200" b="1" i="0" u="none" strike="noStrike" kern="1200" dirty="0" err="1">
                <a:solidFill>
                  <a:schemeClr val="tx1"/>
                </a:solidFill>
                <a:effectLst/>
                <a:latin typeface="+mn-lt"/>
                <a:ea typeface="+mn-ea"/>
                <a:cs typeface="+mn-cs"/>
              </a:rPr>
              <a:t>sht</a:t>
            </a:r>
            <a:r>
              <a:rPr lang="en-US" sz="1200" b="1" i="0" u="none" strike="noStrike" kern="1200" dirty="0">
                <a:solidFill>
                  <a:schemeClr val="tx1"/>
                </a:solidFill>
                <a:effectLst/>
                <a:latin typeface="+mn-lt"/>
                <a:ea typeface="+mn-ea"/>
                <a:cs typeface="+mn-cs"/>
              </a:rPr>
              <a:t>"</a:t>
            </a:r>
            <a:r>
              <a:rPr lang="en-US" sz="1200" b="0" i="0" u="none" strike="noStrike" kern="1200" dirty="0">
                <a:solidFill>
                  <a:schemeClr val="tx1"/>
                </a:solidFill>
                <a:effectLst/>
                <a:latin typeface="+mn-lt"/>
                <a:ea typeface="+mn-ea"/>
                <a:cs typeface="+mn-cs"/>
              </a:rPr>
              <a:t> has Unicode number </a:t>
            </a:r>
            <a:r>
              <a:rPr lang="en-US" sz="1200" b="1" i="0" u="none" strike="noStrike" kern="1200" dirty="0">
                <a:solidFill>
                  <a:schemeClr val="tx1"/>
                </a:solidFill>
                <a:effectLst/>
                <a:latin typeface="+mn-lt"/>
                <a:ea typeface="+mn-ea"/>
                <a:cs typeface="+mn-cs"/>
              </a:rPr>
              <a:t>1097</a:t>
            </a:r>
            <a:r>
              <a:rPr lang="en-US" sz="1200" b="0" i="0" u="none" strike="noStrike" kern="1200" dirty="0">
                <a:solidFill>
                  <a:schemeClr val="tx1"/>
                </a:solidFill>
                <a:effectLst/>
                <a:latin typeface="+mn-lt"/>
                <a:ea typeface="+mn-ea"/>
                <a:cs typeface="+mn-cs"/>
              </a:rPr>
              <a:t>.</a:t>
            </a:r>
          </a:p>
          <a:p>
            <a:pPr marL="171450" indent="-171450" rtl="0" eaLnBrk="0" fontAlgn="base" latinLnBrk="0" hangingPunct="0">
              <a:buFont typeface="Arial" panose="020B0604020202020204" pitchFamily="34" charset="0"/>
              <a:buChar char="•"/>
            </a:pPr>
            <a:r>
              <a:rPr lang="en-US" sz="1200" b="0" i="0" u="none" strike="noStrike" kern="1200" dirty="0">
                <a:solidFill>
                  <a:schemeClr val="tx1"/>
                </a:solidFill>
                <a:effectLst/>
                <a:latin typeface="+mn-lt"/>
                <a:ea typeface="+mn-ea"/>
                <a:cs typeface="+mn-cs"/>
              </a:rPr>
              <a:t>The </a:t>
            </a:r>
            <a:r>
              <a:rPr lang="en-US" sz="1200" b="1" i="0" u="none" strike="noStrike" kern="1200" dirty="0">
                <a:solidFill>
                  <a:schemeClr val="tx1"/>
                </a:solidFill>
                <a:effectLst/>
                <a:latin typeface="+mn-lt"/>
                <a:ea typeface="+mn-ea"/>
                <a:cs typeface="+mn-cs"/>
              </a:rPr>
              <a:t>Arabic letter "</a:t>
            </a:r>
            <a:r>
              <a:rPr lang="en-US" sz="1200" b="1" i="0" u="none" strike="noStrike" kern="1200" dirty="0" err="1">
                <a:solidFill>
                  <a:schemeClr val="tx1"/>
                </a:solidFill>
                <a:effectLst/>
                <a:latin typeface="+mn-lt"/>
                <a:ea typeface="+mn-ea"/>
                <a:cs typeface="+mn-cs"/>
              </a:rPr>
              <a:t>beh</a:t>
            </a:r>
            <a:r>
              <a:rPr lang="en-US" sz="1200" b="1" i="0" u="none" strike="noStrike" kern="1200" dirty="0">
                <a:solidFill>
                  <a:schemeClr val="tx1"/>
                </a:solidFill>
                <a:effectLst/>
                <a:latin typeface="+mn-lt"/>
                <a:ea typeface="+mn-ea"/>
                <a:cs typeface="+mn-cs"/>
              </a:rPr>
              <a:t>"</a:t>
            </a:r>
            <a:r>
              <a:rPr lang="en-US" sz="1200" b="0" i="0" u="none" strike="noStrike" kern="1200" dirty="0">
                <a:solidFill>
                  <a:schemeClr val="tx1"/>
                </a:solidFill>
                <a:effectLst/>
                <a:latin typeface="+mn-lt"/>
                <a:ea typeface="+mn-ea"/>
                <a:cs typeface="+mn-cs"/>
              </a:rPr>
              <a:t> has Unicode number </a:t>
            </a:r>
            <a:r>
              <a:rPr lang="en-US" sz="1200" b="1" i="0" u="none" strike="noStrike" kern="1200" dirty="0">
                <a:solidFill>
                  <a:schemeClr val="tx1"/>
                </a:solidFill>
                <a:effectLst/>
                <a:latin typeface="+mn-lt"/>
                <a:ea typeface="+mn-ea"/>
                <a:cs typeface="+mn-cs"/>
              </a:rPr>
              <a:t>1576</a:t>
            </a:r>
            <a:r>
              <a:rPr lang="en-US" sz="1200" b="0" i="0" u="none" strike="noStrike" kern="1200" dirty="0">
                <a:solidFill>
                  <a:schemeClr val="tx1"/>
                </a:solidFill>
                <a:effectLst/>
                <a:latin typeface="+mn-lt"/>
                <a:ea typeface="+mn-ea"/>
                <a:cs typeface="+mn-cs"/>
              </a:rPr>
              <a:t>.</a:t>
            </a:r>
          </a:p>
          <a:p>
            <a:pPr marL="171450" indent="-171450" rtl="0" eaLnBrk="0" fontAlgn="base" latinLnBrk="0" hangingPunct="0">
              <a:buFont typeface="Arial" panose="020B0604020202020204" pitchFamily="34" charset="0"/>
              <a:buChar char="•"/>
            </a:pPr>
            <a:r>
              <a:rPr lang="en-US" sz="1200" b="0" i="0" u="none" strike="noStrike" kern="1200" dirty="0">
                <a:solidFill>
                  <a:schemeClr val="tx1"/>
                </a:solidFill>
                <a:effectLst/>
                <a:latin typeface="+mn-lt"/>
                <a:ea typeface="+mn-ea"/>
                <a:cs typeface="+mn-cs"/>
              </a:rPr>
              <a:t>The </a:t>
            </a:r>
            <a:r>
              <a:rPr lang="en-US" sz="1200" b="1" i="0" u="none" strike="noStrike" kern="1200" dirty="0">
                <a:solidFill>
                  <a:schemeClr val="tx1"/>
                </a:solidFill>
                <a:effectLst/>
                <a:latin typeface="+mn-lt"/>
                <a:ea typeface="+mn-ea"/>
                <a:cs typeface="+mn-cs"/>
              </a:rPr>
              <a:t>"guitar" emoji </a:t>
            </a:r>
            <a:r>
              <a:rPr lang="en-US" sz="1200" b="0" i="0" u="none" strike="noStrike" kern="1200" dirty="0">
                <a:solidFill>
                  <a:schemeClr val="tx1"/>
                </a:solidFill>
                <a:effectLst/>
                <a:latin typeface="+mn-lt"/>
                <a:ea typeface="+mn-ea"/>
                <a:cs typeface="+mn-cs"/>
              </a:rPr>
              <a:t>symbol has Unicode number </a:t>
            </a:r>
            <a:r>
              <a:rPr lang="en-US" sz="1200" b="1" i="0" kern="1200" dirty="0">
                <a:solidFill>
                  <a:schemeClr val="tx1"/>
                </a:solidFill>
                <a:effectLst/>
                <a:latin typeface="+mn-lt"/>
                <a:ea typeface="+mn-ea"/>
                <a:cs typeface="+mn-cs"/>
              </a:rPr>
              <a:t>one hundred and twenty-seven thousand and nine hundred and twenty-eight</a:t>
            </a:r>
            <a:r>
              <a:rPr lang="en-US" sz="1200" b="0" i="0" u="none" strike="noStrike" kern="1200" dirty="0">
                <a:solidFill>
                  <a:schemeClr val="tx1"/>
                </a:solidFill>
                <a:effectLst/>
                <a:latin typeface="+mn-lt"/>
                <a:ea typeface="+mn-ea"/>
                <a:cs typeface="+mn-cs"/>
              </a:rPr>
              <a:t>.</a:t>
            </a:r>
          </a:p>
          <a:p>
            <a:pPr rtl="0" eaLnBrk="0" fontAlgn="base" latinLnBrk="0" hangingPunct="0"/>
            <a:r>
              <a:rPr lang="en-US" sz="1200" b="0" i="0" u="none" strike="noStrike" kern="1200" dirty="0">
                <a:solidFill>
                  <a:schemeClr val="tx1"/>
                </a:solidFill>
                <a:effectLst/>
                <a:latin typeface="+mn-lt"/>
                <a:ea typeface="+mn-ea"/>
                <a:cs typeface="+mn-cs"/>
              </a:rPr>
              <a:t>There are </a:t>
            </a:r>
            <a:r>
              <a:rPr lang="en-US" sz="1200" b="1" i="0" u="none" strike="noStrike" kern="1200" dirty="0">
                <a:solidFill>
                  <a:schemeClr val="tx1"/>
                </a:solidFill>
                <a:effectLst/>
                <a:latin typeface="+mn-lt"/>
                <a:ea typeface="+mn-ea"/>
                <a:cs typeface="+mn-cs"/>
              </a:rPr>
              <a:t>millions of Unicode characters</a:t>
            </a:r>
            <a:r>
              <a:rPr lang="en-US" sz="1200" b="0" i="0" u="none" strike="noStrike" kern="1200" dirty="0">
                <a:solidFill>
                  <a:schemeClr val="tx1"/>
                </a:solidFill>
                <a:effectLst/>
                <a:latin typeface="+mn-lt"/>
                <a:ea typeface="+mn-ea"/>
                <a:cs typeface="+mn-cs"/>
              </a:rPr>
              <a:t>. You can browse the </a:t>
            </a:r>
            <a:r>
              <a:rPr lang="en-US" sz="1200" b="1" i="0" u="none" strike="noStrike" kern="1200" dirty="0">
                <a:solidFill>
                  <a:schemeClr val="tx1"/>
                </a:solidFill>
                <a:effectLst/>
                <a:latin typeface="+mn-lt"/>
                <a:ea typeface="+mn-ea"/>
                <a:cs typeface="+mn-cs"/>
              </a:rPr>
              <a:t>unicode.org</a:t>
            </a:r>
            <a:r>
              <a:rPr lang="en-US" sz="1200" b="0" i="0" u="none" strike="noStrike" kern="1200" dirty="0">
                <a:solidFill>
                  <a:schemeClr val="tx1"/>
                </a:solidFill>
                <a:effectLst/>
                <a:latin typeface="+mn-lt"/>
                <a:ea typeface="+mn-ea"/>
                <a:cs typeface="+mn-cs"/>
              </a:rPr>
              <a:t> Web site to learn more.</a:t>
            </a:r>
          </a:p>
          <a:p>
            <a:pPr rtl="0" eaLnBrk="0" fontAlgn="base" latinLnBrk="0" hangingPunct="0"/>
            <a:endParaRPr lang="en-US" sz="1200" b="0" i="0" u="none" strike="noStrike" kern="1200" dirty="0">
              <a:solidFill>
                <a:schemeClr val="tx1"/>
              </a:solidFill>
              <a:effectLst/>
              <a:latin typeface="+mn-lt"/>
              <a:ea typeface="+mn-ea"/>
              <a:cs typeface="+mn-cs"/>
            </a:endParaRPr>
          </a:p>
          <a:p>
            <a:pPr marL="0" marR="0" lvl="0" indent="0" algn="l" defTabSz="914400" rtl="0" eaLnBrk="0" fontAlgn="base" latinLnBrk="0" hangingPunct="0">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Unicode texts can be stored in text files using different </a:t>
            </a:r>
            <a:r>
              <a:rPr lang="en-US" sz="1200" b="1" i="0" u="none" strike="noStrike" kern="1200" dirty="0">
                <a:solidFill>
                  <a:schemeClr val="tx1"/>
                </a:solidFill>
                <a:effectLst/>
                <a:latin typeface="+mn-lt"/>
                <a:ea typeface="+mn-ea"/>
                <a:cs typeface="+mn-cs"/>
              </a:rPr>
              <a:t>encodings</a:t>
            </a:r>
            <a:r>
              <a:rPr lang="en-US" sz="1200" b="0" i="0" u="none" strike="noStrike" kern="1200" dirty="0">
                <a:solidFill>
                  <a:schemeClr val="tx1"/>
                </a:solidFill>
                <a:effectLst/>
                <a:latin typeface="+mn-lt"/>
                <a:ea typeface="+mn-ea"/>
                <a:cs typeface="+mn-cs"/>
              </a:rPr>
              <a:t> (known also as </a:t>
            </a:r>
            <a:r>
              <a:rPr lang="en-US" sz="1200" b="1" i="0" u="none" strike="noStrike" kern="1200" dirty="0">
                <a:solidFill>
                  <a:schemeClr val="tx1"/>
                </a:solidFill>
                <a:effectLst/>
                <a:latin typeface="+mn-lt"/>
                <a:ea typeface="+mn-ea"/>
                <a:cs typeface="+mn-cs"/>
              </a:rPr>
              <a:t>charsets</a:t>
            </a:r>
            <a:r>
              <a:rPr lang="en-US" sz="1200" b="0" i="0" u="none" strike="noStrike" kern="1200" dirty="0">
                <a:solidFill>
                  <a:schemeClr val="tx1"/>
                </a:solidFill>
                <a:effectLst/>
                <a:latin typeface="+mn-lt"/>
                <a:ea typeface="+mn-ea"/>
                <a:cs typeface="+mn-cs"/>
              </a:rPr>
              <a:t>). </a:t>
            </a:r>
            <a:r>
              <a:rPr lang="en-US" sz="1200" b="1" i="0" u="none" strike="noStrike" kern="1200" dirty="0">
                <a:solidFill>
                  <a:schemeClr val="tx1"/>
                </a:solidFill>
                <a:effectLst/>
                <a:latin typeface="+mn-lt"/>
                <a:ea typeface="+mn-ea"/>
                <a:cs typeface="+mn-cs"/>
              </a:rPr>
              <a:t>Character encodings </a:t>
            </a:r>
            <a:r>
              <a:rPr lang="en-US" sz="1200" b="0" i="0" u="none" strike="noStrike" kern="1200" dirty="0">
                <a:solidFill>
                  <a:schemeClr val="tx1"/>
                </a:solidFill>
                <a:effectLst/>
                <a:latin typeface="+mn-lt"/>
                <a:ea typeface="+mn-ea"/>
                <a:cs typeface="+mn-cs"/>
              </a:rPr>
              <a:t>define how characters are represented as </a:t>
            </a:r>
            <a:r>
              <a:rPr lang="en-US" sz="1200" b="1" i="0" u="none" strike="noStrike" kern="1200" dirty="0">
                <a:solidFill>
                  <a:schemeClr val="tx1"/>
                </a:solidFill>
                <a:effectLst/>
                <a:latin typeface="+mn-lt"/>
                <a:ea typeface="+mn-ea"/>
                <a:cs typeface="+mn-cs"/>
              </a:rPr>
              <a:t>sequences of bytes</a:t>
            </a:r>
            <a:r>
              <a:rPr lang="en-US" sz="1200" b="0" i="0" u="none" strike="noStrike" kern="1200" dirty="0">
                <a:solidFill>
                  <a:schemeClr val="tx1"/>
                </a:solidFill>
                <a:effectLst/>
                <a:latin typeface="+mn-lt"/>
                <a:ea typeface="+mn-ea"/>
                <a:cs typeface="+mn-cs"/>
              </a:rPr>
              <a:t>. Simple encodings (like ASCII) use one byte (which is 8-bits) per character. More complex encodings use one or several bytes per character.</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For example, the </a:t>
            </a:r>
            <a:r>
              <a:rPr lang="en-US" sz="1200" b="1" i="0" u="none" strike="noStrike" kern="1200" dirty="0">
                <a:solidFill>
                  <a:schemeClr val="tx1"/>
                </a:solidFill>
                <a:effectLst/>
                <a:latin typeface="+mn-lt"/>
                <a:ea typeface="+mn-ea"/>
                <a:cs typeface="+mn-cs"/>
              </a:rPr>
              <a:t>UTF-16 encoding </a:t>
            </a:r>
            <a:r>
              <a:rPr lang="en-US" sz="1200" b="0" i="0" u="none" strike="noStrike" kern="1200" dirty="0">
                <a:solidFill>
                  <a:schemeClr val="tx1"/>
                </a:solidFill>
                <a:effectLst/>
                <a:latin typeface="+mn-lt"/>
                <a:ea typeface="+mn-ea"/>
                <a:cs typeface="+mn-cs"/>
              </a:rPr>
              <a:t>use </a:t>
            </a:r>
            <a:r>
              <a:rPr lang="en-US" sz="1200" b="1" i="0" u="none" strike="noStrike" kern="1200" dirty="0">
                <a:solidFill>
                  <a:schemeClr val="tx1"/>
                </a:solidFill>
                <a:effectLst/>
                <a:latin typeface="+mn-lt"/>
                <a:ea typeface="+mn-ea"/>
                <a:cs typeface="+mn-cs"/>
              </a:rPr>
              <a:t>2 bytes</a:t>
            </a:r>
            <a:r>
              <a:rPr lang="en-US" sz="1200" b="0" i="0" u="none" strike="noStrike" kern="1200" dirty="0">
                <a:solidFill>
                  <a:schemeClr val="tx1"/>
                </a:solidFill>
                <a:effectLst/>
                <a:latin typeface="+mn-lt"/>
                <a:ea typeface="+mn-ea"/>
                <a:cs typeface="+mn-cs"/>
              </a:rPr>
              <a:t> for most Unicode characters and 4 bytes for the others.</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The </a:t>
            </a:r>
            <a:r>
              <a:rPr lang="en-GB" b="1" dirty="0"/>
              <a:t>UTF-8</a:t>
            </a:r>
            <a:r>
              <a:rPr lang="en-GB" dirty="0"/>
              <a:t> </a:t>
            </a:r>
            <a:r>
              <a:rPr lang="en-GB" b="1" dirty="0"/>
              <a:t>encoding</a:t>
            </a:r>
            <a:r>
              <a:rPr lang="en-GB" dirty="0"/>
              <a:t> uses 1, 2, 3 or 4 bytes for each character. The most frequent characters, such as the Latin letters and the digits, are stored using only 1 byte, more rear alphabets, such as the Cyrillic letters, are stored in 2 bytes, other alphabets and symbols take 3 or 4 bytes. The </a:t>
            </a:r>
            <a:r>
              <a:rPr lang="en-GB" b="1" dirty="0"/>
              <a:t>UTF-8</a:t>
            </a:r>
            <a:r>
              <a:rPr lang="en-GB" dirty="0"/>
              <a:t> standard is used by most of the Web sites in Internet to represent the text data in these sites.</a:t>
            </a:r>
          </a:p>
          <a:p>
            <a:pPr rtl="0" eaLnBrk="0" fontAlgn="base" latinLnBrk="0" hangingPunct="0"/>
            <a:r>
              <a:rPr lang="en-US" sz="1200" b="0" i="0" u="none" strike="noStrike" kern="1200" dirty="0">
                <a:solidFill>
                  <a:schemeClr val="tx1"/>
                </a:solidFill>
                <a:effectLst/>
                <a:latin typeface="+mn-lt"/>
                <a:ea typeface="+mn-ea"/>
                <a:cs typeface="+mn-cs"/>
              </a:rPr>
              <a:t/>
            </a:r>
            <a:br>
              <a:rPr lang="en-US" sz="1200" b="0" i="0" u="none" strike="noStrike" kern="1200" dirty="0">
                <a:solidFill>
                  <a:schemeClr val="tx1"/>
                </a:solidFill>
                <a:effectLst/>
                <a:latin typeface="+mn-lt"/>
                <a:ea typeface="+mn-ea"/>
                <a:cs typeface="+mn-cs"/>
              </a:rPr>
            </a:br>
            <a:r>
              <a:rPr lang="en-US" sz="1200" b="1" i="0" u="none" strike="noStrike" kern="1200" dirty="0">
                <a:solidFill>
                  <a:schemeClr val="tx1"/>
                </a:solidFill>
                <a:effectLst/>
                <a:latin typeface="+mn-lt"/>
                <a:ea typeface="+mn-ea"/>
                <a:cs typeface="+mn-cs"/>
              </a:rPr>
              <a:t>UTF-8 </a:t>
            </a:r>
            <a:r>
              <a:rPr lang="en-US" sz="1200" b="0" i="0" u="none" strike="noStrike" kern="1200" dirty="0">
                <a:solidFill>
                  <a:schemeClr val="tx1"/>
                </a:solidFill>
                <a:effectLst/>
                <a:latin typeface="+mn-lt"/>
                <a:ea typeface="+mn-ea"/>
                <a:cs typeface="+mn-cs"/>
              </a:rPr>
              <a:t>is more efficient for storage and transportation, while </a:t>
            </a:r>
            <a:r>
              <a:rPr lang="en-US" sz="1200" b="1" i="0" u="none" strike="noStrike" kern="1200" dirty="0">
                <a:solidFill>
                  <a:schemeClr val="tx1"/>
                </a:solidFill>
                <a:effectLst/>
                <a:latin typeface="+mn-lt"/>
                <a:ea typeface="+mn-ea"/>
                <a:cs typeface="+mn-cs"/>
              </a:rPr>
              <a:t>UTF-16 </a:t>
            </a:r>
            <a:r>
              <a:rPr lang="en-US" sz="1200" b="0" i="0" u="none" strike="noStrike" kern="1200" dirty="0">
                <a:solidFill>
                  <a:schemeClr val="tx1"/>
                </a:solidFill>
                <a:effectLst/>
                <a:latin typeface="+mn-lt"/>
                <a:ea typeface="+mn-ea"/>
                <a:cs typeface="+mn-cs"/>
              </a:rPr>
              <a:t>is more efficient for internal character processing. This is the reason why </a:t>
            </a:r>
            <a:r>
              <a:rPr lang="en-US" sz="1200" b="1" i="0" u="none" strike="noStrike" kern="1200" dirty="0">
                <a:solidFill>
                  <a:schemeClr val="tx1"/>
                </a:solidFill>
                <a:effectLst/>
                <a:latin typeface="+mn-lt"/>
                <a:ea typeface="+mn-ea"/>
                <a:cs typeface="+mn-cs"/>
              </a:rPr>
              <a:t>C#, Java, JavaScript and Python </a:t>
            </a:r>
            <a:r>
              <a:rPr lang="en-US" sz="1200" b="0" i="0" u="none" strike="noStrike" kern="1200" dirty="0">
                <a:solidFill>
                  <a:schemeClr val="tx1"/>
                </a:solidFill>
                <a:effectLst/>
                <a:latin typeface="+mn-lt"/>
                <a:ea typeface="+mn-ea"/>
                <a:cs typeface="+mn-cs"/>
              </a:rPr>
              <a:t>use </a:t>
            </a:r>
            <a:r>
              <a:rPr lang="en-US" sz="1200" b="1" i="0" u="none" strike="noStrike" kern="1200" dirty="0">
                <a:solidFill>
                  <a:schemeClr val="tx1"/>
                </a:solidFill>
                <a:effectLst/>
                <a:latin typeface="+mn-lt"/>
                <a:ea typeface="+mn-ea"/>
                <a:cs typeface="+mn-cs"/>
              </a:rPr>
              <a:t>UTF-16 </a:t>
            </a:r>
            <a:r>
              <a:rPr lang="en-US" sz="1200" b="0" i="0" u="none" strike="noStrike" kern="1200" dirty="0">
                <a:solidFill>
                  <a:schemeClr val="tx1"/>
                </a:solidFill>
                <a:effectLst/>
                <a:latin typeface="+mn-lt"/>
                <a:ea typeface="+mn-ea"/>
                <a:cs typeface="+mn-cs"/>
              </a:rPr>
              <a:t>to store and process text data in the computer memory, but </a:t>
            </a:r>
            <a:r>
              <a:rPr lang="en-US" sz="1200" b="1" i="0" u="none" strike="noStrike" kern="1200" dirty="0">
                <a:solidFill>
                  <a:schemeClr val="tx1"/>
                </a:solidFill>
                <a:effectLst/>
                <a:latin typeface="+mn-lt"/>
                <a:ea typeface="+mn-ea"/>
                <a:cs typeface="+mn-cs"/>
              </a:rPr>
              <a:t>HTML</a:t>
            </a:r>
            <a:r>
              <a:rPr lang="en-US" sz="1200" b="0" i="0" u="none" strike="noStrike" kern="1200" dirty="0">
                <a:solidFill>
                  <a:schemeClr val="tx1"/>
                </a:solidFill>
                <a:effectLst/>
                <a:latin typeface="+mn-lt"/>
                <a:ea typeface="+mn-ea"/>
                <a:cs typeface="+mn-cs"/>
              </a:rPr>
              <a:t>, </a:t>
            </a:r>
            <a:r>
              <a:rPr lang="en-US" sz="1200" b="1" i="0" u="none" strike="noStrike" kern="1200" dirty="0">
                <a:solidFill>
                  <a:schemeClr val="tx1"/>
                </a:solidFill>
                <a:effectLst/>
                <a:latin typeface="+mn-lt"/>
                <a:ea typeface="+mn-ea"/>
                <a:cs typeface="+mn-cs"/>
              </a:rPr>
              <a:t>CSS</a:t>
            </a:r>
            <a:r>
              <a:rPr lang="en-US" sz="1200" b="0" i="0" u="none" strike="noStrike" kern="1200" dirty="0">
                <a:solidFill>
                  <a:schemeClr val="tx1"/>
                </a:solidFill>
                <a:effectLst/>
                <a:latin typeface="+mn-lt"/>
                <a:ea typeface="+mn-ea"/>
                <a:cs typeface="+mn-cs"/>
              </a:rPr>
              <a:t> and </a:t>
            </a:r>
            <a:r>
              <a:rPr lang="en-US" sz="1200" b="1" i="0" u="none" strike="noStrike" kern="1200" dirty="0">
                <a:solidFill>
                  <a:schemeClr val="tx1"/>
                </a:solidFill>
                <a:effectLst/>
                <a:latin typeface="+mn-lt"/>
                <a:ea typeface="+mn-ea"/>
                <a:cs typeface="+mn-cs"/>
              </a:rPr>
              <a:t>HTTP </a:t>
            </a:r>
            <a:r>
              <a:rPr lang="en-US" sz="1200" b="0" i="0" u="none" strike="noStrike" kern="1200" dirty="0">
                <a:solidFill>
                  <a:schemeClr val="tx1"/>
                </a:solidFill>
                <a:effectLst/>
                <a:latin typeface="+mn-lt"/>
                <a:ea typeface="+mn-ea"/>
                <a:cs typeface="+mn-cs"/>
              </a:rPr>
              <a:t>use </a:t>
            </a:r>
            <a:r>
              <a:rPr lang="en-US" sz="1200" b="1" i="0" u="none" strike="noStrike" kern="1200" dirty="0">
                <a:solidFill>
                  <a:schemeClr val="tx1"/>
                </a:solidFill>
                <a:effectLst/>
                <a:latin typeface="+mn-lt"/>
                <a:ea typeface="+mn-ea"/>
                <a:cs typeface="+mn-cs"/>
              </a:rPr>
              <a:t>UTF-8</a:t>
            </a:r>
            <a:r>
              <a:rPr lang="en-US" sz="1200" b="0" i="0" u="none" strike="noStrike" kern="1200" dirty="0">
                <a:solidFill>
                  <a:schemeClr val="tx1"/>
                </a:solidFill>
                <a:effectLst/>
                <a:latin typeface="+mn-lt"/>
                <a:ea typeface="+mn-ea"/>
                <a:cs typeface="+mn-cs"/>
              </a:rPr>
              <a:t> (in most cases) to represent and transport Web content between the Web server and the Web browser.</a:t>
            </a:r>
          </a:p>
          <a:p>
            <a:pPr rtl="0" eaLnBrk="0" fontAlgn="base" latinLnBrk="0" hangingPunct="0"/>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BF067CD-8E6B-4360-9AA8-C5DF2A48A6D1}" type="slidenum">
              <a:rPr lang="en-US" smtClean="0"/>
              <a:t>25</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2125454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ASCII </a:t>
            </a:r>
            <a:r>
              <a:rPr lang="en-US" dirty="0"/>
              <a:t>and</a:t>
            </a:r>
            <a:r>
              <a:rPr lang="en-US" b="1" dirty="0"/>
              <a:t> Unicode </a:t>
            </a:r>
            <a:r>
              <a:rPr lang="en-US" dirty="0"/>
              <a:t>define how a single character can be represented by an integer number, but in programming we often work with </a:t>
            </a:r>
            <a:r>
              <a:rPr lang="en-US" b="1" dirty="0"/>
              <a:t>text</a:t>
            </a:r>
            <a:r>
              <a:rPr lang="en-US" dirty="0"/>
              <a:t>. Developers often process </a:t>
            </a:r>
            <a:r>
              <a:rPr lang="en-US" b="1" dirty="0"/>
              <a:t>text data</a:t>
            </a:r>
            <a:r>
              <a:rPr lang="en-US" dirty="0"/>
              <a:t>, which is a </a:t>
            </a:r>
            <a:r>
              <a:rPr lang="en-US" b="1" dirty="0"/>
              <a:t>sequence of text characters</a:t>
            </a:r>
            <a:r>
              <a:rPr lang="en-US" dirty="0"/>
              <a:t> and is also called "</a:t>
            </a:r>
            <a:r>
              <a:rPr lang="en-US" b="1" dirty="0"/>
              <a:t>string</a:t>
            </a:r>
            <a:r>
              <a:rPr lang="en-US" dirty="0"/>
              <a: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solidFill>
                  <a:schemeClr val="bg1"/>
                </a:solidFill>
              </a:rPr>
              <a:t>Strings</a:t>
            </a:r>
            <a:r>
              <a:rPr lang="en-GB" dirty="0"/>
              <a:t> represent </a:t>
            </a:r>
            <a:r>
              <a:rPr lang="en-GB" b="1" dirty="0"/>
              <a:t>text data </a:t>
            </a:r>
            <a:r>
              <a:rPr lang="en-GB" dirty="0"/>
              <a:t>in programming. </a:t>
            </a:r>
            <a:r>
              <a:rPr lang="en-GB" b="1" dirty="0">
                <a:solidFill>
                  <a:schemeClr val="bg1"/>
                </a:solidFill>
              </a:rPr>
              <a:t>Strings</a:t>
            </a:r>
            <a:r>
              <a:rPr lang="en-GB" dirty="0"/>
              <a:t> are </a:t>
            </a:r>
            <a:r>
              <a:rPr lang="en-GB" b="1" dirty="0">
                <a:solidFill>
                  <a:schemeClr val="bg1"/>
                </a:solidFill>
              </a:rPr>
              <a:t>arrays of characters</a:t>
            </a:r>
            <a:r>
              <a:rPr lang="en-GB" dirty="0"/>
              <a:t>, typically represented like this: 4 bytes length, followed by 2 bytes for each character.</a:t>
            </a:r>
          </a:p>
          <a:p>
            <a:endParaRPr lang="en-GB" dirty="0"/>
          </a:p>
          <a:p>
            <a:r>
              <a:rPr lang="en-GB" dirty="0"/>
              <a:t>For </a:t>
            </a:r>
            <a:r>
              <a:rPr lang="en-GB" b="1" dirty="0"/>
              <a:t>example</a:t>
            </a:r>
            <a:r>
              <a:rPr lang="en-GB" dirty="0"/>
              <a:t>, the string "</a:t>
            </a:r>
            <a:r>
              <a:rPr lang="en-GB" b="1" i="1" dirty="0"/>
              <a:t>Hello</a:t>
            </a:r>
            <a:r>
              <a:rPr lang="en-GB" dirty="0"/>
              <a:t>" takes </a:t>
            </a:r>
            <a:r>
              <a:rPr lang="en-GB" b="1" dirty="0"/>
              <a:t>14 bytes </a:t>
            </a:r>
            <a:r>
              <a:rPr lang="en-GB" dirty="0"/>
              <a:t>in the computer memory (for the most platforms and programming languages). These 14 bytes are calculated as follows: </a:t>
            </a:r>
            <a:r>
              <a:rPr lang="en-US" sz="1200" noProof="1"/>
              <a:t>4 bytes (length) plus 5 chars by 2 bytes each.</a:t>
            </a:r>
            <a:br>
              <a:rPr lang="en-US" sz="1200" noProof="1"/>
            </a:br>
            <a:r>
              <a:rPr lang="en-US" sz="1200" noProof="1"/>
              <a:t/>
            </a:r>
            <a:br>
              <a:rPr lang="en-US" sz="1200" noProof="1"/>
            </a:br>
            <a:r>
              <a:rPr lang="en-US" sz="1200" noProof="1"/>
              <a:t>In most languages and platforms strings hold their </a:t>
            </a:r>
            <a:r>
              <a:rPr lang="en-US" sz="1200" b="1" noProof="1"/>
              <a:t>size as prefix</a:t>
            </a:r>
            <a:r>
              <a:rPr lang="en-US" sz="1200" noProof="1"/>
              <a:t>. For example, in C#, Java, JavaScript and Python strings hold their length at ther start.</a:t>
            </a:r>
          </a:p>
          <a:p>
            <a:endParaRPr lang="en-US" sz="1200" noProof="1"/>
          </a:p>
          <a:p>
            <a:r>
              <a:rPr lang="en-US" sz="1200" noProof="1"/>
              <a:t>In older languages, the so-called "</a:t>
            </a:r>
            <a:r>
              <a:rPr lang="en-US" sz="1200" b="1" noProof="1"/>
              <a:t>null-terminated strings</a:t>
            </a:r>
            <a:r>
              <a:rPr lang="en-US" sz="1200" noProof="1"/>
              <a:t>" might be used. </a:t>
            </a:r>
            <a:r>
              <a:rPr lang="en-US" sz="1200" b="1" noProof="1"/>
              <a:t>Null-terminated strings</a:t>
            </a:r>
            <a:r>
              <a:rPr lang="en-US" sz="1200" noProof="1"/>
              <a:t> are sequences of characters, ending with the </a:t>
            </a:r>
            <a:r>
              <a:rPr lang="en-US" sz="1200" b="1" i="1" noProof="1"/>
              <a:t>NULL</a:t>
            </a:r>
            <a:r>
              <a:rPr lang="en-US" sz="1200" noProof="1"/>
              <a:t> character (the ASCII code </a:t>
            </a:r>
            <a:r>
              <a:rPr lang="en-US" sz="1200" b="1" noProof="1"/>
              <a:t>zero</a:t>
            </a:r>
            <a:r>
              <a:rPr lang="en-US" sz="1200" noProof="1"/>
              <a:t>). This is typical for the "</a:t>
            </a:r>
            <a:r>
              <a:rPr lang="en-US" sz="1200" b="1" noProof="1"/>
              <a:t>C</a:t>
            </a:r>
            <a:r>
              <a:rPr lang="en-US" sz="1200" noProof="1"/>
              <a:t>" language and partially for </a:t>
            </a:r>
            <a:r>
              <a:rPr lang="en-US" sz="1200" b="1" noProof="1"/>
              <a:t>C++</a:t>
            </a:r>
            <a:r>
              <a:rPr lang="en-US" sz="1200" noProof="1"/>
              <a:t>. With null-terminated strings, to know the length of the string, developers should scan through the string content until they find the trailing </a:t>
            </a:r>
            <a:r>
              <a:rPr lang="en-US" sz="1200" b="1" noProof="1"/>
              <a:t>zero</a:t>
            </a:r>
            <a:r>
              <a:rPr lang="en-US" sz="1200" noProof="1"/>
              <a:t>. This is quite unpleasant and modern languages prefer to store the string length along with the string characters.</a:t>
            </a:r>
            <a:br>
              <a:rPr lang="en-US" sz="1200" noProof="1"/>
            </a:br>
            <a:r>
              <a:rPr lang="en-US" sz="1200" noProof="1"/>
              <a:t/>
            </a:r>
            <a:br>
              <a:rPr lang="en-US" sz="1200" noProof="1"/>
            </a:br>
            <a:r>
              <a:rPr lang="en-US" sz="1200" noProof="1"/>
              <a:t>Aside from the string length, the </a:t>
            </a:r>
            <a:r>
              <a:rPr lang="en-US" dirty="0"/>
              <a:t>characters in the string can be </a:t>
            </a:r>
            <a:r>
              <a:rPr lang="en-US" b="1" dirty="0"/>
              <a:t>single-byte</a:t>
            </a:r>
            <a:r>
              <a:rPr lang="en-US" dirty="0"/>
              <a:t> or </a:t>
            </a:r>
            <a:r>
              <a:rPr lang="en-US" b="1" dirty="0"/>
              <a:t>multi-byte</a:t>
            </a:r>
            <a:r>
              <a:rPr lang="en-US" dirty="0"/>
              <a:t>.</a:t>
            </a:r>
          </a:p>
          <a:p>
            <a:pPr marL="171450" indent="-171450">
              <a:buFont typeface="Arial" panose="020B0604020202020204" pitchFamily="34" charset="0"/>
              <a:buChar char="•"/>
            </a:pPr>
            <a:r>
              <a:rPr lang="en-US" dirty="0"/>
              <a:t>The characters in the strings in </a:t>
            </a:r>
            <a:r>
              <a:rPr lang="en-US" b="1" dirty="0"/>
              <a:t>C#, Java, JavaScript and Python</a:t>
            </a:r>
            <a:r>
              <a:rPr lang="en-US" dirty="0"/>
              <a:t> use the 16-bit encoding "</a:t>
            </a:r>
            <a:r>
              <a:rPr lang="en-US" b="1" dirty="0"/>
              <a:t>UTF-16</a:t>
            </a:r>
            <a:r>
              <a:rPr lang="en-US" dirty="0"/>
              <a:t>".</a:t>
            </a:r>
          </a:p>
          <a:p>
            <a:pPr marL="171450" indent="-171450">
              <a:buFont typeface="Arial" panose="020B0604020202020204" pitchFamily="34" charset="0"/>
              <a:buChar char="•"/>
            </a:pPr>
            <a:r>
              <a:rPr lang="en-US" dirty="0"/>
              <a:t>The characters in </a:t>
            </a:r>
            <a:r>
              <a:rPr lang="en-US" b="1" dirty="0"/>
              <a:t>C </a:t>
            </a:r>
            <a:r>
              <a:rPr lang="en-US" b="0" dirty="0"/>
              <a:t>and by default in </a:t>
            </a:r>
            <a:r>
              <a:rPr lang="en-US" b="1" dirty="0"/>
              <a:t>C++</a:t>
            </a:r>
            <a:r>
              <a:rPr lang="en-US" dirty="0"/>
              <a:t> use 8-bit encodings like "</a:t>
            </a:r>
            <a:r>
              <a:rPr lang="en-US" b="1" dirty="0"/>
              <a:t>ASCII</a:t>
            </a:r>
            <a:r>
              <a:rPr lang="en-US" dirty="0"/>
              <a:t>" and "</a:t>
            </a:r>
            <a:r>
              <a:rPr lang="en-US" b="1" dirty="0"/>
              <a:t>windows-1251</a:t>
            </a:r>
            <a:r>
              <a:rPr lang="en-US" dirty="0"/>
              <a:t>".</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26</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813759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section we shall learn about the </a:t>
            </a:r>
            <a:r>
              <a:rPr lang="en-US" b="1" dirty="0"/>
              <a:t>bitwise operations </a:t>
            </a:r>
            <a:r>
              <a:rPr lang="en-US" dirty="0"/>
              <a:t>in programming and </a:t>
            </a:r>
            <a:r>
              <a:rPr lang="en-US" b="1" dirty="0"/>
              <a:t>how to process the bits</a:t>
            </a:r>
            <a:r>
              <a:rPr lang="en-US" dirty="0"/>
              <a:t> in the integer numbers.</a:t>
            </a:r>
          </a:p>
          <a:p>
            <a:r>
              <a:rPr lang="en-US" dirty="0"/>
              <a:t/>
            </a:r>
            <a:br>
              <a:rPr lang="en-US" dirty="0"/>
            </a:br>
            <a:r>
              <a:rPr lang="en-US" dirty="0"/>
              <a:t>We shall explain how the </a:t>
            </a:r>
            <a:r>
              <a:rPr lang="en-US" b="1" dirty="0"/>
              <a:t>bitwise AND</a:t>
            </a:r>
            <a:r>
              <a:rPr lang="en-US" dirty="0"/>
              <a:t>, </a:t>
            </a:r>
            <a:r>
              <a:rPr lang="en-US" b="1" dirty="0"/>
              <a:t>OR</a:t>
            </a:r>
            <a:r>
              <a:rPr lang="en-US" dirty="0"/>
              <a:t>, </a:t>
            </a:r>
            <a:r>
              <a:rPr lang="en-US" b="1" dirty="0"/>
              <a:t>NOT</a:t>
            </a:r>
            <a:r>
              <a:rPr lang="en-US" dirty="0"/>
              <a:t> and </a:t>
            </a:r>
            <a:r>
              <a:rPr lang="en-US" b="1" dirty="0"/>
              <a:t>XOR </a:t>
            </a:r>
            <a:r>
              <a:rPr lang="en-US" dirty="0"/>
              <a:t>work, as well as the </a:t>
            </a:r>
            <a:r>
              <a:rPr lang="en-US" b="1" dirty="0"/>
              <a:t>bit shifting</a:t>
            </a:r>
            <a:r>
              <a:rPr lang="en-US" dirty="0"/>
              <a:t> and </a:t>
            </a:r>
            <a:r>
              <a:rPr lang="en-US" b="1" dirty="0"/>
              <a:t>bit masks</a:t>
            </a:r>
            <a:r>
              <a:rPr lang="en-US" dirty="0"/>
              <a:t>. We shall demonstrate how to extract, modify and </a:t>
            </a:r>
            <a:r>
              <a:rPr lang="en-US" b="1" dirty="0"/>
              <a:t>manipulate bits </a:t>
            </a:r>
            <a:r>
              <a:rPr lang="en-US" dirty="0"/>
              <a:t>in the binary representation of integer numbers and why we need this in the digital world.</a:t>
            </a:r>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27</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06304747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3600"/>
              </a:lnSpc>
              <a:spcBef>
                <a:spcPts val="300"/>
              </a:spcBef>
            </a:pPr>
            <a:r>
              <a:rPr lang="en-US" sz="1200" b="1" dirty="0"/>
              <a:t>Bitwise operators</a:t>
            </a:r>
            <a:r>
              <a:rPr lang="en-US" sz="1200" dirty="0"/>
              <a:t> works with the binary representations of the numbers, applying </a:t>
            </a:r>
            <a:r>
              <a:rPr lang="en-US" sz="1200" b="1" dirty="0"/>
              <a:t>bit by bit</a:t>
            </a:r>
            <a:r>
              <a:rPr lang="en-US" sz="1200" dirty="0"/>
              <a:t> calculations. For example, if we have two 8-bit numbers, we can apply a </a:t>
            </a:r>
            <a:r>
              <a:rPr lang="en-US" sz="1200" b="1" dirty="0"/>
              <a:t>bitwise operation</a:t>
            </a:r>
            <a:r>
              <a:rPr lang="en-US" sz="1200" dirty="0"/>
              <a:t>, which takes as input the first 8 bits and the second 8 bits and produces as a result new 8 bits.</a:t>
            </a:r>
          </a:p>
          <a:p>
            <a:pPr>
              <a:lnSpc>
                <a:spcPts val="3600"/>
              </a:lnSpc>
              <a:spcBef>
                <a:spcPts val="300"/>
              </a:spcBef>
            </a:pPr>
            <a:endParaRPr lang="en-US" sz="1200" b="1" dirty="0"/>
          </a:p>
          <a:p>
            <a:pPr>
              <a:lnSpc>
                <a:spcPts val="3600"/>
              </a:lnSpc>
              <a:spcBef>
                <a:spcPts val="300"/>
              </a:spcBef>
            </a:pPr>
            <a:r>
              <a:rPr lang="en-US" sz="1200" b="0" dirty="0"/>
              <a:t>A simple bitwise operator over a single argument is the "</a:t>
            </a:r>
            <a:r>
              <a:rPr lang="en-US" sz="1200" b="1" i="1" dirty="0"/>
              <a:t>tilde</a:t>
            </a:r>
            <a:r>
              <a:rPr lang="en-US" sz="1200" b="0" dirty="0"/>
              <a:t>" operator – the </a:t>
            </a:r>
            <a:r>
              <a:rPr lang="en-US" sz="1200" b="1" dirty="0"/>
              <a:t>bitwise logical NOT </a:t>
            </a:r>
            <a:r>
              <a:rPr lang="en-US" sz="1200" b="0" dirty="0"/>
              <a:t>(also called </a:t>
            </a:r>
            <a:r>
              <a:rPr lang="en-US" sz="1200" b="1" dirty="0"/>
              <a:t>negation</a:t>
            </a:r>
            <a:r>
              <a:rPr lang="en-US" sz="1200" b="0" dirty="0"/>
              <a:t>).</a:t>
            </a:r>
          </a:p>
          <a:p>
            <a:pPr>
              <a:lnSpc>
                <a:spcPts val="3600"/>
              </a:lnSpc>
              <a:spcBef>
                <a:spcPts val="300"/>
              </a:spcBef>
            </a:pPr>
            <a:r>
              <a:rPr lang="en-US" sz="1200" dirty="0"/>
              <a:t>The</a:t>
            </a:r>
            <a:r>
              <a:rPr lang="en-US" sz="1200" b="1" dirty="0"/>
              <a:t> operator "</a:t>
            </a:r>
            <a:r>
              <a:rPr lang="en-US" sz="1200" b="1" i="1" dirty="0"/>
              <a:t>tilde</a:t>
            </a:r>
            <a:r>
              <a:rPr lang="en-US" sz="1200" b="1" dirty="0"/>
              <a:t>"</a:t>
            </a:r>
            <a:r>
              <a:rPr lang="en-US" sz="1200" dirty="0">
                <a:solidFill>
                  <a:schemeClr val="tx2"/>
                </a:solidFill>
              </a:rPr>
              <a:t> </a:t>
            </a:r>
            <a:r>
              <a:rPr lang="en-US" sz="1200" dirty="0"/>
              <a:t>turns all </a:t>
            </a:r>
            <a:r>
              <a:rPr lang="en-US" sz="1200" b="1" dirty="0">
                <a:solidFill>
                  <a:schemeClr val="bg1"/>
                </a:solidFill>
                <a:latin typeface="Consolas" pitchFamily="49" charset="0"/>
                <a:cs typeface="Consolas" pitchFamily="49" charset="0"/>
              </a:rPr>
              <a:t>zeroes</a:t>
            </a:r>
            <a:r>
              <a:rPr lang="en-US" sz="1200" dirty="0"/>
              <a:t> to </a:t>
            </a:r>
            <a:r>
              <a:rPr lang="en-US" sz="1200" b="1" dirty="0">
                <a:solidFill>
                  <a:schemeClr val="bg1"/>
                </a:solidFill>
                <a:latin typeface="Consolas" pitchFamily="49" charset="0"/>
                <a:cs typeface="Consolas" pitchFamily="49" charset="0"/>
              </a:rPr>
              <a:t>ones</a:t>
            </a:r>
            <a:r>
              <a:rPr lang="en-US" sz="1200" dirty="0"/>
              <a:t> and all </a:t>
            </a:r>
            <a:r>
              <a:rPr lang="en-US" sz="1200" b="1" dirty="0">
                <a:solidFill>
                  <a:schemeClr val="bg1"/>
                </a:solidFill>
                <a:latin typeface="Consolas" pitchFamily="49" charset="0"/>
                <a:cs typeface="Consolas" pitchFamily="49" charset="0"/>
              </a:rPr>
              <a:t>ones</a:t>
            </a:r>
            <a:r>
              <a:rPr lang="en-US" sz="1200" dirty="0"/>
              <a:t> to </a:t>
            </a:r>
            <a:r>
              <a:rPr lang="en-US" sz="1200" b="1" dirty="0">
                <a:solidFill>
                  <a:schemeClr val="bg1"/>
                </a:solidFill>
                <a:latin typeface="Consolas" pitchFamily="49" charset="0"/>
                <a:cs typeface="Consolas" pitchFamily="49" charset="0"/>
              </a:rPr>
              <a:t>zeroes</a:t>
            </a:r>
            <a:r>
              <a:rPr lang="en-US" sz="1200" b="0" dirty="0">
                <a:solidFill>
                  <a:schemeClr val="bg1"/>
                </a:solidFill>
                <a:cs typeface="Consolas" pitchFamily="49" charset="0"/>
              </a:rPr>
              <a:t>, </a:t>
            </a:r>
            <a:r>
              <a:rPr lang="en-US" sz="1100" dirty="0"/>
              <a:t>like the "</a:t>
            </a:r>
            <a:r>
              <a:rPr lang="en-US" sz="1100" b="1" i="1" dirty="0"/>
              <a:t>exclamation mark</a:t>
            </a:r>
            <a:r>
              <a:rPr lang="en-US" sz="1100" dirty="0"/>
              <a:t>" operator</a:t>
            </a:r>
            <a:r>
              <a:rPr lang="en-US" sz="1100" dirty="0">
                <a:solidFill>
                  <a:schemeClr val="tx2"/>
                </a:solidFill>
              </a:rPr>
              <a:t> </a:t>
            </a:r>
            <a:r>
              <a:rPr lang="en-US" sz="1100" dirty="0"/>
              <a:t>for the Boolean expressions but it works </a:t>
            </a:r>
            <a:r>
              <a:rPr lang="en-US" sz="1100" b="1" dirty="0"/>
              <a:t>bit by bit</a:t>
            </a:r>
            <a:r>
              <a:rPr lang="en-US" sz="1100" dirty="0"/>
              <a:t>. For example, if we have the binary number "</a:t>
            </a:r>
            <a:r>
              <a:rPr lang="en-US" sz="1100" b="1" dirty="0"/>
              <a:t>1 0 0</a:t>
            </a:r>
            <a:r>
              <a:rPr lang="en-US" sz="1100" dirty="0"/>
              <a:t>", its negation "</a:t>
            </a:r>
            <a:r>
              <a:rPr lang="en-US" sz="1100" b="1" dirty="0"/>
              <a:t>tilde 1 0 0</a:t>
            </a:r>
            <a:r>
              <a:rPr lang="en-US" sz="1100" dirty="0"/>
              <a:t>" is "</a:t>
            </a:r>
            <a:r>
              <a:rPr lang="en-US" sz="1100" b="1" dirty="0"/>
              <a:t>0 1 1</a:t>
            </a:r>
            <a:r>
              <a:rPr lang="en-US" sz="1100" dirty="0"/>
              <a:t>".</a:t>
            </a:r>
            <a:endParaRPr lang="en-US" sz="1100" dirty="0">
              <a:solidFill>
                <a:schemeClr val="accent5">
                  <a:lumMod val="20000"/>
                  <a:lumOff val="80000"/>
                </a:schemeClr>
              </a:solidFill>
              <a:latin typeface="Consolas" pitchFamily="49" charset="0"/>
              <a:cs typeface="Consolas" pitchFamily="49" charset="0"/>
            </a:endParaRPr>
          </a:p>
          <a:p>
            <a:pPr>
              <a:lnSpc>
                <a:spcPct val="100000"/>
              </a:lnSpc>
            </a:pPr>
            <a:endParaRPr lang="bg-BG" sz="1200" dirty="0"/>
          </a:p>
          <a:p>
            <a:pPr>
              <a:lnSpc>
                <a:spcPct val="100000"/>
              </a:lnSpc>
            </a:pPr>
            <a:r>
              <a:rPr lang="en-US" sz="1200" dirty="0"/>
              <a:t>The </a:t>
            </a:r>
            <a:r>
              <a:rPr lang="en-US" sz="1200" b="1" dirty="0"/>
              <a:t>operators </a:t>
            </a:r>
            <a:r>
              <a:rPr lang="en-US" sz="1200" b="1" dirty="0">
                <a:solidFill>
                  <a:schemeClr val="bg1"/>
                </a:solidFill>
                <a:latin typeface="Consolas" pitchFamily="49" charset="0"/>
                <a:cs typeface="Consolas" pitchFamily="49" charset="0"/>
              </a:rPr>
              <a:t>"vertical bar"</a:t>
            </a:r>
            <a:r>
              <a:rPr lang="en-US" sz="1200" dirty="0"/>
              <a:t>,</a:t>
            </a:r>
            <a:r>
              <a:rPr lang="en-US" sz="1200" dirty="0">
                <a:solidFill>
                  <a:schemeClr val="hlink"/>
                </a:solidFill>
              </a:rPr>
              <a:t> </a:t>
            </a:r>
            <a:r>
              <a:rPr lang="en-US" sz="1200" b="1" dirty="0">
                <a:solidFill>
                  <a:schemeClr val="bg1"/>
                </a:solidFill>
                <a:latin typeface="Consolas" pitchFamily="49" charset="0"/>
                <a:cs typeface="Consolas" pitchFamily="49" charset="0"/>
              </a:rPr>
              <a:t>"ampersand"</a:t>
            </a:r>
            <a:r>
              <a:rPr lang="en-US" sz="1200" dirty="0"/>
              <a:t> and</a:t>
            </a:r>
            <a:r>
              <a:rPr lang="en-US" sz="1200" dirty="0">
                <a:solidFill>
                  <a:schemeClr val="hlink"/>
                </a:solidFill>
              </a:rPr>
              <a:t> </a:t>
            </a:r>
            <a:r>
              <a:rPr lang="en-US" sz="1200" b="1" dirty="0">
                <a:solidFill>
                  <a:schemeClr val="bg1"/>
                </a:solidFill>
                <a:latin typeface="Consolas" pitchFamily="49" charset="0"/>
                <a:cs typeface="Consolas" pitchFamily="49" charset="0"/>
              </a:rPr>
              <a:t>"caret"</a:t>
            </a:r>
            <a:r>
              <a:rPr lang="en-US" sz="1200" dirty="0"/>
              <a:t> behave like the "</a:t>
            </a:r>
            <a:r>
              <a:rPr lang="en-US" sz="1200" b="1" dirty="0"/>
              <a:t>double vertical bar</a:t>
            </a:r>
            <a:r>
              <a:rPr lang="en-US" sz="1200" dirty="0"/>
              <a:t>", "</a:t>
            </a:r>
            <a:r>
              <a:rPr lang="en-US" sz="1200" b="1" dirty="0"/>
              <a:t>double ampersand</a:t>
            </a:r>
            <a:r>
              <a:rPr lang="en-US" sz="1200" dirty="0"/>
              <a:t>" and "</a:t>
            </a:r>
            <a:r>
              <a:rPr lang="en-US" sz="1200" b="1" dirty="0"/>
              <a:t>caret</a:t>
            </a:r>
            <a:r>
              <a:rPr lang="en-US" sz="1200" dirty="0"/>
              <a:t>" for Boolean expressions but they work </a:t>
            </a:r>
            <a:r>
              <a:rPr lang="en-US" sz="1200" b="1" dirty="0"/>
              <a:t>bit by bit</a:t>
            </a:r>
            <a:r>
              <a:rPr lang="en-US" sz="1200" b="0" dirty="0"/>
              <a:t>.</a:t>
            </a:r>
          </a:p>
          <a:p>
            <a:pPr marL="171450" indent="-171450">
              <a:lnSpc>
                <a:spcPct val="100000"/>
              </a:lnSpc>
              <a:buFont typeface="Arial" panose="020B0604020202020204" pitchFamily="34" charset="0"/>
              <a:buChar char="•"/>
            </a:pPr>
            <a:r>
              <a:rPr lang="en-US" sz="1200" b="0" dirty="0"/>
              <a:t>The </a:t>
            </a:r>
            <a:r>
              <a:rPr lang="en-US" sz="1200" b="1" dirty="0"/>
              <a:t>bitwise OR operator</a:t>
            </a:r>
            <a:r>
              <a:rPr lang="en-US" sz="1200" b="0" dirty="0"/>
              <a:t> (denoted by the </a:t>
            </a:r>
            <a:r>
              <a:rPr lang="en-US" sz="1200" b="1" dirty="0"/>
              <a:t>vertical bar </a:t>
            </a:r>
            <a:r>
              <a:rPr lang="en-US" sz="1200" b="0" dirty="0"/>
              <a:t>in most programming languages) returns 1 if </a:t>
            </a:r>
            <a:r>
              <a:rPr lang="en-US" sz="1200" b="1" dirty="0"/>
              <a:t>one of its input bits is 1</a:t>
            </a:r>
            <a:r>
              <a:rPr lang="en-US" sz="1200" b="0" dirty="0"/>
              <a:t>, otherwise returns 0.</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dirty="0"/>
              <a:t>The </a:t>
            </a:r>
            <a:r>
              <a:rPr lang="en-US" sz="1200" b="1" dirty="0"/>
              <a:t>bitwise AND operator</a:t>
            </a:r>
            <a:r>
              <a:rPr lang="en-US" sz="1200" b="0" dirty="0"/>
              <a:t> (denoted by the </a:t>
            </a:r>
            <a:r>
              <a:rPr lang="en-US" sz="1200" b="1" dirty="0"/>
              <a:t>ampersand</a:t>
            </a:r>
            <a:r>
              <a:rPr lang="en-US" sz="1200" b="0" dirty="0"/>
              <a:t> in most programming languages) returns 1 if </a:t>
            </a:r>
            <a:r>
              <a:rPr lang="en-US" sz="1200" b="1" dirty="0"/>
              <a:t>both of its input bits are 1</a:t>
            </a:r>
            <a:r>
              <a:rPr lang="en-US" sz="1200" b="0" dirty="0"/>
              <a:t>, otherwise returns 0.</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dirty="0"/>
              <a:t>The </a:t>
            </a:r>
            <a:r>
              <a:rPr lang="en-US" sz="1200" b="1" dirty="0"/>
              <a:t>bitwise exclusive OR (XOR) operator</a:t>
            </a:r>
            <a:r>
              <a:rPr lang="en-US" sz="1200" b="0" dirty="0"/>
              <a:t> (denoted by the </a:t>
            </a:r>
            <a:r>
              <a:rPr lang="en-US" sz="1200" b="1" dirty="0"/>
              <a:t>ampersand</a:t>
            </a:r>
            <a:r>
              <a:rPr lang="en-US" sz="1200" b="0" dirty="0"/>
              <a:t> in most programming languages) returns 1 if </a:t>
            </a:r>
            <a:r>
              <a:rPr lang="en-US" sz="1200" b="1" dirty="0"/>
              <a:t>one of its arguments is 1, but not both in the same time</a:t>
            </a:r>
            <a:r>
              <a:rPr lang="en-US" sz="1200" b="0" dirty="0"/>
              <a:t>, otherwise returns 0.</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dirty="0"/>
              <a:t>The table on the screen illustrates the work of the </a:t>
            </a:r>
            <a:r>
              <a:rPr lang="en-US" sz="1200" b="1" dirty="0"/>
              <a:t>bitwise OR</a:t>
            </a:r>
            <a:r>
              <a:rPr lang="en-US" sz="1200" b="0" dirty="0"/>
              <a:t>, </a:t>
            </a:r>
            <a:r>
              <a:rPr lang="en-US" sz="1200" b="1" dirty="0"/>
              <a:t>AND</a:t>
            </a:r>
            <a:r>
              <a:rPr lang="en-US" sz="1200" b="0" dirty="0"/>
              <a:t> </a:t>
            </a:r>
            <a:r>
              <a:rPr lang="en-US" sz="1200" b="0" dirty="0" err="1"/>
              <a:t>and</a:t>
            </a:r>
            <a:r>
              <a:rPr lang="en-US" sz="1200" b="0" dirty="0"/>
              <a:t> </a:t>
            </a:r>
            <a:r>
              <a:rPr lang="en-US" sz="1200" b="1" dirty="0"/>
              <a:t>XOR</a:t>
            </a:r>
            <a:r>
              <a:rPr lang="en-US" sz="1200" b="0" dirty="0"/>
              <a:t> operators.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The </a:t>
            </a:r>
            <a:r>
              <a:rPr lang="en-US" sz="1200" b="1" dirty="0"/>
              <a:t>bitwise OR</a:t>
            </a:r>
            <a:r>
              <a:rPr lang="en-US" sz="1200" b="0" dirty="0"/>
              <a:t> operator (the </a:t>
            </a:r>
            <a:r>
              <a:rPr lang="en-US" sz="1200" b="1" i="0" dirty="0"/>
              <a:t>vertical bar</a:t>
            </a:r>
            <a:r>
              <a:rPr lang="en-US" sz="1200" b="0" dirty="0"/>
              <a:t>) has the following </a:t>
            </a:r>
            <a:r>
              <a:rPr lang="en-US" sz="1200" b="1" dirty="0"/>
              <a:t>truth table</a:t>
            </a:r>
            <a:r>
              <a:rPr lang="en-US" sz="1200" b="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	- 0 or 0 is 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	- 0 or 1 is 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	- 1 or 0 is 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	- 1 or 1 is 1</a:t>
            </a:r>
          </a:p>
          <a:p>
            <a:pPr>
              <a:lnSpc>
                <a:spcPct val="100000"/>
              </a:lnSpc>
            </a:pPr>
            <a:endParaRPr lang="en-US" sz="1200"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The </a:t>
            </a:r>
            <a:r>
              <a:rPr lang="en-US" sz="1200" b="1" dirty="0"/>
              <a:t>bitwise AND</a:t>
            </a:r>
            <a:r>
              <a:rPr lang="en-US" sz="1200" b="0" dirty="0"/>
              <a:t> operator (the </a:t>
            </a:r>
            <a:r>
              <a:rPr lang="en-US" sz="1200" b="1" i="0" dirty="0"/>
              <a:t>ampersand</a:t>
            </a:r>
            <a:r>
              <a:rPr lang="en-US" sz="1200" b="0" dirty="0"/>
              <a:t>) has the following </a:t>
            </a:r>
            <a:r>
              <a:rPr lang="en-US" sz="1200" b="1" dirty="0"/>
              <a:t>truth table</a:t>
            </a:r>
            <a:r>
              <a:rPr lang="en-US" sz="1200" b="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	- 0 and 0 is 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	- 0 and 1 is 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	- 1 and 0 is 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	- 1 and 1 is 1</a:t>
            </a:r>
          </a:p>
          <a:p>
            <a:pPr>
              <a:lnSpc>
                <a:spcPct val="100000"/>
              </a:lnSpc>
            </a:pPr>
            <a:endParaRPr lang="en-US" sz="1200"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The </a:t>
            </a:r>
            <a:r>
              <a:rPr lang="en-US" sz="1200" b="1" dirty="0"/>
              <a:t>bitwise XOR</a:t>
            </a:r>
            <a:r>
              <a:rPr lang="en-US" sz="1200" b="0" dirty="0"/>
              <a:t> operator (the </a:t>
            </a:r>
            <a:r>
              <a:rPr lang="en-US" sz="1200" b="1" i="0" dirty="0"/>
              <a:t>caret</a:t>
            </a:r>
            <a:r>
              <a:rPr lang="en-US" sz="1200" b="0" dirty="0"/>
              <a:t>) has the following </a:t>
            </a:r>
            <a:r>
              <a:rPr lang="en-US" sz="1200" b="1" dirty="0"/>
              <a:t>truth table</a:t>
            </a:r>
            <a:r>
              <a:rPr lang="en-US" sz="1200" b="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	- 0 ex-or 0 is 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	- 0 ex-or 1 is 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	- 1 ex-or 0 is 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	- 1 ex-or 1 is 0</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dirty="0"/>
          </a:p>
        </p:txBody>
      </p:sp>
      <p:sp>
        <p:nvSpPr>
          <p:cNvPr id="4" name="Slide Number Placeholder 3"/>
          <p:cNvSpPr>
            <a:spLocks noGrp="1"/>
          </p:cNvSpPr>
          <p:nvPr>
            <p:ph type="sldNum" sz="quarter" idx="5"/>
          </p:nvPr>
        </p:nvSpPr>
        <p:spPr/>
        <p:txBody>
          <a:bodyPr/>
          <a:lstStyle/>
          <a:p>
            <a:fld id="{2BF067CD-8E6B-4360-9AA8-C5DF2A48A6D1}" type="slidenum">
              <a:rPr lang="en-US" smtClean="0"/>
              <a:t>28</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72518511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Let's see several </a:t>
            </a:r>
            <a:r>
              <a:rPr lang="en-GB" b="1" dirty="0"/>
              <a:t>examples</a:t>
            </a:r>
            <a:r>
              <a:rPr lang="en-GB" dirty="0"/>
              <a:t> of bitwise operators over sample bit sequences.</a:t>
            </a:r>
          </a:p>
          <a:p>
            <a:endParaRPr lang="en-GB" dirty="0"/>
          </a:p>
          <a:p>
            <a:r>
              <a:rPr lang="en-GB" dirty="0"/>
              <a:t>The </a:t>
            </a:r>
            <a:r>
              <a:rPr lang="en-GB" b="1" dirty="0"/>
              <a:t>bitwise NOT</a:t>
            </a:r>
            <a:r>
              <a:rPr lang="en-GB" dirty="0"/>
              <a:t> (</a:t>
            </a:r>
            <a:r>
              <a:rPr lang="en-GB" b="1" dirty="0"/>
              <a:t>tilde</a:t>
            </a:r>
            <a:r>
              <a:rPr lang="en-GB" dirty="0"/>
              <a:t>) operator for the number 5, which is "</a:t>
            </a:r>
            <a:r>
              <a:rPr lang="en-GB" b="1" dirty="0"/>
              <a:t>0 1 0 1</a:t>
            </a:r>
            <a:r>
              <a:rPr lang="en-GB" dirty="0"/>
              <a:t>" in binary form is "</a:t>
            </a:r>
            <a:r>
              <a:rPr lang="en-GB" b="1" dirty="0"/>
              <a:t>1 0 1 0</a:t>
            </a:r>
            <a:r>
              <a:rPr lang="en-GB" dirty="0"/>
              <a:t>" (which is 10 in decimal).</a:t>
            </a:r>
          </a:p>
          <a:p>
            <a:endParaRPr lang="en-GB" dirty="0"/>
          </a:p>
          <a:p>
            <a:r>
              <a:rPr lang="en-GB" dirty="0"/>
              <a:t>The </a:t>
            </a:r>
            <a:r>
              <a:rPr lang="en-GB" b="1" dirty="0"/>
              <a:t>bitwise AND</a:t>
            </a:r>
            <a:r>
              <a:rPr lang="en-GB" dirty="0"/>
              <a:t> (</a:t>
            </a:r>
            <a:r>
              <a:rPr lang="en-GB" b="1" dirty="0"/>
              <a:t>ampersand</a:t>
            </a:r>
            <a:r>
              <a:rPr lang="en-GB" dirty="0"/>
              <a:t>) operator for the numbers 5 and 3, which are "</a:t>
            </a:r>
            <a:r>
              <a:rPr lang="en-GB" b="1" dirty="0"/>
              <a:t>0 1 0 1</a:t>
            </a:r>
            <a:r>
              <a:rPr lang="en-GB" dirty="0"/>
              <a:t>" and "</a:t>
            </a:r>
            <a:r>
              <a:rPr lang="en-GB" b="1" dirty="0"/>
              <a:t>0 0 1 1</a:t>
            </a:r>
            <a:r>
              <a:rPr lang="en-GB" dirty="0"/>
              <a:t>" in binary form is "</a:t>
            </a:r>
            <a:r>
              <a:rPr lang="en-GB" b="1" dirty="0"/>
              <a:t>0 0 0 1</a:t>
            </a:r>
            <a:r>
              <a:rPr lang="en-GB" dirty="0"/>
              <a:t>" (which is 1 in decimal).</a:t>
            </a:r>
          </a:p>
          <a:p>
            <a:endParaRPr lang="en-GB" dirty="0"/>
          </a:p>
          <a:p>
            <a:r>
              <a:rPr lang="en-GB" dirty="0"/>
              <a:t>The </a:t>
            </a:r>
            <a:r>
              <a:rPr lang="en-GB" b="1" dirty="0"/>
              <a:t>bitwise OR</a:t>
            </a:r>
            <a:r>
              <a:rPr lang="en-GB" dirty="0"/>
              <a:t> (</a:t>
            </a:r>
            <a:r>
              <a:rPr lang="en-GB" b="1" dirty="0"/>
              <a:t>vertical bar</a:t>
            </a:r>
            <a:r>
              <a:rPr lang="en-GB" dirty="0"/>
              <a:t>) operator for the numbers 5 and 3, which are "</a:t>
            </a:r>
            <a:r>
              <a:rPr lang="en-GB" b="1" dirty="0"/>
              <a:t>0 1 0 1</a:t>
            </a:r>
            <a:r>
              <a:rPr lang="en-GB" dirty="0"/>
              <a:t>" and "</a:t>
            </a:r>
            <a:r>
              <a:rPr lang="en-GB" b="1" dirty="0"/>
              <a:t>0 0 1 1</a:t>
            </a:r>
            <a:r>
              <a:rPr lang="en-GB" dirty="0"/>
              <a:t>" in binary form is "</a:t>
            </a:r>
            <a:r>
              <a:rPr lang="en-GB" b="1" dirty="0"/>
              <a:t>0 1 1 1</a:t>
            </a:r>
            <a:r>
              <a:rPr lang="en-GB" dirty="0"/>
              <a:t>" (which is 7 in decimal).</a:t>
            </a:r>
          </a:p>
          <a:p>
            <a:endParaRPr lang="en-GB" dirty="0"/>
          </a:p>
          <a:p>
            <a:r>
              <a:rPr lang="en-GB" dirty="0"/>
              <a:t>The </a:t>
            </a:r>
            <a:r>
              <a:rPr lang="en-GB" b="1" dirty="0"/>
              <a:t>bitwise XOR</a:t>
            </a:r>
            <a:r>
              <a:rPr lang="en-GB" dirty="0"/>
              <a:t> (</a:t>
            </a:r>
            <a:r>
              <a:rPr lang="en-GB" b="1" dirty="0"/>
              <a:t>caret</a:t>
            </a:r>
            <a:r>
              <a:rPr lang="en-GB" dirty="0"/>
              <a:t>) operator for the numbers 5 and 3, which are "</a:t>
            </a:r>
            <a:r>
              <a:rPr lang="en-GB" b="1" dirty="0"/>
              <a:t>0 1 0 1</a:t>
            </a:r>
            <a:r>
              <a:rPr lang="en-GB" dirty="0"/>
              <a:t>" and "</a:t>
            </a:r>
            <a:r>
              <a:rPr lang="en-GB" b="1" dirty="0"/>
              <a:t>0 0 1 1</a:t>
            </a:r>
            <a:r>
              <a:rPr lang="en-GB" dirty="0"/>
              <a:t>" in binary form is "</a:t>
            </a:r>
            <a:r>
              <a:rPr lang="en-GB" b="1" dirty="0"/>
              <a:t>0 1 1 0</a:t>
            </a:r>
            <a:r>
              <a:rPr lang="en-GB" dirty="0"/>
              <a:t>" (which is 6 in decimal).</a:t>
            </a:r>
          </a:p>
          <a:p>
            <a:endParaRPr lang="en-GB" dirty="0"/>
          </a:p>
        </p:txBody>
      </p:sp>
      <p:sp>
        <p:nvSpPr>
          <p:cNvPr id="4" name="Slide Number Placeholder 3"/>
          <p:cNvSpPr>
            <a:spLocks noGrp="1"/>
          </p:cNvSpPr>
          <p:nvPr>
            <p:ph type="sldNum" sz="quarter" idx="10"/>
          </p:nvPr>
        </p:nvSpPr>
        <p:spPr/>
        <p:txBody>
          <a:bodyPr/>
          <a:lstStyle/>
          <a:p>
            <a:fld id="{2BF067CD-8E6B-4360-9AA8-C5DF2A48A6D1}" type="slidenum">
              <a:rPr lang="en-US" smtClean="0"/>
              <a:t>29</a:t>
            </a:fld>
            <a:endParaRPr lang="en-US" dirty="0"/>
          </a:p>
        </p:txBody>
      </p:sp>
      <p:sp>
        <p:nvSpPr>
          <p:cNvPr id="6" name="Footer Placeholder 7">
            <a:extLst>
              <a:ext uri="{FF2B5EF4-FFF2-40B4-BE49-F238E27FC236}">
                <a16:creationId xmlns:a16="http://schemas.microsoft.com/office/drawing/2014/main" xmlns="" id="{A33A1FDA-39EB-4A1E-80F6-ACD824154001}"/>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0521949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Контейнер за изображение на слайда 1"/>
          <p:cNvSpPr>
            <a:spLocks noGrp="1" noRot="1" noChangeAspect="1"/>
          </p:cNvSpPr>
          <p:nvPr>
            <p:ph type="sldImg"/>
          </p:nvPr>
        </p:nvSpPr>
        <p:spPr/>
      </p:sp>
      <p:sp>
        <p:nvSpPr>
          <p:cNvPr id="3" name="Контейнер за бележки 2"/>
          <p:cNvSpPr>
            <a:spLocks noGrp="1"/>
          </p:cNvSpPr>
          <p:nvPr>
            <p:ph type="body" idx="1"/>
          </p:nvPr>
        </p:nvSpPr>
        <p:spPr/>
        <p:txBody>
          <a:bodyPr/>
          <a:lstStyle/>
          <a:p>
            <a:r>
              <a:rPr lang="en-US" dirty="0"/>
              <a:t>In case you have any </a:t>
            </a:r>
            <a:r>
              <a:rPr lang="en-US" b="1" dirty="0"/>
              <a:t>question</a:t>
            </a:r>
            <a:r>
              <a:rPr lang="en-US" dirty="0"/>
              <a:t>, feel free to </a:t>
            </a:r>
            <a:r>
              <a:rPr lang="en-US" b="1" dirty="0"/>
              <a:t>ask in the sli.do </a:t>
            </a:r>
            <a:r>
              <a:rPr lang="en-US" dirty="0"/>
              <a:t>platform using the code on the screen.</a:t>
            </a:r>
          </a:p>
          <a:p>
            <a:r>
              <a:rPr lang="en-US" dirty="0"/>
              <a:t>The trainers will be happy to answer you very soon.</a:t>
            </a:r>
          </a:p>
          <a:p>
            <a:endParaRPr lang="bg-BG" dirty="0"/>
          </a:p>
        </p:txBody>
      </p:sp>
      <p:sp>
        <p:nvSpPr>
          <p:cNvPr id="5" name="Контейнер за номер на слайда 4"/>
          <p:cNvSpPr>
            <a:spLocks noGrp="1"/>
          </p:cNvSpPr>
          <p:nvPr>
            <p:ph type="sldNum" sz="quarter" idx="11"/>
          </p:nvPr>
        </p:nvSpPr>
        <p:spPr/>
        <p:txBody>
          <a:bodyPr/>
          <a:lstStyle/>
          <a:p>
            <a:fld id="{3EBA5BD7-F043-4D1B-AA17-CD412FC534DE}" type="slidenum">
              <a:rPr lang="en-US" smtClean="0"/>
              <a:pPr/>
              <a:t>3</a:t>
            </a:fld>
            <a:endParaRPr lang="en-US" dirty="0"/>
          </a:p>
        </p:txBody>
      </p:sp>
      <p:sp>
        <p:nvSpPr>
          <p:cNvPr id="7" name="Footer Placeholder 7">
            <a:extLst>
              <a:ext uri="{FF2B5EF4-FFF2-40B4-BE49-F238E27FC236}">
                <a16:creationId xmlns:a16="http://schemas.microsoft.com/office/drawing/2014/main" xmlns="" id="{4C8B269A-F454-4312-89F8-6B41E0E5E0CA}"/>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93497462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Bit shifts</a:t>
            </a:r>
            <a:r>
              <a:rPr lang="en-US" dirty="0"/>
              <a:t> are bitwise operations, where </a:t>
            </a:r>
            <a:r>
              <a:rPr lang="en-GB" b="1" dirty="0"/>
              <a:t>bits inside </a:t>
            </a:r>
            <a:r>
              <a:rPr lang="en-US" b="1" dirty="0"/>
              <a:t>a number </a:t>
            </a:r>
            <a:r>
              <a:rPr lang="en-GB" b="1" dirty="0"/>
              <a:t>are moved </a:t>
            </a:r>
            <a:r>
              <a:rPr lang="en-GB" dirty="0"/>
              <a:t>(or </a:t>
            </a:r>
            <a:r>
              <a:rPr lang="en-GB" b="1" dirty="0">
                <a:solidFill>
                  <a:schemeClr val="bg1"/>
                </a:solidFill>
              </a:rPr>
              <a:t>shifted</a:t>
            </a:r>
            <a:r>
              <a:rPr lang="en-GB" dirty="0"/>
              <a:t>) to the </a:t>
            </a:r>
            <a:r>
              <a:rPr lang="en-GB" b="1" dirty="0">
                <a:solidFill>
                  <a:schemeClr val="bg1"/>
                </a:solidFill>
              </a:rPr>
              <a:t>left</a:t>
            </a:r>
            <a:r>
              <a:rPr lang="en-GB" dirty="0"/>
              <a:t> or to the </a:t>
            </a:r>
            <a:r>
              <a:rPr lang="en-GB" b="1" dirty="0">
                <a:solidFill>
                  <a:schemeClr val="bg1"/>
                </a:solidFill>
              </a:rPr>
              <a:t>right</a:t>
            </a:r>
            <a:r>
              <a:rPr lang="en-GB" b="0" dirty="0">
                <a:solidFill>
                  <a:schemeClr val="bg1"/>
                </a:solidFill>
              </a:rPr>
              <a:t>.</a:t>
            </a:r>
          </a:p>
          <a:p>
            <a:endParaRPr lang="en-GB" b="0" dirty="0">
              <a:solidFill>
                <a:schemeClr val="bg1"/>
              </a:solidFill>
            </a:endParaRPr>
          </a:p>
          <a:p>
            <a:r>
              <a:rPr lang="en-GB" b="0" dirty="0">
                <a:solidFill>
                  <a:schemeClr val="bg1"/>
                </a:solidFill>
              </a:rPr>
              <a:t>During the shifting operation, t</a:t>
            </a:r>
            <a:r>
              <a:rPr lang="en-GB" dirty="0"/>
              <a:t>he bits that fall </a:t>
            </a:r>
            <a:r>
              <a:rPr lang="en-US" dirty="0"/>
              <a:t>at invalid positions </a:t>
            </a:r>
            <a:r>
              <a:rPr lang="en-GB" dirty="0"/>
              <a:t>are </a:t>
            </a:r>
            <a:r>
              <a:rPr lang="en-GB" b="1" dirty="0">
                <a:solidFill>
                  <a:schemeClr val="bg1"/>
                </a:solidFill>
              </a:rPr>
              <a:t>lost</a:t>
            </a:r>
            <a:r>
              <a:rPr lang="en-GB" dirty="0"/>
              <a:t> and the bits which come from missing </a:t>
            </a:r>
            <a:r>
              <a:rPr lang="en-US" dirty="0"/>
              <a:t>positions </a:t>
            </a:r>
            <a:r>
              <a:rPr lang="en-GB" dirty="0"/>
              <a:t>are </a:t>
            </a:r>
            <a:r>
              <a:rPr lang="en-GB" b="1" dirty="0">
                <a:solidFill>
                  <a:schemeClr val="bg1"/>
                </a:solidFill>
              </a:rPr>
              <a:t>replaced by 0</a:t>
            </a:r>
            <a:r>
              <a:rPr lang="en-GB" b="0" dirty="0">
                <a:solidFill>
                  <a:schemeClr val="bg1"/>
                </a:solidFill>
              </a:rPr>
              <a:t>.</a:t>
            </a:r>
          </a:p>
          <a:p>
            <a:endParaRPr lang="en-GB" dirty="0"/>
          </a:p>
          <a:p>
            <a:r>
              <a:rPr lang="en-US" dirty="0"/>
              <a:t>For example, the </a:t>
            </a:r>
            <a:r>
              <a:rPr lang="en-US" b="1" dirty="0"/>
              <a:t>left shifting</a:t>
            </a:r>
            <a:r>
              <a:rPr lang="en-US" b="0" dirty="0"/>
              <a:t> (using the </a:t>
            </a:r>
            <a:r>
              <a:rPr lang="en-US" b="1" dirty="0"/>
              <a:t>double "less-than" operator</a:t>
            </a:r>
            <a:r>
              <a:rPr lang="en-US" b="0" dirty="0"/>
              <a:t>) </a:t>
            </a:r>
            <a:r>
              <a:rPr lang="en-US" dirty="0"/>
              <a:t>of given 8-bit integer moves the bits from 0 to 7 to the left into positions 1 to 8.</a:t>
            </a:r>
          </a:p>
          <a:p>
            <a:r>
              <a:rPr lang="en-US" dirty="0"/>
              <a:t>The </a:t>
            </a:r>
            <a:r>
              <a:rPr lang="en-US" b="1" dirty="0"/>
              <a:t>leftmost bit</a:t>
            </a:r>
            <a:r>
              <a:rPr lang="en-US" dirty="0"/>
              <a:t> (at position 7 before the shifting) is </a:t>
            </a:r>
            <a:r>
              <a:rPr lang="en-US" b="1" dirty="0"/>
              <a:t>lost</a:t>
            </a:r>
            <a:r>
              <a:rPr lang="en-US" dirty="0"/>
              <a:t>. And the </a:t>
            </a:r>
            <a:r>
              <a:rPr lang="en-US" b="1" dirty="0"/>
              <a:t>rightmost bit</a:t>
            </a:r>
            <a:r>
              <a:rPr lang="en-US" dirty="0"/>
              <a:t> (at position 0 after shifting) takes a value of </a:t>
            </a:r>
            <a:r>
              <a:rPr lang="en-US" b="1" dirty="0"/>
              <a:t>0</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Shifting left </a:t>
            </a:r>
            <a:r>
              <a:rPr lang="en-US" b="0" dirty="0"/>
              <a:t>a decimal number </a:t>
            </a:r>
            <a:r>
              <a:rPr lang="en-US" dirty="0"/>
              <a:t>is equivalent to </a:t>
            </a:r>
            <a:r>
              <a:rPr lang="en-US" b="1" dirty="0"/>
              <a:t>multiplying by 2</a:t>
            </a:r>
            <a:r>
              <a:rPr lang="en-US" b="0" dirty="0"/>
              <a:t> (when the integer does not overflow)</a:t>
            </a:r>
            <a:r>
              <a:rPr lang="en-US" dirty="0"/>
              <a:t>. For example, 5 shifted left is 10.</a:t>
            </a:r>
          </a:p>
          <a:p>
            <a:endParaRPr lang="en-US" dirty="0"/>
          </a:p>
          <a:p>
            <a:r>
              <a:rPr lang="en-US" dirty="0"/>
              <a:t>In a similar way, the </a:t>
            </a:r>
            <a:r>
              <a:rPr lang="en-US" b="1" dirty="0"/>
              <a:t>right shifting </a:t>
            </a:r>
            <a:r>
              <a:rPr lang="en-US" b="0" dirty="0"/>
              <a:t>(using the </a:t>
            </a:r>
            <a:r>
              <a:rPr lang="en-US" b="1" dirty="0"/>
              <a:t>double "greater-than" operator</a:t>
            </a:r>
            <a:r>
              <a:rPr lang="en-US" b="0" dirty="0"/>
              <a:t>) </a:t>
            </a:r>
            <a:r>
              <a:rPr lang="en-US" dirty="0"/>
              <a:t>of given 8-bit integer moves the bits from 0 to 7 to the right into positions -1 to 6.</a:t>
            </a:r>
          </a:p>
          <a:p>
            <a:r>
              <a:rPr lang="en-US" dirty="0"/>
              <a:t>The </a:t>
            </a:r>
            <a:r>
              <a:rPr lang="en-US" b="1" dirty="0"/>
              <a:t>rightmost bit</a:t>
            </a:r>
            <a:r>
              <a:rPr lang="en-US" dirty="0"/>
              <a:t> (at position 0 before the shifting) is </a:t>
            </a:r>
            <a:r>
              <a:rPr lang="en-US" b="1" dirty="0"/>
              <a:t>lost</a:t>
            </a:r>
            <a:r>
              <a:rPr lang="en-US" dirty="0"/>
              <a:t>. And the </a:t>
            </a:r>
            <a:r>
              <a:rPr lang="en-US" b="1" dirty="0"/>
              <a:t>leftmost bit</a:t>
            </a:r>
            <a:r>
              <a:rPr lang="en-US" dirty="0"/>
              <a:t> (at position 7 after shifting) takes a value of </a:t>
            </a:r>
            <a:r>
              <a:rPr lang="en-US" b="1" dirty="0"/>
              <a:t>0</a:t>
            </a:r>
            <a:r>
              <a:rPr lang="en-US" dirty="0"/>
              <a:t>.</a:t>
            </a:r>
          </a:p>
          <a:p>
            <a:r>
              <a:rPr lang="en-US" b="1" dirty="0"/>
              <a:t>Shifting right </a:t>
            </a:r>
            <a:r>
              <a:rPr lang="en-US" b="0" dirty="0"/>
              <a:t>a decimal number </a:t>
            </a:r>
            <a:r>
              <a:rPr lang="en-US" dirty="0"/>
              <a:t>is equivalent to </a:t>
            </a:r>
            <a:r>
              <a:rPr lang="en-US" b="1" dirty="0"/>
              <a:t>integer division by 2</a:t>
            </a:r>
            <a:r>
              <a:rPr lang="en-US" dirty="0"/>
              <a:t>. For example, 5 shifted right is 2.</a:t>
            </a:r>
          </a:p>
          <a:p>
            <a:endParaRPr lang="en-US" dirty="0"/>
          </a:p>
          <a:p>
            <a:r>
              <a:rPr lang="en-US" dirty="0"/>
              <a:t>Bit shifting can be applied for </a:t>
            </a:r>
            <a:r>
              <a:rPr lang="en-US" b="1" dirty="0"/>
              <a:t>8-bit</a:t>
            </a:r>
            <a:r>
              <a:rPr lang="en-US" dirty="0"/>
              <a:t>, </a:t>
            </a:r>
            <a:r>
              <a:rPr lang="en-US" b="1" dirty="0"/>
              <a:t>16-bit</a:t>
            </a:r>
            <a:r>
              <a:rPr lang="en-US" b="0" dirty="0"/>
              <a:t>, </a:t>
            </a:r>
            <a:r>
              <a:rPr lang="en-US" b="1" dirty="0"/>
              <a:t>32-bit </a:t>
            </a:r>
            <a:r>
              <a:rPr lang="en-US" dirty="0"/>
              <a:t>and </a:t>
            </a:r>
            <a:r>
              <a:rPr lang="en-US" b="1" dirty="0"/>
              <a:t>64-bit</a:t>
            </a:r>
            <a:r>
              <a:rPr lang="en-US" b="0" dirty="0"/>
              <a:t> numbers, as well as for numbers of other size in bits. The</a:t>
            </a:r>
            <a:r>
              <a:rPr lang="en-US" dirty="0"/>
              <a:t> </a:t>
            </a:r>
            <a:r>
              <a:rPr lang="en-US" b="1" dirty="0"/>
              <a:t>bit size </a:t>
            </a:r>
            <a:r>
              <a:rPr lang="en-US" dirty="0"/>
              <a:t>of the number being shifted defines the </a:t>
            </a:r>
            <a:r>
              <a:rPr lang="en-US" b="1" dirty="0"/>
              <a:t>valid bit positions </a:t>
            </a:r>
            <a:r>
              <a:rPr lang="en-US" dirty="0"/>
              <a:t>and where the bits get lost.</a:t>
            </a:r>
          </a:p>
          <a:p>
            <a:endParaRPr lang="en-US" dirty="0"/>
          </a:p>
          <a:p>
            <a:r>
              <a:rPr lang="en-US" dirty="0"/>
              <a:t>Bits can be </a:t>
            </a:r>
            <a:r>
              <a:rPr lang="en-US" b="1" dirty="0"/>
              <a:t>shifted by more than 1 position</a:t>
            </a:r>
            <a:r>
              <a:rPr lang="en-US" dirty="0"/>
              <a:t>. For example </a:t>
            </a:r>
            <a:r>
              <a:rPr lang="en-US" b="1" dirty="0"/>
              <a:t>5 shifted left twice is 20</a:t>
            </a:r>
            <a:r>
              <a:rPr lang="en-US" dirty="0"/>
              <a:t> and </a:t>
            </a:r>
            <a:r>
              <a:rPr lang="en-US" b="1" dirty="0"/>
              <a:t>5 shifted right twice is 1</a:t>
            </a:r>
            <a:r>
              <a:rPr lang="en-US" dirty="0"/>
              <a:t>.</a:t>
            </a:r>
          </a:p>
        </p:txBody>
      </p:sp>
      <p:sp>
        <p:nvSpPr>
          <p:cNvPr id="4" name="Slide Number Placeholder 3"/>
          <p:cNvSpPr>
            <a:spLocks noGrp="1"/>
          </p:cNvSpPr>
          <p:nvPr>
            <p:ph type="sldNum" sz="quarter" idx="5"/>
          </p:nvPr>
        </p:nvSpPr>
        <p:spPr/>
        <p:txBody>
          <a:bodyPr/>
          <a:lstStyle/>
          <a:p>
            <a:fld id="{2BF067CD-8E6B-4360-9AA8-C5DF2A48A6D1}" type="slidenum">
              <a:rPr lang="en-US" smtClean="0"/>
              <a:t>30</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34640662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review a </a:t>
            </a:r>
            <a:r>
              <a:rPr lang="en-US" b="1" dirty="0"/>
              <a:t>practical problem </a:t>
            </a:r>
            <a:r>
              <a:rPr lang="en-US" dirty="0"/>
              <a:t>from programming: how to </a:t>
            </a:r>
            <a:r>
              <a:rPr lang="en-US" b="1" dirty="0"/>
              <a:t>get the last bit </a:t>
            </a:r>
            <a:r>
              <a:rPr lang="en-US" dirty="0"/>
              <a:t>of given integer </a:t>
            </a:r>
            <a:r>
              <a:rPr lang="en-US" b="1" dirty="0"/>
              <a:t>n</a:t>
            </a:r>
            <a:r>
              <a:rPr lang="en-US" dirty="0"/>
              <a:t>.</a:t>
            </a:r>
          </a:p>
          <a:p>
            <a:endParaRPr lang="en-US" dirty="0"/>
          </a:p>
          <a:p>
            <a:r>
              <a:rPr lang="en-US" dirty="0"/>
              <a:t>In this example, the last bit has value of 1.</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Recall that </a:t>
            </a:r>
            <a:r>
              <a:rPr lang="en-GB" dirty="0"/>
              <a:t>the </a:t>
            </a:r>
            <a:r>
              <a:rPr lang="en-GB" b="1" dirty="0"/>
              <a:t>bit numbering starts from 0</a:t>
            </a:r>
            <a:r>
              <a:rPr lang="en-GB" dirty="0"/>
              <a:t>, from right to the left.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a:t>
            </a:r>
            <a:r>
              <a:rPr lang="en-US" b="1" dirty="0"/>
              <a:t>last bit </a:t>
            </a:r>
            <a:r>
              <a:rPr lang="en-US" dirty="0"/>
              <a:t>is the bit at </a:t>
            </a:r>
            <a:r>
              <a:rPr lang="en-US" b="1" dirty="0"/>
              <a:t>position 0</a:t>
            </a:r>
            <a:r>
              <a:rPr lang="en-US" dirty="0"/>
              <a:t>, the rightmost bit.</a:t>
            </a:r>
          </a:p>
          <a:p>
            <a:endParaRPr lang="en-US" dirty="0"/>
          </a:p>
          <a:p>
            <a:r>
              <a:rPr lang="en-US" dirty="0"/>
              <a:t>Let's see this </a:t>
            </a:r>
            <a:r>
              <a:rPr lang="en-US" b="1" dirty="0"/>
              <a:t>example</a:t>
            </a:r>
            <a:r>
              <a:rPr lang="en-US" dirty="0"/>
              <a:t>: we have </a:t>
            </a:r>
            <a:r>
              <a:rPr lang="en-US" b="1" dirty="0"/>
              <a:t>n</a:t>
            </a:r>
            <a:r>
              <a:rPr lang="en-US" dirty="0"/>
              <a:t> equals to </a:t>
            </a:r>
            <a:r>
              <a:rPr lang="en-US" b="1" dirty="0"/>
              <a:t>125</a:t>
            </a:r>
            <a:r>
              <a:rPr lang="en-US" dirty="0"/>
              <a:t>, which is "</a:t>
            </a:r>
            <a:r>
              <a:rPr lang="en-US" b="1" dirty="0"/>
              <a:t>0 1 1 1 1 1 0 1</a:t>
            </a:r>
            <a:r>
              <a:rPr lang="en-US" dirty="0"/>
              <a:t>" in binary. The last bit is </a:t>
            </a:r>
            <a:r>
              <a:rPr lang="en-US" b="1" dirty="0"/>
              <a:t>1</a:t>
            </a:r>
            <a:r>
              <a:rPr lang="en-US" dirty="0"/>
              <a:t>.</a:t>
            </a:r>
            <a:endParaRPr lang="bg-BG" dirty="0"/>
          </a:p>
          <a:p>
            <a:r>
              <a:rPr lang="en-US" dirty="0"/>
              <a:t>We shall use a </a:t>
            </a:r>
            <a:r>
              <a:rPr lang="en-US" b="1" dirty="0"/>
              <a:t>bitmask of 1</a:t>
            </a:r>
            <a:r>
              <a:rPr lang="en-US" dirty="0"/>
              <a:t>, which is "</a:t>
            </a:r>
            <a:r>
              <a:rPr lang="en-US" b="1" dirty="0"/>
              <a:t>0 0 0 0 0 0 0 1</a:t>
            </a:r>
            <a:r>
              <a:rPr lang="en-US" dirty="0"/>
              <a:t>" (all bits zero and the last bit one).</a:t>
            </a:r>
          </a:p>
          <a:p>
            <a:r>
              <a:rPr lang="en-US" dirty="0"/>
              <a:t>We apply </a:t>
            </a:r>
            <a:r>
              <a:rPr lang="en-US" b="1" dirty="0"/>
              <a:t>bitwise AND </a:t>
            </a:r>
            <a:r>
              <a:rPr lang="en-US" dirty="0"/>
              <a:t>between the input number </a:t>
            </a:r>
            <a:r>
              <a:rPr lang="en-US" b="1" dirty="0"/>
              <a:t>n</a:t>
            </a:r>
            <a:r>
              <a:rPr lang="en-US" dirty="0"/>
              <a:t> and the</a:t>
            </a:r>
            <a:r>
              <a:rPr lang="en-US" b="1" dirty="0"/>
              <a:t> bitmask </a:t>
            </a:r>
            <a:r>
              <a:rPr lang="en-US" dirty="0"/>
              <a:t>and this operation </a:t>
            </a:r>
            <a:r>
              <a:rPr lang="en-US" b="1" dirty="0"/>
              <a:t>extracts the last bit</a:t>
            </a:r>
            <a:r>
              <a:rPr lang="en-US" dirty="0"/>
              <a:t>. The bitwise AND clears all the bits except the last one. If it is 0, it will remain 0. If it is 1, it will remain 1. All other bits will be cleared to 0. Finally, the output will be 0 or 1, matching the last bit from the input number.</a:t>
            </a:r>
            <a:br>
              <a:rPr lang="en-US" dirty="0"/>
            </a:br>
            <a:r>
              <a:rPr lang="en-US" dirty="0"/>
              <a:t/>
            </a:r>
            <a:br>
              <a:rPr lang="en-US" dirty="0"/>
            </a:br>
            <a:r>
              <a:rPr lang="en-US" dirty="0"/>
              <a:t>The above sequence of operations can be written in a short form by the following formula:</a:t>
            </a:r>
            <a:br>
              <a:rPr lang="en-US" dirty="0"/>
            </a:br>
            <a:r>
              <a:rPr lang="en-US" dirty="0"/>
              <a:t>	</a:t>
            </a:r>
            <a:r>
              <a:rPr lang="en-US" b="1" dirty="0" err="1"/>
              <a:t>lastBit</a:t>
            </a:r>
            <a:r>
              <a:rPr lang="en-US" b="1" dirty="0"/>
              <a:t> </a:t>
            </a:r>
            <a:r>
              <a:rPr lang="en-US" b="0" dirty="0"/>
              <a:t>equals to </a:t>
            </a:r>
            <a:r>
              <a:rPr lang="en-US" b="1" dirty="0"/>
              <a:t>n </a:t>
            </a:r>
            <a:r>
              <a:rPr lang="en-US" b="1" i="1" dirty="0"/>
              <a:t>ampersand </a:t>
            </a:r>
            <a:r>
              <a:rPr lang="en-US" b="1" dirty="0"/>
              <a:t>1</a:t>
            </a:r>
          </a:p>
          <a:p>
            <a:endParaRPr lang="en-US" dirty="0"/>
          </a:p>
          <a:p>
            <a:r>
              <a:rPr lang="en-US" dirty="0"/>
              <a:t>The last bit of numbers in fact defines their </a:t>
            </a:r>
            <a:r>
              <a:rPr lang="en-US" b="1" dirty="0"/>
              <a:t>parity</a:t>
            </a:r>
            <a:r>
              <a:rPr lang="bg-BG" b="1" dirty="0"/>
              <a:t> </a:t>
            </a:r>
            <a:r>
              <a:rPr lang="bg-BG" b="0" dirty="0"/>
              <a:t>(</a:t>
            </a:r>
            <a:r>
              <a:rPr lang="en-US" b="0" dirty="0"/>
              <a:t>odd or even).</a:t>
            </a:r>
          </a:p>
          <a:p>
            <a:r>
              <a:rPr lang="en-US" b="1" dirty="0"/>
              <a:t>Odd</a:t>
            </a:r>
            <a:r>
              <a:rPr lang="en-US" b="0" dirty="0"/>
              <a:t> numbers has </a:t>
            </a:r>
            <a:r>
              <a:rPr lang="en-US" b="1" dirty="0"/>
              <a:t>1</a:t>
            </a:r>
            <a:r>
              <a:rPr lang="en-US" b="0" dirty="0"/>
              <a:t> in their last bit.</a:t>
            </a:r>
          </a:p>
          <a:p>
            <a:r>
              <a:rPr lang="en-US" b="1" dirty="0"/>
              <a:t>Even</a:t>
            </a:r>
            <a:r>
              <a:rPr lang="en-US" b="0" dirty="0"/>
              <a:t> numbers have </a:t>
            </a:r>
            <a:r>
              <a:rPr lang="en-US" b="1" dirty="0"/>
              <a:t>0</a:t>
            </a:r>
            <a:r>
              <a:rPr lang="en-US" b="0" dirty="0"/>
              <a:t> in their last bit.</a:t>
            </a:r>
          </a:p>
          <a:p>
            <a:endParaRPr lang="en-US" b="0" dirty="0"/>
          </a:p>
        </p:txBody>
      </p:sp>
      <p:sp>
        <p:nvSpPr>
          <p:cNvPr id="4" name="Slide Number Placeholder 3"/>
          <p:cNvSpPr>
            <a:spLocks noGrp="1"/>
          </p:cNvSpPr>
          <p:nvPr>
            <p:ph type="sldNum" sz="quarter" idx="5"/>
          </p:nvPr>
        </p:nvSpPr>
        <p:spPr/>
        <p:txBody>
          <a:bodyPr/>
          <a:lstStyle/>
          <a:p>
            <a:fld id="{2BF067CD-8E6B-4360-9AA8-C5DF2A48A6D1}" type="slidenum">
              <a:rPr lang="en-US" smtClean="0"/>
              <a:t>31</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27979989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solve a more complex practical problem: </a:t>
            </a:r>
            <a:r>
              <a:rPr lang="en-US" b="1" dirty="0"/>
              <a:t>extract the bit from given position</a:t>
            </a:r>
            <a:r>
              <a:rPr lang="en-US" dirty="0"/>
              <a:t>.</a:t>
            </a:r>
          </a:p>
          <a:p>
            <a:endParaRPr lang="en-US" dirty="0"/>
          </a:p>
          <a:p>
            <a:pPr>
              <a:lnSpc>
                <a:spcPct val="100000"/>
              </a:lnSpc>
            </a:pPr>
            <a:r>
              <a:rPr lang="en-GB" dirty="0"/>
              <a:t>How to </a:t>
            </a:r>
            <a:r>
              <a:rPr lang="en-GB" b="1" dirty="0"/>
              <a:t>get the bit value at position </a:t>
            </a:r>
            <a:r>
              <a:rPr lang="en-GB" b="1" dirty="0">
                <a:solidFill>
                  <a:schemeClr val="bg1"/>
                </a:solidFill>
              </a:rPr>
              <a:t>p</a:t>
            </a:r>
            <a:r>
              <a:rPr lang="en-GB" dirty="0"/>
              <a:t> from given integer number </a:t>
            </a:r>
            <a:r>
              <a:rPr lang="en-GB" b="1" dirty="0">
                <a:solidFill>
                  <a:schemeClr val="bg1"/>
                </a:solidFill>
              </a:rPr>
              <a:t>n</a:t>
            </a:r>
            <a:r>
              <a:rPr lang="en-GB" dirty="0"/>
              <a:t>? Let's take an example:</a:t>
            </a:r>
          </a:p>
          <a:p>
            <a:pPr marL="171450" indent="-171450">
              <a:lnSpc>
                <a:spcPct val="100000"/>
              </a:lnSpc>
              <a:buFont typeface="Arial" panose="020B0604020202020204" pitchFamily="34" charset="0"/>
              <a:buChar char="•"/>
            </a:pPr>
            <a:r>
              <a:rPr lang="en-GB" b="1" dirty="0"/>
              <a:t>n = 125</a:t>
            </a:r>
            <a:r>
              <a:rPr lang="en-GB" dirty="0"/>
              <a:t>, which is "</a:t>
            </a:r>
            <a:r>
              <a:rPr lang="en-GB" b="1" dirty="0"/>
              <a:t>0 1 1 1 1 1 0 1</a:t>
            </a:r>
            <a:r>
              <a:rPr lang="en-GB" dirty="0"/>
              <a:t>" in binary.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b="1" dirty="0"/>
              <a:t>p = 5</a:t>
            </a:r>
            <a:r>
              <a:rPr lang="en-GB" dirty="0"/>
              <a:t> (this is the position 5, which is the sixth position from right to left).</a:t>
            </a:r>
          </a:p>
          <a:p>
            <a:pPr marL="171450" indent="-171450">
              <a:lnSpc>
                <a:spcPct val="100000"/>
              </a:lnSpc>
              <a:buFont typeface="Arial" panose="020B0604020202020204" pitchFamily="34" charset="0"/>
              <a:buChar char="•"/>
            </a:pPr>
            <a:r>
              <a:rPr lang="en-GB" dirty="0"/>
              <a:t>The </a:t>
            </a:r>
            <a:r>
              <a:rPr lang="en-GB" b="1" dirty="0"/>
              <a:t>bit value</a:t>
            </a:r>
            <a:r>
              <a:rPr lang="en-GB" dirty="0"/>
              <a:t> at this position is </a:t>
            </a:r>
            <a:r>
              <a:rPr lang="en-GB" b="1" dirty="0"/>
              <a:t>1</a:t>
            </a:r>
            <a:r>
              <a:rPr lang="en-GB" dirty="0"/>
              <a:t>.</a:t>
            </a:r>
          </a:p>
          <a:p>
            <a:pPr>
              <a:lnSpc>
                <a:spcPct val="100000"/>
              </a:lnSpc>
            </a:pPr>
            <a:endParaRPr lang="en-GB" dirty="0"/>
          </a:p>
          <a:p>
            <a:pPr>
              <a:lnSpc>
                <a:spcPct val="100000"/>
              </a:lnSpc>
            </a:pPr>
            <a:r>
              <a:rPr lang="en-GB" dirty="0"/>
              <a:t>If we </a:t>
            </a:r>
            <a:r>
              <a:rPr lang="en-GB" b="1" dirty="0"/>
              <a:t>shift to the right p times</a:t>
            </a:r>
            <a:r>
              <a:rPr lang="en-GB" dirty="0"/>
              <a:t> the input number </a:t>
            </a:r>
            <a:r>
              <a:rPr lang="en-GB" b="1" dirty="0"/>
              <a:t>n</a:t>
            </a:r>
            <a:r>
              <a:rPr lang="bg-BG" dirty="0"/>
              <a:t>, </a:t>
            </a:r>
            <a:r>
              <a:rPr lang="en-US" dirty="0"/>
              <a:t>the bit at position </a:t>
            </a:r>
            <a:r>
              <a:rPr lang="en-US" b="1" dirty="0"/>
              <a:t>p</a:t>
            </a:r>
            <a:r>
              <a:rPr lang="en-US" dirty="0"/>
              <a:t> will move to position </a:t>
            </a:r>
            <a:r>
              <a:rPr lang="en-US" b="1" dirty="0"/>
              <a:t>0</a:t>
            </a:r>
            <a:r>
              <a:rPr lang="en-US" dirty="0"/>
              <a:t>. It will be the </a:t>
            </a:r>
            <a:r>
              <a:rPr lang="en-US" b="1" dirty="0"/>
              <a:t>last bit</a:t>
            </a:r>
            <a:r>
              <a:rPr lang="en-US" dirty="0"/>
              <a:t>. In our example 125 shifted 5 times to the right is </a:t>
            </a:r>
            <a:r>
              <a:rPr lang="en-US" b="1" dirty="0"/>
              <a:t>3</a:t>
            </a:r>
            <a:r>
              <a:rPr lang="en-US" dirty="0"/>
              <a:t>.</a:t>
            </a:r>
          </a:p>
          <a:p>
            <a:pPr>
              <a:lnSpc>
                <a:spcPct val="100000"/>
              </a:lnSpc>
            </a:pPr>
            <a:endParaRPr lang="en-US" dirty="0"/>
          </a:p>
          <a:p>
            <a:pPr>
              <a:lnSpc>
                <a:spcPct val="100000"/>
              </a:lnSpc>
            </a:pPr>
            <a:r>
              <a:rPr lang="en-US" dirty="0"/>
              <a:t>Then, we can get the value of the </a:t>
            </a:r>
            <a:r>
              <a:rPr lang="en-US" b="1" dirty="0"/>
              <a:t>last bit </a:t>
            </a:r>
            <a:r>
              <a:rPr lang="en-US" dirty="0"/>
              <a:t>by applying "</a:t>
            </a:r>
            <a:r>
              <a:rPr lang="en-US" b="1" dirty="0"/>
              <a:t>bitwise AND 1</a:t>
            </a:r>
            <a:r>
              <a:rPr lang="en-US" dirty="0"/>
              <a:t>". In our example 3 AND 1 is 1. This is the desired result: the bit from position 5 has value </a:t>
            </a:r>
            <a:r>
              <a:rPr lang="en-US" b="1" dirty="0"/>
              <a:t>1</a:t>
            </a:r>
            <a:r>
              <a:rPr lang="en-US" dirty="0"/>
              <a:t>.</a:t>
            </a:r>
          </a:p>
          <a:p>
            <a:pPr>
              <a:lnSpc>
                <a:spcPct val="100000"/>
              </a:lnSpc>
            </a:pPr>
            <a:endParaRPr lang="en-US" dirty="0"/>
          </a:p>
          <a:p>
            <a:pPr>
              <a:lnSpc>
                <a:spcPct val="100000"/>
              </a:lnSpc>
            </a:pPr>
            <a:r>
              <a:rPr lang="en-US" dirty="0"/>
              <a:t>Following all these considerations, we can derive the following </a:t>
            </a:r>
            <a:r>
              <a:rPr lang="en-US" b="1" dirty="0"/>
              <a:t>short formula </a:t>
            </a:r>
            <a:r>
              <a:rPr lang="en-US" dirty="0"/>
              <a:t>for extracting a </a:t>
            </a:r>
            <a:r>
              <a:rPr lang="en-US" b="1" dirty="0"/>
              <a:t>bit at position p </a:t>
            </a:r>
            <a:r>
              <a:rPr lang="en-US" dirty="0"/>
              <a:t>from the number </a:t>
            </a:r>
            <a:r>
              <a:rPr lang="en-US" b="1" dirty="0"/>
              <a:t>n:</a:t>
            </a:r>
          </a:p>
          <a:p>
            <a:pPr marL="628650" lvl="1" indent="-171450">
              <a:lnSpc>
                <a:spcPct val="100000"/>
              </a:lnSpc>
              <a:buFont typeface="Arial" panose="020B0604020202020204" pitchFamily="34" charset="0"/>
              <a:buChar char="•"/>
            </a:pPr>
            <a:r>
              <a:rPr lang="en-US" b="1" dirty="0"/>
              <a:t>bit equals to n "double greater-than" p AND 1</a:t>
            </a:r>
          </a:p>
          <a:p>
            <a:pPr>
              <a:lnSpc>
                <a:spcPct val="100000"/>
              </a:lnSpc>
            </a:pPr>
            <a:endParaRPr lang="bg-BG" dirty="0"/>
          </a:p>
        </p:txBody>
      </p:sp>
      <p:sp>
        <p:nvSpPr>
          <p:cNvPr id="4" name="Slide Number Placeholder 3"/>
          <p:cNvSpPr>
            <a:spLocks noGrp="1"/>
          </p:cNvSpPr>
          <p:nvPr>
            <p:ph type="sldNum" sz="quarter" idx="5"/>
          </p:nvPr>
        </p:nvSpPr>
        <p:spPr/>
        <p:txBody>
          <a:bodyPr/>
          <a:lstStyle/>
          <a:p>
            <a:fld id="{2BF067CD-8E6B-4360-9AA8-C5DF2A48A6D1}" type="slidenum">
              <a:rPr lang="en-US" smtClean="0"/>
              <a:t>32</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93773255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 problem we shall solve using bitwise operations is to </a:t>
            </a:r>
            <a:r>
              <a:rPr lang="en-US" b="1" dirty="0"/>
              <a:t>assign a value </a:t>
            </a:r>
            <a:r>
              <a:rPr lang="en-US" dirty="0"/>
              <a:t>for the bit at given </a:t>
            </a:r>
            <a:r>
              <a:rPr lang="en-US" b="1" dirty="0"/>
              <a:t>position p </a:t>
            </a:r>
            <a:r>
              <a:rPr lang="en-US" dirty="0"/>
              <a:t>in given integer </a:t>
            </a:r>
            <a:r>
              <a:rPr lang="en-US" b="1" dirty="0"/>
              <a:t>n</a:t>
            </a:r>
            <a:r>
              <a:rPr lang="en-US" dirty="0"/>
              <a:t>.</a:t>
            </a:r>
          </a:p>
          <a:p>
            <a:endParaRPr lang="en-US" dirty="0"/>
          </a:p>
          <a:p>
            <a:r>
              <a:rPr lang="en-US" dirty="0"/>
              <a:t>Let's think on the following question: </a:t>
            </a:r>
            <a:r>
              <a:rPr lang="en-GB" sz="1200" dirty="0"/>
              <a:t>how to </a:t>
            </a:r>
            <a:r>
              <a:rPr lang="en-GB" sz="1200" b="1" dirty="0"/>
              <a:t>set the bit at given position </a:t>
            </a:r>
            <a:r>
              <a:rPr lang="en-GB" sz="1200" b="1" dirty="0">
                <a:solidFill>
                  <a:schemeClr val="bg1"/>
                </a:solidFill>
              </a:rPr>
              <a:t>p</a:t>
            </a:r>
            <a:r>
              <a:rPr lang="en-GB" sz="1200" dirty="0"/>
              <a:t> to </a:t>
            </a:r>
            <a:r>
              <a:rPr lang="en-GB" sz="1200" b="1" dirty="0">
                <a:solidFill>
                  <a:schemeClr val="bg1"/>
                </a:solidFill>
              </a:rPr>
              <a:t>0</a:t>
            </a:r>
            <a:r>
              <a:rPr lang="en-GB" sz="1200" dirty="0"/>
              <a:t> or </a:t>
            </a:r>
            <a:r>
              <a:rPr lang="en-GB" sz="1200" b="1" dirty="0">
                <a:solidFill>
                  <a:schemeClr val="bg1"/>
                </a:solidFill>
              </a:rPr>
              <a:t>1</a:t>
            </a:r>
            <a:r>
              <a:rPr lang="en-GB" sz="1200" dirty="0"/>
              <a:t>?</a:t>
            </a:r>
          </a:p>
          <a:p>
            <a:endParaRPr lang="en-GB" sz="1200" dirty="0"/>
          </a:p>
          <a:p>
            <a:r>
              <a:rPr lang="en-GB" sz="1200" dirty="0"/>
              <a:t>To </a:t>
            </a:r>
            <a:r>
              <a:rPr lang="en-GB" sz="1200" b="1" dirty="0"/>
              <a:t>clear the bit at position p</a:t>
            </a:r>
            <a:r>
              <a:rPr lang="en-GB" sz="1200" dirty="0"/>
              <a:t> (which means to assign </a:t>
            </a:r>
            <a:r>
              <a:rPr lang="bg-BG" sz="1200" dirty="0"/>
              <a:t>"</a:t>
            </a:r>
            <a:r>
              <a:rPr lang="en-GB" sz="1200" dirty="0"/>
              <a:t>zero</a:t>
            </a:r>
            <a:r>
              <a:rPr lang="bg-BG" sz="1200" dirty="0"/>
              <a:t>"</a:t>
            </a:r>
            <a:r>
              <a:rPr lang="en-GB" sz="1200" dirty="0"/>
              <a:t> at this position) we can use the following steps:</a:t>
            </a:r>
          </a:p>
          <a:p>
            <a:pPr marL="171450" indent="-171450">
              <a:buFont typeface="Arial" panose="020B0604020202020204" pitchFamily="34" charset="0"/>
              <a:buChar char="•"/>
            </a:pPr>
            <a:r>
              <a:rPr lang="en-GB" sz="1200" dirty="0"/>
              <a:t>Let's take our last example: </a:t>
            </a:r>
            <a:r>
              <a:rPr lang="en-GB" sz="1200" b="1" dirty="0"/>
              <a:t>p is 5</a:t>
            </a:r>
            <a:r>
              <a:rPr lang="en-GB" sz="1200" dirty="0"/>
              <a:t> and </a:t>
            </a:r>
            <a:r>
              <a:rPr lang="en-GB" sz="1200" b="1" dirty="0"/>
              <a:t>n is 125</a:t>
            </a:r>
            <a:r>
              <a:rPr lang="en-GB" sz="1200" dirty="0"/>
              <a:t>, which is "</a:t>
            </a:r>
            <a:r>
              <a:rPr lang="en-GB" sz="1200" b="1" dirty="0"/>
              <a:t>0 1 1 1 1 1 0 1</a:t>
            </a:r>
            <a:r>
              <a:rPr lang="en-GB" sz="1200" dirty="0"/>
              <a:t>" in binary.</a:t>
            </a:r>
          </a:p>
          <a:p>
            <a:pPr marL="171450" indent="-171450">
              <a:buFont typeface="Arial" panose="020B0604020202020204" pitchFamily="34" charset="0"/>
              <a:buChar char="•"/>
            </a:pPr>
            <a:r>
              <a:rPr lang="en-GB" sz="1200" dirty="0"/>
              <a:t>We can create a </a:t>
            </a:r>
            <a:r>
              <a:rPr lang="en-GB" sz="1200" b="1" dirty="0"/>
              <a:t>bitmask </a:t>
            </a:r>
            <a:r>
              <a:rPr lang="en-GB" sz="1200" dirty="0"/>
              <a:t>with </a:t>
            </a:r>
            <a:r>
              <a:rPr lang="en-GB" sz="1200" b="1" dirty="0"/>
              <a:t>all bits one, except the bit at position p</a:t>
            </a:r>
            <a:r>
              <a:rPr lang="en-GB" sz="1200" dirty="0"/>
              <a:t> (which is zero). This is created by the </a:t>
            </a:r>
            <a:r>
              <a:rPr lang="en-GB" sz="1200" b="1" dirty="0"/>
              <a:t>negation</a:t>
            </a:r>
            <a:r>
              <a:rPr lang="en-GB" sz="1200" dirty="0"/>
              <a:t> of </a:t>
            </a:r>
            <a:r>
              <a:rPr lang="en-GB" sz="1200" b="1" dirty="0"/>
              <a:t>1</a:t>
            </a:r>
            <a:r>
              <a:rPr lang="en-GB" sz="1200" dirty="0"/>
              <a:t> shifted left </a:t>
            </a:r>
            <a:r>
              <a:rPr lang="en-GB" sz="1200" b="1" dirty="0"/>
              <a:t>p </a:t>
            </a:r>
            <a:r>
              <a:rPr lang="en-GB" sz="1200" dirty="0"/>
              <a:t>times.</a:t>
            </a:r>
          </a:p>
          <a:p>
            <a:pPr marL="171450" indent="-171450">
              <a:buFont typeface="Arial" panose="020B0604020202020204" pitchFamily="34" charset="0"/>
              <a:buChar char="•"/>
            </a:pPr>
            <a:r>
              <a:rPr lang="en-GB" sz="1200" dirty="0"/>
              <a:t>Then we </a:t>
            </a:r>
            <a:r>
              <a:rPr lang="en-GB" sz="1200" b="1" dirty="0"/>
              <a:t>apply the bitmask </a:t>
            </a:r>
            <a:r>
              <a:rPr lang="en-GB" sz="1200" dirty="0"/>
              <a:t>with the </a:t>
            </a:r>
            <a:r>
              <a:rPr lang="en-GB" sz="1200" b="1" dirty="0"/>
              <a:t>bitwise AND </a:t>
            </a:r>
            <a:r>
              <a:rPr lang="en-GB" sz="1200" dirty="0"/>
              <a:t>operator and we </a:t>
            </a:r>
            <a:r>
              <a:rPr lang="en-GB" sz="1200" b="1" dirty="0"/>
              <a:t>clear the bit at position p</a:t>
            </a:r>
            <a:r>
              <a:rPr lang="en-GB" sz="1200" dirty="0"/>
              <a:t>, while we keep all other bits unchanged.</a:t>
            </a:r>
          </a:p>
          <a:p>
            <a:pPr>
              <a:buClr>
                <a:schemeClr val="tx1"/>
              </a:buClr>
            </a:pPr>
            <a:endParaRPr lang="en-GB" sz="1200" b="1" dirty="0">
              <a:solidFill>
                <a:schemeClr val="bg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To </a:t>
            </a:r>
            <a:r>
              <a:rPr lang="en-GB" sz="1200" b="1" dirty="0"/>
              <a:t>set the bit at position p</a:t>
            </a:r>
            <a:r>
              <a:rPr lang="en-GB" sz="1200" dirty="0"/>
              <a:t> (which means to assign </a:t>
            </a:r>
            <a:r>
              <a:rPr lang="bg-BG" sz="1200" dirty="0"/>
              <a:t>"</a:t>
            </a:r>
            <a:r>
              <a:rPr lang="en-US" sz="1200" dirty="0"/>
              <a:t>one</a:t>
            </a:r>
            <a:r>
              <a:rPr lang="bg-BG" sz="1200" dirty="0"/>
              <a:t>" </a:t>
            </a:r>
            <a:r>
              <a:rPr lang="en-GB" sz="1200" dirty="0"/>
              <a:t>at this position) we can use the following steps:</a:t>
            </a:r>
            <a:endParaRPr lang="bg-BG" sz="120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Again, let</a:t>
            </a:r>
            <a:r>
              <a:rPr lang="en-GB" sz="1200" dirty="0"/>
              <a:t>'s take our last example: </a:t>
            </a:r>
            <a:r>
              <a:rPr lang="en-GB" sz="1200" b="1" dirty="0"/>
              <a:t>p is 5</a:t>
            </a:r>
            <a:r>
              <a:rPr lang="en-GB" sz="1200" dirty="0"/>
              <a:t> and </a:t>
            </a:r>
            <a:r>
              <a:rPr lang="en-GB" sz="1200" b="1" dirty="0"/>
              <a:t>n is 125</a:t>
            </a:r>
            <a:r>
              <a:rPr lang="en-GB" sz="1200" dirty="0"/>
              <a:t>, which is "</a:t>
            </a:r>
            <a:r>
              <a:rPr lang="en-GB" sz="1200" b="1" dirty="0"/>
              <a:t>0 1 1 1 1 1 0 1</a:t>
            </a:r>
            <a:r>
              <a:rPr lang="en-GB" sz="1200" dirty="0"/>
              <a:t>" in binary.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dirty="0"/>
              <a:t>We create a </a:t>
            </a:r>
            <a:r>
              <a:rPr lang="en-GB" sz="1200" b="1" dirty="0"/>
              <a:t>bitmask</a:t>
            </a:r>
            <a:r>
              <a:rPr lang="en-GB" sz="1200" dirty="0"/>
              <a:t>, holding </a:t>
            </a:r>
            <a:r>
              <a:rPr lang="en-GB" sz="1200" b="1" dirty="0"/>
              <a:t>1 at position p </a:t>
            </a:r>
            <a:r>
              <a:rPr lang="en-GB" sz="1200" dirty="0"/>
              <a:t>with all other bits zero. This is </a:t>
            </a:r>
            <a:r>
              <a:rPr lang="en-GB" sz="1200" b="1" dirty="0"/>
              <a:t>1</a:t>
            </a:r>
            <a:r>
              <a:rPr lang="en-GB" sz="1200" dirty="0"/>
              <a:t> shifted left </a:t>
            </a:r>
            <a:r>
              <a:rPr lang="en-GB" sz="1200" b="1" dirty="0"/>
              <a:t>p</a:t>
            </a:r>
            <a:r>
              <a:rPr lang="en-GB" sz="1200" dirty="0"/>
              <a:t> times.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dirty="0"/>
              <a:t>We </a:t>
            </a:r>
            <a:r>
              <a:rPr lang="en-GB" sz="1200" b="1" dirty="0"/>
              <a:t>apply this bitmask</a:t>
            </a:r>
            <a:r>
              <a:rPr lang="en-GB" sz="1200" dirty="0"/>
              <a:t> with the </a:t>
            </a:r>
            <a:r>
              <a:rPr lang="en-GB" sz="1200" b="1" dirty="0"/>
              <a:t>bitwise OR </a:t>
            </a:r>
            <a:r>
              <a:rPr lang="en-GB" sz="1200" dirty="0"/>
              <a:t>operator and we </a:t>
            </a:r>
            <a:r>
              <a:rPr lang="en-GB" sz="1200" b="1" dirty="0"/>
              <a:t>set to 1 the bit at position p</a:t>
            </a:r>
            <a:r>
              <a:rPr lang="en-GB" sz="1200" dirty="0"/>
              <a:t>, while keeping all other bits unchanged.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p>
          <a:p>
            <a:r>
              <a:rPr lang="en-US" dirty="0"/>
              <a:t>Now we are ready to solve the initial problem: </a:t>
            </a:r>
            <a:r>
              <a:rPr lang="en-US" b="1" dirty="0"/>
              <a:t>assign a value b </a:t>
            </a:r>
            <a:r>
              <a:rPr lang="en-US" dirty="0"/>
              <a:t>for the bit at </a:t>
            </a:r>
            <a:r>
              <a:rPr lang="en-US" b="1" dirty="0"/>
              <a:t>position p</a:t>
            </a:r>
            <a:r>
              <a:rPr lang="en-US" dirty="0"/>
              <a:t> in given </a:t>
            </a:r>
            <a:r>
              <a:rPr lang="en-US" b="1" dirty="0"/>
              <a:t>integer n</a:t>
            </a:r>
            <a:r>
              <a:rPr lang="en-US" dirty="0"/>
              <a:t>. We can use the following </a:t>
            </a:r>
            <a:r>
              <a:rPr lang="en-US" b="1" dirty="0"/>
              <a:t>short formula</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dirty="0">
                <a:solidFill>
                  <a:schemeClr val="tx1"/>
                </a:solidFill>
              </a:rPr>
              <a:t>n equals to n AND the negation of (1 shifted left p times) OR (b shifted left p times)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solidFill>
                  <a:schemeClr val="tx1"/>
                </a:solidFill>
              </a:rPr>
              <a:t>The above formula in fact does two things sequentially: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dirty="0">
                <a:solidFill>
                  <a:schemeClr val="tx1"/>
                </a:solidFill>
              </a:rPr>
              <a:t>First: </a:t>
            </a:r>
            <a:r>
              <a:rPr lang="en-GB" sz="1200" b="1" dirty="0">
                <a:solidFill>
                  <a:schemeClr val="tx1"/>
                </a:solidFill>
              </a:rPr>
              <a:t>clears the bit p in n</a:t>
            </a:r>
            <a:r>
              <a:rPr lang="en-GB" sz="1200" dirty="0">
                <a:solidFill>
                  <a:schemeClr val="tx1"/>
                </a:solidFill>
              </a:rPr>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b="1" dirty="0">
                <a:solidFill>
                  <a:schemeClr val="tx1"/>
                </a:solidFill>
              </a:rPr>
              <a:t>If b is 1, puts 1 at position p in n</a:t>
            </a:r>
            <a:r>
              <a:rPr lang="en-GB" sz="1200" dirty="0">
                <a:solidFill>
                  <a:schemeClr val="tx1"/>
                </a:solidFill>
              </a:rPr>
              <a:t>.</a:t>
            </a:r>
            <a:endParaRPr lang="en-GB" sz="1200" dirty="0">
              <a:solidFill>
                <a:schemeClr val="accent2"/>
              </a:solidFill>
            </a:endParaRPr>
          </a:p>
          <a:p>
            <a:r>
              <a:rPr lang="en-US" dirty="0"/>
              <a:t>Looks complex, but if we understand in depth </a:t>
            </a:r>
            <a:r>
              <a:rPr lang="en-US" b="1" dirty="0"/>
              <a:t>how bitwise operations work</a:t>
            </a:r>
            <a:r>
              <a:rPr lang="en-US" dirty="0"/>
              <a:t>, such calculations will be </a:t>
            </a:r>
            <a:r>
              <a:rPr lang="en-US" b="1" dirty="0"/>
              <a:t>easy to construct</a:t>
            </a:r>
            <a:r>
              <a:rPr lang="en-US" dirty="0"/>
              <a:t>.</a:t>
            </a:r>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33</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73299711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you already can see, combinations of bitwise operations can manipulate the bits in integer numbers. But </a:t>
            </a:r>
            <a:r>
              <a:rPr lang="en-US" b="1" dirty="0"/>
              <a:t>why we need these bit manipulations</a:t>
            </a:r>
            <a:r>
              <a:rPr lang="en-US" dirty="0"/>
              <a:t>? Why we need bitwise operations? </a:t>
            </a:r>
            <a:r>
              <a:rPr lang="en-US" b="1" dirty="0"/>
              <a:t>What is their application in the real world</a:t>
            </a:r>
            <a:r>
              <a:rPr lang="en-US" dirty="0"/>
              <a:t>, in programming, in software systems, in hardware, in communications?</a:t>
            </a:r>
            <a:br>
              <a:rPr lang="en-US" dirty="0"/>
            </a:br>
            <a:r>
              <a:rPr lang="en-US" dirty="0"/>
              <a:t/>
            </a:r>
            <a:br>
              <a:rPr lang="en-US" dirty="0"/>
            </a:br>
            <a:r>
              <a:rPr lang="en-US" b="1" dirty="0"/>
              <a:t>Processing bits </a:t>
            </a:r>
            <a:r>
              <a:rPr lang="en-US" dirty="0"/>
              <a:t>is important for many fields of computer science, information technologies and software systems, like </a:t>
            </a:r>
            <a:r>
              <a:rPr lang="en-US" b="1" dirty="0"/>
              <a:t>networking protocols</a:t>
            </a:r>
            <a:r>
              <a:rPr lang="en-US" dirty="0"/>
              <a:t>, </a:t>
            </a:r>
            <a:r>
              <a:rPr lang="en-US" b="1" dirty="0"/>
              <a:t>data storage</a:t>
            </a:r>
            <a:r>
              <a:rPr lang="en-US" b="0" dirty="0"/>
              <a:t> and </a:t>
            </a:r>
            <a:r>
              <a:rPr lang="en-US" b="1" dirty="0"/>
              <a:t>file systems</a:t>
            </a:r>
            <a:r>
              <a:rPr lang="en-US" dirty="0"/>
              <a:t>, binary </a:t>
            </a:r>
            <a:r>
              <a:rPr lang="en-US" b="1" dirty="0"/>
              <a:t>file formats</a:t>
            </a:r>
            <a:r>
              <a:rPr lang="en-US" dirty="0"/>
              <a:t>, </a:t>
            </a:r>
            <a:r>
              <a:rPr lang="en-US" b="1" dirty="0"/>
              <a:t>memory management</a:t>
            </a:r>
            <a:r>
              <a:rPr lang="en-US" dirty="0"/>
              <a:t>, </a:t>
            </a:r>
            <a:r>
              <a:rPr lang="en-US" b="1" dirty="0"/>
              <a:t>data compression</a:t>
            </a:r>
            <a:r>
              <a:rPr lang="en-US" dirty="0"/>
              <a:t>, </a:t>
            </a:r>
            <a:r>
              <a:rPr lang="en-US" b="1" dirty="0"/>
              <a:t>data encryption</a:t>
            </a:r>
            <a:r>
              <a:rPr lang="en-US" dirty="0"/>
              <a:t>, </a:t>
            </a:r>
            <a:r>
              <a:rPr lang="en-US" b="1" dirty="0"/>
              <a:t>video streaming</a:t>
            </a:r>
            <a:r>
              <a:rPr lang="en-US" dirty="0"/>
              <a:t>, </a:t>
            </a:r>
            <a:r>
              <a:rPr lang="en-US" b="1" dirty="0"/>
              <a:t>Internet of things</a:t>
            </a:r>
            <a:r>
              <a:rPr lang="en-US" dirty="0"/>
              <a:t> (IoT) systems, </a:t>
            </a:r>
            <a:r>
              <a:rPr lang="en-US" b="1" dirty="0"/>
              <a:t>low-level programming</a:t>
            </a:r>
            <a:r>
              <a:rPr lang="en-US" dirty="0"/>
              <a:t>, </a:t>
            </a:r>
            <a:r>
              <a:rPr lang="en-US" b="1" dirty="0"/>
              <a:t>computer graphics</a:t>
            </a:r>
            <a:r>
              <a:rPr lang="en-US" dirty="0"/>
              <a:t> and many others.</a:t>
            </a:r>
            <a:r>
              <a:rPr lang="bg-BG" dirty="0"/>
              <a:t/>
            </a:r>
            <a:br>
              <a:rPr lang="bg-BG" dirty="0"/>
            </a:br>
            <a:r>
              <a:rPr lang="bg-BG" dirty="0"/>
              <a:t/>
            </a:r>
            <a:br>
              <a:rPr lang="bg-BG" dirty="0"/>
            </a:br>
            <a:r>
              <a:rPr lang="en-US" dirty="0"/>
              <a:t>Here are </a:t>
            </a:r>
            <a:r>
              <a:rPr lang="en-US" b="1" dirty="0"/>
              <a:t>a few examples </a:t>
            </a:r>
            <a:r>
              <a:rPr lang="en-US" dirty="0"/>
              <a:t>where bitwise operations play in important role:</a:t>
            </a:r>
            <a:endParaRPr lang="bg-BG" dirty="0"/>
          </a:p>
          <a:p>
            <a:endParaRPr lang="bg-BG" dirty="0"/>
          </a:p>
          <a:p>
            <a:r>
              <a:rPr lang="en-US" b="0" dirty="0"/>
              <a:t>In </a:t>
            </a:r>
            <a:r>
              <a:rPr lang="en-US" b="1" dirty="0"/>
              <a:t>networking protocols</a:t>
            </a:r>
            <a:r>
              <a:rPr lang="bg-BG" b="0" dirty="0"/>
              <a:t> </a:t>
            </a:r>
            <a:r>
              <a:rPr lang="en-US" b="0" dirty="0"/>
              <a:t>bit-level processing is often used. </a:t>
            </a:r>
            <a:r>
              <a:rPr lang="en-US" dirty="0"/>
              <a:t>Many devices communicate using </a:t>
            </a:r>
            <a:r>
              <a:rPr lang="en-US" b="1" dirty="0"/>
              <a:t>bit-level protocols</a:t>
            </a:r>
            <a:r>
              <a:rPr lang="en-US" dirty="0"/>
              <a:t>. For example, the SYN flag in the </a:t>
            </a:r>
            <a:r>
              <a:rPr lang="en-US" b="1" dirty="0"/>
              <a:t>TCP protocol </a:t>
            </a:r>
            <a:r>
              <a:rPr lang="en-US" dirty="0"/>
              <a:t>header is the bit #1 from the 14</a:t>
            </a:r>
            <a:r>
              <a:rPr lang="en-US" baseline="30000" dirty="0"/>
              <a:t>th</a:t>
            </a:r>
            <a:r>
              <a:rPr lang="en-US" dirty="0"/>
              <a:t> byte in the TCP packets. The TCP (which stands for "</a:t>
            </a:r>
            <a:r>
              <a:rPr lang="en-US" b="1" i="1" dirty="0"/>
              <a:t>Transmission Control Protocol</a:t>
            </a:r>
            <a:r>
              <a:rPr lang="en-US" dirty="0"/>
              <a:t>") is the main protocol used to transmit data when you open a Web site or send email, so it is used very much in practice. Hence, the Web browsers use bitwise operations to open to a Web site.</a:t>
            </a:r>
          </a:p>
          <a:p>
            <a:r>
              <a:rPr lang="en-US" dirty="0"/>
              <a:t/>
            </a:r>
            <a:br>
              <a:rPr lang="en-US" dirty="0"/>
            </a:br>
            <a:r>
              <a:rPr lang="en-US" dirty="0"/>
              <a:t>Many </a:t>
            </a:r>
            <a:r>
              <a:rPr lang="en-US" b="1" dirty="0"/>
              <a:t>binary file formats </a:t>
            </a:r>
            <a:r>
              <a:rPr lang="en-US" dirty="0"/>
              <a:t>use bits to save space. For example, </a:t>
            </a:r>
            <a:r>
              <a:rPr lang="en-US" b="1" dirty="0"/>
              <a:t>PNG</a:t>
            </a:r>
            <a:r>
              <a:rPr lang="en-US" dirty="0"/>
              <a:t> images (the Portable Network Graphics image format) use </a:t>
            </a:r>
            <a:r>
              <a:rPr lang="bg-BG" dirty="0"/>
              <a:t>3</a:t>
            </a:r>
            <a:r>
              <a:rPr lang="en-US" dirty="0"/>
              <a:t> bits to specify the color format used (8-bit color, 24-bit color, 32-bit color with transparency). These 3 bits are located at certain offset in the PNG image header bytes, so reading and writing the value encoded in these 3 bits require bitwise operations.</a:t>
            </a:r>
            <a:br>
              <a:rPr lang="en-US" dirty="0"/>
            </a:br>
            <a:endParaRPr lang="en-US" dirty="0"/>
          </a:p>
          <a:p>
            <a:r>
              <a:rPr lang="en-US" b="0" dirty="0"/>
              <a:t>Most </a:t>
            </a:r>
            <a:r>
              <a:rPr lang="en-US" b="1" dirty="0"/>
              <a:t>data compression </a:t>
            </a:r>
            <a:r>
              <a:rPr lang="en-US" b="0" dirty="0"/>
              <a:t>algorithms </a:t>
            </a:r>
            <a:r>
              <a:rPr lang="en-US" dirty="0"/>
              <a:t>replace bit or byte sequences with shorter bit sequences. For example, the "</a:t>
            </a:r>
            <a:r>
              <a:rPr lang="en-US" b="1" dirty="0"/>
              <a:t>DEFLATE</a:t>
            </a:r>
            <a:r>
              <a:rPr lang="en-US" dirty="0"/>
              <a:t>" algorithm, used to compress data in the </a:t>
            </a:r>
            <a:r>
              <a:rPr lang="en-US" b="1" dirty="0"/>
              <a:t>ZIP files</a:t>
            </a:r>
            <a:r>
              <a:rPr lang="en-US" b="0" dirty="0"/>
              <a:t>, finds the most often sequences and replaces them with shorter sequences, while it preserves a dictionary between the original bit sequences and their shorter compressed form. This is done using </a:t>
            </a:r>
            <a:r>
              <a:rPr lang="en-US" b="1" dirty="0"/>
              <a:t>heavy bit-level</a:t>
            </a:r>
            <a:r>
              <a:rPr lang="en-US" b="0" dirty="0"/>
              <a:t> processing with bitwise operations.</a:t>
            </a:r>
            <a:endParaRPr lang="en-US" b="1" dirty="0"/>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34</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85578752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shall solve a </a:t>
            </a:r>
            <a:r>
              <a:rPr lang="en-US" b="1" dirty="0"/>
              <a:t>practical problem</a:t>
            </a:r>
            <a:r>
              <a:rPr lang="en-US" dirty="0"/>
              <a:t>: to </a:t>
            </a:r>
            <a:r>
              <a:rPr lang="en-US" b="1" dirty="0"/>
              <a:t>extract the bit before the last </a:t>
            </a:r>
            <a:r>
              <a:rPr lang="en-US" dirty="0"/>
              <a:t>(bit at position 1) from given integer.</a:t>
            </a:r>
          </a:p>
          <a:p>
            <a:endParaRPr lang="en-US" dirty="0"/>
          </a:p>
          <a:p>
            <a:r>
              <a:rPr lang="en-US" dirty="0"/>
              <a:t>At the </a:t>
            </a:r>
            <a:r>
              <a:rPr lang="en-US" b="1" dirty="0"/>
              <a:t>example</a:t>
            </a:r>
            <a:r>
              <a:rPr lang="en-US" dirty="0"/>
              <a:t> we have </a:t>
            </a:r>
            <a:r>
              <a:rPr lang="en-US" b="1" dirty="0"/>
              <a:t>51</a:t>
            </a:r>
            <a:r>
              <a:rPr lang="en-US" dirty="0"/>
              <a:t> as input, which is "</a:t>
            </a:r>
            <a:r>
              <a:rPr lang="en-US" b="1" dirty="0"/>
              <a:t>0 0 1 1 0 0 1 1</a:t>
            </a:r>
            <a:r>
              <a:rPr lang="en-US" dirty="0"/>
              <a:t>". The bit before the last is "</a:t>
            </a:r>
            <a:r>
              <a:rPr lang="en-US" b="1" dirty="0"/>
              <a:t>1</a:t>
            </a:r>
            <a:r>
              <a:rPr lang="en-US" dirty="0"/>
              <a:t>".</a:t>
            </a:r>
          </a:p>
          <a:p>
            <a:endParaRPr lang="en-US" dirty="0"/>
          </a:p>
          <a:p>
            <a:r>
              <a:rPr lang="en-US" dirty="0"/>
              <a:t>We can solve this problem as follows:</a:t>
            </a:r>
          </a:p>
          <a:p>
            <a:pPr marL="171450" indent="-171450">
              <a:buFont typeface="Arial" panose="020B0604020202020204" pitchFamily="34" charset="0"/>
              <a:buChar char="•"/>
            </a:pPr>
            <a:r>
              <a:rPr lang="en-US" dirty="0"/>
              <a:t>We need </a:t>
            </a:r>
            <a:r>
              <a:rPr lang="en-US" b="1" dirty="0"/>
              <a:t>the bit at position p</a:t>
            </a:r>
            <a:r>
              <a:rPr lang="en-US" dirty="0"/>
              <a:t> (which is equal to </a:t>
            </a:r>
            <a:r>
              <a:rPr lang="en-US" b="1" dirty="0"/>
              <a:t>1</a:t>
            </a:r>
            <a:r>
              <a:rPr lang="en-US" dirty="0"/>
              <a:t>).</a:t>
            </a:r>
          </a:p>
          <a:p>
            <a:pPr marL="171450" indent="-171450">
              <a:buFont typeface="Arial" panose="020B0604020202020204" pitchFamily="34" charset="0"/>
              <a:buChar char="•"/>
            </a:pPr>
            <a:r>
              <a:rPr lang="en-US" dirty="0"/>
              <a:t>The input number </a:t>
            </a:r>
            <a:r>
              <a:rPr lang="en-US" b="1" dirty="0"/>
              <a:t>n</a:t>
            </a:r>
            <a:r>
              <a:rPr lang="en-US" dirty="0"/>
              <a:t> is 51, which is "</a:t>
            </a:r>
            <a:r>
              <a:rPr lang="en-US" b="1" dirty="0"/>
              <a:t>0 0 1 1 0 0 1 1</a:t>
            </a:r>
            <a:r>
              <a:rPr lang="en-US" dirty="0"/>
              <a:t>" in binary.</a:t>
            </a:r>
          </a:p>
          <a:p>
            <a:pPr marL="171450" indent="-171450">
              <a:buFont typeface="Arial" panose="020B0604020202020204" pitchFamily="34" charset="0"/>
              <a:buChar char="•"/>
            </a:pPr>
            <a:r>
              <a:rPr lang="en-US" dirty="0"/>
              <a:t>We shift right </a:t>
            </a:r>
            <a:r>
              <a:rPr lang="en-US" b="1" dirty="0"/>
              <a:t>p</a:t>
            </a:r>
            <a:r>
              <a:rPr lang="en-US" dirty="0"/>
              <a:t> times the input number </a:t>
            </a:r>
            <a:r>
              <a:rPr lang="en-US" b="1" dirty="0"/>
              <a:t>n</a:t>
            </a:r>
            <a:r>
              <a:rPr lang="en-US" dirty="0"/>
              <a:t> and thus we move the bit from position </a:t>
            </a:r>
            <a:r>
              <a:rPr lang="en-US" b="1" dirty="0"/>
              <a:t>p</a:t>
            </a:r>
            <a:r>
              <a:rPr lang="en-US" dirty="0"/>
              <a:t> to the last position </a:t>
            </a:r>
            <a:r>
              <a:rPr lang="en-US" b="1" dirty="0"/>
              <a:t>0</a:t>
            </a:r>
            <a:r>
              <a:rPr lang="en-US" dirty="0"/>
              <a:t>.</a:t>
            </a:r>
          </a:p>
          <a:p>
            <a:pPr marL="171450" indent="-171450">
              <a:buFont typeface="Arial" panose="020B0604020202020204" pitchFamily="34" charset="0"/>
              <a:buChar char="•"/>
            </a:pPr>
            <a:r>
              <a:rPr lang="en-US" dirty="0"/>
              <a:t>Finally we </a:t>
            </a:r>
            <a:r>
              <a:rPr lang="en-US" b="1" dirty="0"/>
              <a:t>take the last bit</a:t>
            </a:r>
            <a:r>
              <a:rPr lang="en-US" dirty="0"/>
              <a:t>, using the well-known formula "</a:t>
            </a:r>
            <a:r>
              <a:rPr lang="en-US" b="1" dirty="0"/>
              <a:t>n ampersand 1</a:t>
            </a:r>
            <a:r>
              <a:rPr lang="en-US" dirty="0"/>
              <a:t>".</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35</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97905439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it is time to </a:t>
            </a:r>
            <a:r>
              <a:rPr lang="en-US" b="1" dirty="0"/>
              <a:t>practice</a:t>
            </a:r>
            <a:r>
              <a:rPr lang="en-US" dirty="0"/>
              <a:t>. You are invited to work on the </a:t>
            </a:r>
            <a:r>
              <a:rPr lang="en-US" b="1" dirty="0"/>
              <a:t>exercises</a:t>
            </a:r>
            <a:r>
              <a:rPr lang="en-US" dirty="0"/>
              <a:t> from this lesson.</a:t>
            </a:r>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36</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30625648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a:t>
            </a:r>
            <a:r>
              <a:rPr lang="en-US" b="1" dirty="0"/>
              <a:t>summarize </a:t>
            </a:r>
            <a:r>
              <a:rPr lang="en-US" dirty="0"/>
              <a:t>what we learned in this lesson.</a:t>
            </a:r>
          </a:p>
          <a:p>
            <a:endParaRPr lang="en-US" dirty="0"/>
          </a:p>
          <a:p>
            <a:pPr>
              <a:lnSpc>
                <a:spcPct val="100000"/>
              </a:lnSpc>
            </a:pPr>
            <a:r>
              <a:rPr lang="en-US" sz="3400" dirty="0">
                <a:solidFill>
                  <a:schemeClr val="bg2"/>
                </a:solidFill>
              </a:rPr>
              <a:t>Computers store data using </a:t>
            </a:r>
            <a:r>
              <a:rPr lang="en-US" sz="3400" b="1" dirty="0">
                <a:solidFill>
                  <a:schemeClr val="bg1"/>
                </a:solidFill>
              </a:rPr>
              <a:t>bits</a:t>
            </a:r>
            <a:r>
              <a:rPr lang="en-US" sz="3400" b="0" dirty="0">
                <a:solidFill>
                  <a:schemeClr val="bg1"/>
                </a:solidFill>
              </a:rPr>
              <a:t>, arranged as </a:t>
            </a:r>
            <a:r>
              <a:rPr lang="en-US" sz="3400" b="1" dirty="0">
                <a:solidFill>
                  <a:schemeClr val="bg1"/>
                </a:solidFill>
              </a:rPr>
              <a:t>bytes</a:t>
            </a:r>
            <a:r>
              <a:rPr lang="en-US" sz="3400" b="0" dirty="0">
                <a:solidFill>
                  <a:schemeClr val="bg1"/>
                </a:solidFill>
              </a:rPr>
              <a:t>, which are sequences of 8 bits.</a:t>
            </a:r>
            <a:endParaRPr lang="en-US" sz="3400" b="1" dirty="0">
              <a:solidFill>
                <a:schemeClr val="bg1"/>
              </a:solidFill>
            </a:endParaRPr>
          </a:p>
          <a:p>
            <a:pPr marL="360000" lvl="0" indent="-180000">
              <a:lnSpc>
                <a:spcPct val="100000"/>
              </a:lnSpc>
              <a:buFont typeface="Arial" panose="020B0604020202020204" pitchFamily="34" charset="0"/>
              <a:buChar char="•"/>
            </a:pPr>
            <a:r>
              <a:rPr lang="en-US" sz="3200" dirty="0">
                <a:solidFill>
                  <a:schemeClr val="bg2"/>
                </a:solidFill>
              </a:rPr>
              <a:t>Signed </a:t>
            </a:r>
            <a:r>
              <a:rPr lang="en-US" sz="3200" b="1" dirty="0">
                <a:solidFill>
                  <a:schemeClr val="bg1"/>
                </a:solidFill>
              </a:rPr>
              <a:t>integers</a:t>
            </a:r>
            <a:r>
              <a:rPr lang="en-US" sz="3200" dirty="0">
                <a:solidFill>
                  <a:schemeClr val="bg2"/>
                </a:solidFill>
              </a:rPr>
              <a:t> consist of 8, 16, 32 or more bits and their leftmost bit holds their sign. Unsigned integers are simpler: just a sequence of bits.</a:t>
            </a:r>
            <a:endParaRPr lang="en-US" sz="3200" b="1" dirty="0">
              <a:solidFill>
                <a:schemeClr val="bg2"/>
              </a:solidFill>
            </a:endParaRPr>
          </a:p>
          <a:p>
            <a:pPr marL="360000" lvl="0" indent="-180000">
              <a:lnSpc>
                <a:spcPct val="100000"/>
              </a:lnSpc>
              <a:buFont typeface="Arial" panose="020B0604020202020204" pitchFamily="34" charset="0"/>
              <a:buChar char="•"/>
            </a:pPr>
            <a:r>
              <a:rPr lang="en-US" sz="3200" b="1" dirty="0">
                <a:solidFill>
                  <a:schemeClr val="bg1"/>
                </a:solidFill>
              </a:rPr>
              <a:t>Fractional numbers </a:t>
            </a:r>
            <a:r>
              <a:rPr lang="en-US" sz="3200" b="0" dirty="0">
                <a:solidFill>
                  <a:schemeClr val="bg1"/>
                </a:solidFill>
              </a:rPr>
              <a:t>are stored in the </a:t>
            </a:r>
            <a:r>
              <a:rPr lang="en-US" sz="3200" b="1" dirty="0">
                <a:solidFill>
                  <a:schemeClr val="bg1"/>
                </a:solidFill>
              </a:rPr>
              <a:t>IEEE-754</a:t>
            </a:r>
            <a:r>
              <a:rPr lang="en-US" sz="3200" dirty="0">
                <a:solidFill>
                  <a:schemeClr val="bg2"/>
                </a:solidFill>
              </a:rPr>
              <a:t> format, which represents the </a:t>
            </a:r>
            <a:r>
              <a:rPr lang="en-US" sz="3200" b="1" dirty="0">
                <a:solidFill>
                  <a:schemeClr val="bg2"/>
                </a:solidFill>
              </a:rPr>
              <a:t>floating-point numbers</a:t>
            </a:r>
            <a:r>
              <a:rPr lang="en-US" sz="3200" dirty="0">
                <a:solidFill>
                  <a:schemeClr val="bg2"/>
                </a:solidFill>
              </a:rPr>
              <a:t> as 32-bit or </a:t>
            </a:r>
            <a:r>
              <a:rPr lang="en-US" sz="3200">
                <a:solidFill>
                  <a:schemeClr val="bg2"/>
                </a:solidFill>
              </a:rPr>
              <a:t>64-bit integers. </a:t>
            </a:r>
            <a:r>
              <a:rPr lang="en-US" sz="3200" dirty="0">
                <a:solidFill>
                  <a:schemeClr val="bg2"/>
                </a:solidFill>
              </a:rPr>
              <a:t>The floating-point numbers consist of </a:t>
            </a:r>
            <a:r>
              <a:rPr lang="en-US" sz="3200" b="1" dirty="0">
                <a:solidFill>
                  <a:schemeClr val="bg2"/>
                </a:solidFill>
              </a:rPr>
              <a:t>sign</a:t>
            </a:r>
            <a:r>
              <a:rPr lang="en-US" sz="3200" dirty="0">
                <a:solidFill>
                  <a:schemeClr val="bg2"/>
                </a:solidFill>
              </a:rPr>
              <a:t>, </a:t>
            </a:r>
            <a:r>
              <a:rPr lang="en-US" sz="3200" b="1" dirty="0">
                <a:solidFill>
                  <a:schemeClr val="bg2"/>
                </a:solidFill>
              </a:rPr>
              <a:t>mantissa</a:t>
            </a:r>
            <a:r>
              <a:rPr lang="en-US" sz="3200" dirty="0">
                <a:solidFill>
                  <a:schemeClr val="bg2"/>
                </a:solidFill>
              </a:rPr>
              <a:t> (its significant numbers) and </a:t>
            </a:r>
            <a:r>
              <a:rPr lang="en-US" sz="3200" b="1" dirty="0">
                <a:solidFill>
                  <a:schemeClr val="bg2"/>
                </a:solidFill>
              </a:rPr>
              <a:t>exponent</a:t>
            </a:r>
            <a:r>
              <a:rPr lang="en-US" sz="3200" dirty="0">
                <a:solidFill>
                  <a:schemeClr val="bg2"/>
                </a:solidFill>
              </a:rPr>
              <a:t> (its magnitude).</a:t>
            </a:r>
          </a:p>
          <a:p>
            <a:pPr marL="360000" lvl="0" indent="-180000">
              <a:lnSpc>
                <a:spcPct val="100000"/>
              </a:lnSpc>
              <a:buFont typeface="Arial" panose="020B0604020202020204" pitchFamily="34" charset="0"/>
              <a:buChar char="•"/>
            </a:pPr>
            <a:r>
              <a:rPr lang="en-US" sz="3200" b="1" dirty="0">
                <a:solidFill>
                  <a:schemeClr val="bg1"/>
                </a:solidFill>
              </a:rPr>
              <a:t>Text characters</a:t>
            </a:r>
            <a:r>
              <a:rPr lang="en-US" sz="3200" dirty="0">
                <a:solidFill>
                  <a:schemeClr val="bg2"/>
                </a:solidFill>
              </a:rPr>
              <a:t> are stored using ASCII / Unicode / or other encoding, which maps symbols to numbers. Single byte encodings like ASCII use 8-bits per character. Multi-byte encodings like UTF-8 use several bytes per character. </a:t>
            </a:r>
            <a:r>
              <a:rPr lang="en-US" sz="3200" b="1" dirty="0">
                <a:solidFill>
                  <a:schemeClr val="bg2"/>
                </a:solidFill>
              </a:rPr>
              <a:t>Unicode text strings</a:t>
            </a:r>
            <a:r>
              <a:rPr lang="en-US" sz="3200" dirty="0">
                <a:solidFill>
                  <a:schemeClr val="bg2"/>
                </a:solidFill>
              </a:rPr>
              <a:t> in most programming languages are sequences of characters, consisting of 4 bytes length, followed by 2 or more bytes per character.</a:t>
            </a:r>
          </a:p>
          <a:p>
            <a:pPr>
              <a:lnSpc>
                <a:spcPct val="100000"/>
              </a:lnSpc>
            </a:pPr>
            <a:endParaRPr lang="en-US" sz="3400" b="1" dirty="0">
              <a:solidFill>
                <a:schemeClr val="bg1"/>
              </a:solidFill>
            </a:endParaRPr>
          </a:p>
          <a:p>
            <a:pPr>
              <a:lnSpc>
                <a:spcPct val="100000"/>
              </a:lnSpc>
            </a:pPr>
            <a:r>
              <a:rPr lang="en-US" sz="3400" b="1" dirty="0">
                <a:solidFill>
                  <a:schemeClr val="bg1"/>
                </a:solidFill>
              </a:rPr>
              <a:t>Binary</a:t>
            </a:r>
            <a:r>
              <a:rPr lang="en-US" sz="3400" b="1" dirty="0">
                <a:solidFill>
                  <a:schemeClr val="bg2"/>
                </a:solidFill>
              </a:rPr>
              <a:t> </a:t>
            </a:r>
            <a:r>
              <a:rPr lang="en-US" sz="3400" dirty="0">
                <a:solidFill>
                  <a:schemeClr val="bg2"/>
                </a:solidFill>
              </a:rPr>
              <a:t>and </a:t>
            </a:r>
            <a:r>
              <a:rPr lang="en-US" sz="3400" b="1" dirty="0">
                <a:solidFill>
                  <a:schemeClr val="bg1"/>
                </a:solidFill>
              </a:rPr>
              <a:t>hexadecimal</a:t>
            </a:r>
            <a:r>
              <a:rPr lang="en-US" sz="3400" dirty="0">
                <a:solidFill>
                  <a:schemeClr val="bg2"/>
                </a:solidFill>
              </a:rPr>
              <a:t> </a:t>
            </a:r>
            <a:r>
              <a:rPr lang="en-US" sz="3400" b="1" dirty="0">
                <a:solidFill>
                  <a:schemeClr val="bg1"/>
                </a:solidFill>
              </a:rPr>
              <a:t>numeral systems</a:t>
            </a:r>
            <a:r>
              <a:rPr lang="en-US" sz="3400" dirty="0">
                <a:solidFill>
                  <a:schemeClr val="bg2"/>
                </a:solidFill>
              </a:rPr>
              <a:t> play a key role in computing. </a:t>
            </a:r>
            <a:r>
              <a:rPr lang="en-US" sz="3400" b="1" dirty="0">
                <a:solidFill>
                  <a:schemeClr val="bg2"/>
                </a:solidFill>
              </a:rPr>
              <a:t>Binary numbers </a:t>
            </a:r>
            <a:r>
              <a:rPr lang="en-US" sz="3400" dirty="0">
                <a:solidFill>
                  <a:schemeClr val="bg2"/>
                </a:solidFill>
              </a:rPr>
              <a:t>consist of the underlying </a:t>
            </a:r>
            <a:r>
              <a:rPr lang="en-US" sz="3400" b="1" dirty="0">
                <a:solidFill>
                  <a:schemeClr val="bg2"/>
                </a:solidFill>
              </a:rPr>
              <a:t>bits</a:t>
            </a:r>
            <a:r>
              <a:rPr lang="en-US" sz="3400" dirty="0">
                <a:solidFill>
                  <a:schemeClr val="bg2"/>
                </a:solidFill>
              </a:rPr>
              <a:t> in the integer numbers. The </a:t>
            </a:r>
            <a:r>
              <a:rPr lang="en-US" sz="3400" b="1" dirty="0">
                <a:solidFill>
                  <a:schemeClr val="bg2"/>
                </a:solidFill>
              </a:rPr>
              <a:t>hexadecimal numbers </a:t>
            </a:r>
            <a:r>
              <a:rPr lang="en-US" sz="3400" dirty="0">
                <a:solidFill>
                  <a:schemeClr val="bg2"/>
                </a:solidFill>
              </a:rPr>
              <a:t>represent groups of </a:t>
            </a:r>
            <a:r>
              <a:rPr lang="en-US" sz="3400" b="1" dirty="0">
                <a:solidFill>
                  <a:schemeClr val="bg2"/>
                </a:solidFill>
              </a:rPr>
              <a:t>4 bits</a:t>
            </a:r>
            <a:r>
              <a:rPr lang="en-US" sz="3400" dirty="0">
                <a:solidFill>
                  <a:schemeClr val="bg2"/>
                </a:solidFill>
              </a:rPr>
              <a:t> as a single </a:t>
            </a:r>
            <a:r>
              <a:rPr lang="en-US" sz="3400" b="1" dirty="0">
                <a:solidFill>
                  <a:schemeClr val="bg2"/>
                </a:solidFill>
              </a:rPr>
              <a:t>hex digit</a:t>
            </a:r>
            <a:r>
              <a:rPr lang="en-US" sz="3400" dirty="0">
                <a:solidFill>
                  <a:schemeClr val="bg2"/>
                </a:solidFill>
              </a:rPr>
              <a:t>.</a:t>
            </a:r>
            <a:endParaRPr lang="en-US" sz="3400" b="1" dirty="0">
              <a:solidFill>
                <a:schemeClr val="bg1"/>
              </a:solidFill>
            </a:endParaRPr>
          </a:p>
          <a:p>
            <a:pPr>
              <a:lnSpc>
                <a:spcPct val="100000"/>
              </a:lnSpc>
            </a:pPr>
            <a:r>
              <a:rPr lang="en-US" sz="3400" dirty="0">
                <a:solidFill>
                  <a:schemeClr val="bg2"/>
                </a:solidFill>
              </a:rPr>
              <a:t/>
            </a:r>
            <a:br>
              <a:rPr lang="en-US" sz="3400" dirty="0">
                <a:solidFill>
                  <a:schemeClr val="bg2"/>
                </a:solidFill>
              </a:rPr>
            </a:br>
            <a:r>
              <a:rPr lang="en-US" sz="3400" dirty="0">
                <a:solidFill>
                  <a:schemeClr val="bg2"/>
                </a:solidFill>
              </a:rPr>
              <a:t>Developers manipulate </a:t>
            </a:r>
            <a:r>
              <a:rPr lang="en-US" sz="3400" b="1" dirty="0">
                <a:solidFill>
                  <a:schemeClr val="bg1"/>
                </a:solidFill>
              </a:rPr>
              <a:t>bits</a:t>
            </a:r>
            <a:r>
              <a:rPr lang="en-US" sz="3400" dirty="0">
                <a:solidFill>
                  <a:schemeClr val="bg2"/>
                </a:solidFill>
              </a:rPr>
              <a:t> in integers using </a:t>
            </a:r>
            <a:r>
              <a:rPr lang="en-US" sz="3400" b="1" dirty="0">
                <a:solidFill>
                  <a:schemeClr val="bg1"/>
                </a:solidFill>
              </a:rPr>
              <a:t>bitwise operators</a:t>
            </a:r>
            <a:r>
              <a:rPr lang="en-US" sz="3400" dirty="0">
                <a:solidFill>
                  <a:schemeClr val="bg2"/>
                </a:solidFill>
              </a:rPr>
              <a:t> and </a:t>
            </a:r>
            <a:r>
              <a:rPr lang="en-US" sz="3400" b="1" dirty="0">
                <a:solidFill>
                  <a:schemeClr val="bg1"/>
                </a:solidFill>
              </a:rPr>
              <a:t>bit masks</a:t>
            </a:r>
            <a:r>
              <a:rPr lang="en-US" dirty="0"/>
              <a:t>. Using bitwise </a:t>
            </a:r>
            <a:r>
              <a:rPr lang="en-US" b="1" dirty="0"/>
              <a:t>AND</a:t>
            </a:r>
            <a:r>
              <a:rPr lang="en-US" dirty="0"/>
              <a:t>, </a:t>
            </a:r>
            <a:r>
              <a:rPr lang="en-US" b="1" dirty="0"/>
              <a:t>OR</a:t>
            </a:r>
            <a:r>
              <a:rPr lang="en-US" dirty="0"/>
              <a:t>, </a:t>
            </a:r>
            <a:r>
              <a:rPr lang="en-US" b="1" dirty="0"/>
              <a:t>XOR</a:t>
            </a:r>
            <a:r>
              <a:rPr lang="en-US" dirty="0"/>
              <a:t>, </a:t>
            </a:r>
            <a:r>
              <a:rPr lang="en-US" b="1" dirty="0"/>
              <a:t>NOT</a:t>
            </a:r>
            <a:r>
              <a:rPr lang="en-US" dirty="0"/>
              <a:t>, </a:t>
            </a:r>
            <a:r>
              <a:rPr lang="en-US" b="1" dirty="0"/>
              <a:t>shift left </a:t>
            </a:r>
            <a:r>
              <a:rPr lang="en-US" dirty="0"/>
              <a:t>and </a:t>
            </a:r>
            <a:r>
              <a:rPr lang="en-US" b="1" dirty="0"/>
              <a:t>shift right </a:t>
            </a:r>
            <a:r>
              <a:rPr lang="en-US" dirty="0"/>
              <a:t>we can read bit values and change bit values in the binary representation of the integers, which has many applications in software systems, like networking protocols, file formats, data storage and others.</a:t>
            </a:r>
          </a:p>
          <a:p>
            <a:pPr>
              <a:lnSpc>
                <a:spcPct val="100000"/>
              </a:lnSpc>
            </a:pPr>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37</a:t>
            </a:fld>
            <a:endParaRPr lang="en-US" dirty="0"/>
          </a:p>
        </p:txBody>
      </p:sp>
      <p:sp>
        <p:nvSpPr>
          <p:cNvPr id="7" name="Footer Placeholder 7">
            <a:extLst>
              <a:ext uri="{FF2B5EF4-FFF2-40B4-BE49-F238E27FC236}">
                <a16:creationId xmlns:a16="http://schemas.microsoft.com/office/drawing/2014/main" xmlns="" id="{F3F139A6-DE5A-471C-A3A1-9BBD92E6FEE8}"/>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35503842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have any </a:t>
            </a:r>
            <a:r>
              <a:rPr lang="en-US" b="1" dirty="0"/>
              <a:t>questions</a:t>
            </a:r>
            <a:r>
              <a:rPr lang="en-US" dirty="0"/>
              <a:t>, please feel free to ask.</a:t>
            </a:r>
          </a:p>
        </p:txBody>
      </p:sp>
      <p:sp>
        <p:nvSpPr>
          <p:cNvPr id="7" name="Slide Number Placeholder 5">
            <a:extLst>
              <a:ext uri="{FF2B5EF4-FFF2-40B4-BE49-F238E27FC236}">
                <a16:creationId xmlns:a16="http://schemas.microsoft.com/office/drawing/2014/main" xmlns="" id="{5049B984-F964-47FF-8179-0A3007CE21CD}"/>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38</a:t>
            </a:fld>
            <a:endParaRPr lang="en-US" dirty="0"/>
          </a:p>
        </p:txBody>
      </p:sp>
      <p:sp>
        <p:nvSpPr>
          <p:cNvPr id="6" name="Footer Placeholder 7">
            <a:extLst>
              <a:ext uri="{FF2B5EF4-FFF2-40B4-BE49-F238E27FC236}">
                <a16:creationId xmlns:a16="http://schemas.microsoft.com/office/drawing/2014/main" xmlns="" id="{F0C08752-5D01-41AC-9139-D7A07CF35193}"/>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02140901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Slide Number Placeholder 5">
            <a:extLst>
              <a:ext uri="{FF2B5EF4-FFF2-40B4-BE49-F238E27FC236}">
                <a16:creationId xmlns:a16="http://schemas.microsoft.com/office/drawing/2014/main" xmlns="" id="{5D1C0779-821B-433B-AB3A-0953EE966C7E}"/>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41</a:t>
            </a:fld>
            <a:endParaRPr lang="en-US" dirty="0"/>
          </a:p>
        </p:txBody>
      </p:sp>
      <p:sp>
        <p:nvSpPr>
          <p:cNvPr id="6" name="Footer Placeholder 7">
            <a:extLst>
              <a:ext uri="{FF2B5EF4-FFF2-40B4-BE49-F238E27FC236}">
                <a16:creationId xmlns:a16="http://schemas.microsoft.com/office/drawing/2014/main" xmlns="" id="{38FF459B-6C7C-4785-9DEA-30CB3F7C8ACE}"/>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9934856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start with </a:t>
            </a:r>
            <a:r>
              <a:rPr lang="en-US" b="1" dirty="0"/>
              <a:t>bits</a:t>
            </a:r>
            <a:r>
              <a:rPr lang="en-US" dirty="0"/>
              <a:t>.</a:t>
            </a:r>
          </a:p>
          <a:p>
            <a:r>
              <a:rPr lang="en-US" dirty="0"/>
              <a:t>Bits: these very small portions of data (ones and zeroes), used to represent numbers, text and anything else in the digital world.</a:t>
            </a:r>
          </a:p>
        </p:txBody>
      </p:sp>
      <p:sp>
        <p:nvSpPr>
          <p:cNvPr id="4" name="Slide Number Placeholder 3"/>
          <p:cNvSpPr>
            <a:spLocks noGrp="1"/>
          </p:cNvSpPr>
          <p:nvPr>
            <p:ph type="sldNum" sz="quarter" idx="5"/>
          </p:nvPr>
        </p:nvSpPr>
        <p:spPr/>
        <p:txBody>
          <a:bodyPr/>
          <a:lstStyle/>
          <a:p>
            <a:fld id="{2BF067CD-8E6B-4360-9AA8-C5DF2A48A6D1}" type="slidenum">
              <a:rPr lang="en-US" smtClean="0"/>
              <a:t>4</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79075281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a:extLst>
              <a:ext uri="{FF2B5EF4-FFF2-40B4-BE49-F238E27FC236}">
                <a16:creationId xmlns:a16="http://schemas.microsoft.com/office/drawing/2014/main" xmlns="" id="{6627548A-4D3C-449B-81A5-FA4BE4628490}"/>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42</a:t>
            </a:fld>
            <a:endParaRPr lang="en-US" dirty="0"/>
          </a:p>
        </p:txBody>
      </p:sp>
      <p:sp>
        <p:nvSpPr>
          <p:cNvPr id="7" name="Footer Placeholder 7">
            <a:extLst>
              <a:ext uri="{FF2B5EF4-FFF2-40B4-BE49-F238E27FC236}">
                <a16:creationId xmlns:a16="http://schemas.microsoft.com/office/drawing/2014/main" xmlns="" id="{32979123-A3E5-4139-A73C-BAEFFC562934}"/>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4416091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are </a:t>
            </a:r>
            <a:r>
              <a:rPr lang="en-US" b="1" dirty="0"/>
              <a:t>bits</a:t>
            </a:r>
            <a:r>
              <a:rPr lang="en-US" dirty="0"/>
              <a:t>? Bits are </a:t>
            </a:r>
            <a:r>
              <a:rPr lang="en-US" b="1" dirty="0"/>
              <a:t>the smallest units of data </a:t>
            </a:r>
            <a:r>
              <a:rPr lang="en-US" dirty="0"/>
              <a:t>used in computing.</a:t>
            </a:r>
          </a:p>
          <a:p>
            <a:endParaRPr lang="en-US" dirty="0"/>
          </a:p>
          <a:p>
            <a:r>
              <a:rPr lang="en-US" dirty="0"/>
              <a:t>A bit is a single </a:t>
            </a:r>
            <a:r>
              <a:rPr lang="en-US" b="1" dirty="0"/>
              <a:t>unit of data</a:t>
            </a:r>
            <a:r>
              <a:rPr lang="en-US" dirty="0"/>
              <a:t>, which takes </a:t>
            </a:r>
            <a:r>
              <a:rPr lang="en-US" b="1" dirty="0"/>
              <a:t>only two possible values</a:t>
            </a:r>
            <a:r>
              <a:rPr lang="en-US" dirty="0"/>
              <a:t>: either </a:t>
            </a:r>
            <a:r>
              <a:rPr lang="en-US" b="1" dirty="0"/>
              <a:t>zero </a:t>
            </a:r>
            <a:r>
              <a:rPr lang="en-US" dirty="0"/>
              <a:t>or </a:t>
            </a:r>
            <a:r>
              <a:rPr lang="en-US" b="1" dirty="0"/>
              <a:t>one</a:t>
            </a:r>
            <a:r>
              <a:rPr lang="en-US" dirty="0"/>
              <a:t>.</a:t>
            </a:r>
          </a:p>
          <a:p>
            <a:endParaRPr lang="en-US" dirty="0"/>
          </a:p>
          <a:p>
            <a:r>
              <a:rPr lang="en-US" b="1" dirty="0"/>
              <a:t>One bit </a:t>
            </a:r>
            <a:r>
              <a:rPr lang="en-US" dirty="0"/>
              <a:t>can store anything, which has </a:t>
            </a:r>
            <a:r>
              <a:rPr lang="en-US" b="1" dirty="0"/>
              <a:t>two separate states</a:t>
            </a:r>
            <a:r>
              <a:rPr lang="en-US" b="0" dirty="0"/>
              <a:t>:</a:t>
            </a:r>
          </a:p>
          <a:p>
            <a:pPr marL="171450" indent="-171450">
              <a:buFont typeface="Arial" panose="020B0604020202020204" pitchFamily="34" charset="0"/>
              <a:buChar char="•"/>
            </a:pPr>
            <a:r>
              <a:rPr lang="en-US" b="0" dirty="0"/>
              <a:t>Logical values (</a:t>
            </a:r>
            <a:r>
              <a:rPr lang="en-US" b="1" dirty="0"/>
              <a:t>true</a:t>
            </a:r>
            <a:r>
              <a:rPr lang="en-US" b="0" dirty="0"/>
              <a:t> of </a:t>
            </a:r>
            <a:r>
              <a:rPr lang="en-US" b="1" dirty="0"/>
              <a:t>false</a:t>
            </a:r>
            <a:r>
              <a:rPr lang="en-US" b="0" dirty="0"/>
              <a:t>), for example "</a:t>
            </a:r>
            <a:r>
              <a:rPr lang="en-US" b="0" i="1" dirty="0"/>
              <a:t>is the registration open now</a:t>
            </a:r>
            <a:r>
              <a:rPr lang="en-US" b="0" dirty="0"/>
              <a:t>" or it's is closed.</a:t>
            </a:r>
          </a:p>
          <a:p>
            <a:pPr marL="0" indent="0">
              <a:buFont typeface="Arial" panose="020B0604020202020204" pitchFamily="34" charset="0"/>
              <a:buNone/>
            </a:pPr>
            <a:endParaRPr lang="en-US" b="0" dirty="0"/>
          </a:p>
          <a:p>
            <a:pPr marL="171450" indent="-171450">
              <a:buFont typeface="Arial" panose="020B0604020202020204" pitchFamily="34" charset="0"/>
              <a:buChar char="•"/>
            </a:pPr>
            <a:r>
              <a:rPr lang="en-US" b="0" dirty="0"/>
              <a:t>Algebraic signs (</a:t>
            </a:r>
            <a:r>
              <a:rPr lang="en-US" b="1" dirty="0"/>
              <a:t>plus</a:t>
            </a:r>
            <a:r>
              <a:rPr lang="en-US" b="0" dirty="0"/>
              <a:t> or </a:t>
            </a:r>
            <a:r>
              <a:rPr lang="en-US" b="1" dirty="0"/>
              <a:t>minus</a:t>
            </a:r>
            <a:r>
              <a:rPr lang="en-US" b="0" dirty="0"/>
              <a:t>), for example positive number or negative number.</a:t>
            </a:r>
          </a:p>
          <a:p>
            <a:pPr marL="0" indent="0">
              <a:buFont typeface="Arial" panose="020B0604020202020204" pitchFamily="34" charset="0"/>
              <a:buNone/>
            </a:pPr>
            <a:endParaRPr lang="en-US" b="0" dirty="0"/>
          </a:p>
          <a:p>
            <a:pPr marL="171450" indent="-171450">
              <a:buFont typeface="Arial" panose="020B0604020202020204" pitchFamily="34" charset="0"/>
              <a:buChar char="•"/>
            </a:pPr>
            <a:r>
              <a:rPr lang="en-US" b="0" dirty="0"/>
              <a:t>Activation states (</a:t>
            </a:r>
            <a:r>
              <a:rPr lang="en-US" b="1" dirty="0"/>
              <a:t>on</a:t>
            </a:r>
            <a:r>
              <a:rPr lang="en-US" b="0" dirty="0"/>
              <a:t> or </a:t>
            </a:r>
            <a:r>
              <a:rPr lang="en-US" b="1" dirty="0"/>
              <a:t>off</a:t>
            </a:r>
            <a:r>
              <a:rPr lang="en-US" b="0" dirty="0"/>
              <a:t>), for example "</a:t>
            </a:r>
            <a:r>
              <a:rPr lang="en-US" b="0" i="1" dirty="0"/>
              <a:t>the lights</a:t>
            </a:r>
            <a:r>
              <a:rPr lang="bg-BG" b="0" i="1" dirty="0"/>
              <a:t> </a:t>
            </a:r>
            <a:r>
              <a:rPr lang="en-US" b="0" i="1" dirty="0"/>
              <a:t>are switched on</a:t>
            </a:r>
            <a:r>
              <a:rPr lang="en-US" b="0" dirty="0"/>
              <a:t>" or </a:t>
            </a:r>
            <a:r>
              <a:rPr lang="bg-BG" b="0" dirty="0"/>
              <a:t>"</a:t>
            </a:r>
            <a:r>
              <a:rPr lang="en-US" b="0" i="1" dirty="0"/>
              <a:t>the lights are switched off</a:t>
            </a:r>
            <a:r>
              <a:rPr lang="en-US" b="0" dirty="0"/>
              <a:t>".</a:t>
            </a:r>
          </a:p>
          <a:p>
            <a:endParaRPr lang="en-US" b="0" dirty="0"/>
          </a:p>
          <a:p>
            <a:r>
              <a:rPr lang="en-US" b="0" dirty="0"/>
              <a:t>In the </a:t>
            </a:r>
            <a:r>
              <a:rPr lang="en-US" b="1" dirty="0"/>
              <a:t>computer memory </a:t>
            </a:r>
            <a:r>
              <a:rPr lang="en-US" b="0" dirty="0"/>
              <a:t>bits don't stay alone. They are organized in sequences of </a:t>
            </a:r>
            <a:r>
              <a:rPr lang="en-US" b="1" dirty="0"/>
              <a:t>8 bits</a:t>
            </a:r>
            <a:r>
              <a:rPr lang="en-US" b="0" dirty="0"/>
              <a:t>, called </a:t>
            </a:r>
            <a:r>
              <a:rPr lang="en-US" b="1" dirty="0"/>
              <a:t>bytes </a:t>
            </a:r>
            <a:r>
              <a:rPr lang="en-US" b="0" dirty="0"/>
              <a:t>(or sometimes </a:t>
            </a:r>
            <a:r>
              <a:rPr lang="en-US" b="1" dirty="0"/>
              <a:t>octets</a:t>
            </a:r>
            <a:r>
              <a:rPr lang="en-US" b="0" dirty="0"/>
              <a:t>). These are the machine "</a:t>
            </a:r>
            <a:r>
              <a:rPr lang="en-US" b="1" dirty="0"/>
              <a:t>words</a:t>
            </a:r>
            <a:r>
              <a:rPr lang="en-US" b="0" dirty="0"/>
              <a:t>". Some machines use 8-bit words, others use 16-bit words, while others use 32-bit words, but usually </a:t>
            </a:r>
            <a:r>
              <a:rPr lang="en-US" b="1" dirty="0"/>
              <a:t>bits in memory are accessed in groups</a:t>
            </a:r>
            <a:r>
              <a:rPr lang="en-US" b="0" dirty="0"/>
              <a:t> (bytes in most systems). This is the reason why the capacity of computer memory is measured in bytes and megabytes (not in bits and megabits).</a:t>
            </a:r>
          </a:p>
        </p:txBody>
      </p:sp>
      <p:sp>
        <p:nvSpPr>
          <p:cNvPr id="4" name="Slide Number Placeholder 3"/>
          <p:cNvSpPr>
            <a:spLocks noGrp="1"/>
          </p:cNvSpPr>
          <p:nvPr>
            <p:ph type="sldNum" sz="quarter" idx="5"/>
          </p:nvPr>
        </p:nvSpPr>
        <p:spPr/>
        <p:txBody>
          <a:bodyPr/>
          <a:lstStyle/>
          <a:p>
            <a:fld id="{2BF067CD-8E6B-4360-9AA8-C5DF2A48A6D1}" type="slidenum">
              <a:rPr lang="en-US" smtClean="0"/>
              <a:t>5</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0521081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explain the </a:t>
            </a:r>
            <a:r>
              <a:rPr lang="en-US" b="1" dirty="0"/>
              <a:t>units for measuring data </a:t>
            </a:r>
            <a:r>
              <a:rPr lang="en-US" dirty="0"/>
              <a:t>in the computer science: bits, bytes, kilobytes, megabytes, gigabytes, etc.</a:t>
            </a:r>
          </a:p>
          <a:p>
            <a:r>
              <a:rPr lang="en-US" b="1" dirty="0"/>
              <a:t/>
            </a:r>
            <a:br>
              <a:rPr lang="en-US" b="1" dirty="0"/>
            </a:br>
            <a:r>
              <a:rPr lang="en-US" b="1" dirty="0"/>
              <a:t>Bits </a:t>
            </a:r>
            <a:r>
              <a:rPr lang="en-US" dirty="0"/>
              <a:t>hold a single value (0 or 1), representing a bit of data</a:t>
            </a:r>
            <a:r>
              <a:rPr lang="bg-BG" dirty="0"/>
              <a:t> (</a:t>
            </a:r>
            <a:r>
              <a:rPr lang="en-US" dirty="0"/>
              <a:t>a very small portion</a:t>
            </a:r>
            <a:r>
              <a:rPr lang="bg-BG" dirty="0"/>
              <a:t>)</a:t>
            </a:r>
            <a:r>
              <a:rPr lang="en-US" dirty="0"/>
              <a:t>. The </a:t>
            </a:r>
            <a:r>
              <a:rPr lang="en-US" b="1" dirty="0"/>
              <a:t>bit</a:t>
            </a:r>
            <a:r>
              <a:rPr lang="en-US" dirty="0"/>
              <a:t> is the smallest data unit in computing.</a:t>
            </a:r>
          </a:p>
          <a:p>
            <a:r>
              <a:rPr lang="en-US" b="1" dirty="0"/>
              <a:t/>
            </a:r>
            <a:br>
              <a:rPr lang="en-US" b="1" dirty="0"/>
            </a:br>
            <a:r>
              <a:rPr lang="en-US" b="1" dirty="0"/>
              <a:t>Bytes </a:t>
            </a:r>
            <a:r>
              <a:rPr lang="en-US" dirty="0"/>
              <a:t>(also know as </a:t>
            </a:r>
            <a:r>
              <a:rPr lang="en-US" b="1" dirty="0"/>
              <a:t>octets</a:t>
            </a:r>
            <a:r>
              <a:rPr lang="en-US" dirty="0"/>
              <a:t>) consist of </a:t>
            </a:r>
            <a:r>
              <a:rPr lang="en-US" b="1" dirty="0"/>
              <a:t>8 bits</a:t>
            </a:r>
            <a:r>
              <a:rPr lang="en-US" dirty="0"/>
              <a:t>. These 8-bit groups are the smallest addressable units in the computer memory (at least for most computers). The </a:t>
            </a:r>
            <a:r>
              <a:rPr lang="en-US" b="1" dirty="0"/>
              <a:t>microprocessor</a:t>
            </a:r>
            <a:r>
              <a:rPr lang="en-US" dirty="0"/>
              <a:t> (the so-called CPU) can read and write data from the memory as bytes or sequences of bytes but cannot directly read fractions of a byte (like 3 bits or 7 bits).</a:t>
            </a:r>
          </a:p>
          <a:p>
            <a:r>
              <a:rPr lang="en-US" b="1" dirty="0"/>
              <a:t/>
            </a:r>
            <a:br>
              <a:rPr lang="en-US" b="1" dirty="0"/>
            </a:br>
            <a:r>
              <a:rPr lang="en-US" b="1" dirty="0"/>
              <a:t>Kilobytes</a:t>
            </a:r>
            <a:r>
              <a:rPr lang="en-US" dirty="0"/>
              <a:t> (denoted by </a:t>
            </a:r>
            <a:r>
              <a:rPr lang="en-US" b="1" dirty="0"/>
              <a:t>KB</a:t>
            </a:r>
            <a:r>
              <a:rPr lang="en-US" dirty="0"/>
              <a:t> or </a:t>
            </a:r>
            <a:r>
              <a:rPr lang="en-US" b="1" dirty="0"/>
              <a:t>KiB</a:t>
            </a:r>
            <a:r>
              <a:rPr lang="en-US" dirty="0"/>
              <a:t>) consist of </a:t>
            </a:r>
            <a:r>
              <a:rPr lang="en-US" b="1" dirty="0"/>
              <a:t>1024 bytes</a:t>
            </a:r>
            <a:r>
              <a:rPr lang="bg-BG" b="0" dirty="0"/>
              <a:t> </a:t>
            </a:r>
            <a:r>
              <a:rPr lang="en-US" b="0" dirty="0"/>
              <a:t>(in the field of information technologies). In some contexts </a:t>
            </a:r>
            <a:r>
              <a:rPr lang="en-US" b="1" dirty="0"/>
              <a:t>1 kilobyte</a:t>
            </a:r>
            <a:r>
              <a:rPr lang="en-US" b="0" dirty="0"/>
              <a:t> can mean 1000 bytes (not 1024), which comes from the widely accepted prefix "</a:t>
            </a:r>
            <a:r>
              <a:rPr lang="en-US" b="1" i="1" dirty="0"/>
              <a:t>kilo</a:t>
            </a:r>
            <a:r>
              <a:rPr lang="en-US" b="0" dirty="0"/>
              <a:t>", which means 1000. For example, the hard-drive manufacturers use 1000-based kilobytes to measure the hard drive capacity, so have in mind that hard drives are smaller than their label in the shop says. For example, a short article in the news holds a few kilobytes of text letters and characters.</a:t>
            </a:r>
          </a:p>
          <a:p>
            <a:r>
              <a:rPr lang="en-US" b="1" dirty="0"/>
              <a:t/>
            </a:r>
            <a:br>
              <a:rPr lang="en-US" b="1" dirty="0"/>
            </a:br>
            <a:r>
              <a:rPr lang="en-US" b="1" dirty="0"/>
              <a:t>Megabytes </a:t>
            </a:r>
            <a:r>
              <a:rPr lang="en-US" b="0" dirty="0"/>
              <a:t>(denoted as </a:t>
            </a:r>
            <a:r>
              <a:rPr lang="en-US" b="1" dirty="0"/>
              <a:t>MB</a:t>
            </a:r>
            <a:r>
              <a:rPr lang="en-US" b="0" dirty="0"/>
              <a:t>) consist of </a:t>
            </a:r>
            <a:r>
              <a:rPr lang="en-US" b="1" dirty="0"/>
              <a:t>1024 kilobytes</a:t>
            </a:r>
            <a:r>
              <a:rPr lang="en-US" b="0" dirty="0"/>
              <a:t>, which calculates to </a:t>
            </a:r>
            <a:r>
              <a:rPr lang="en-US" sz="1200" b="1" i="1" kern="1200" dirty="0">
                <a:solidFill>
                  <a:schemeClr val="tx1"/>
                </a:solidFill>
                <a:effectLst/>
                <a:latin typeface="+mn-lt"/>
                <a:ea typeface="+mn-ea"/>
                <a:cs typeface="+mn-cs"/>
              </a:rPr>
              <a:t>one million, forty-eight thousand and five hundred and seventy-six</a:t>
            </a:r>
            <a:r>
              <a:rPr lang="en-US" b="1" i="1" dirty="0"/>
              <a:t> </a:t>
            </a:r>
            <a:r>
              <a:rPr lang="en-US" b="0" dirty="0"/>
              <a:t>bytes. For example, a photo taken with your smartphone camera is several megabytes of compressed data, holding the image pixels.</a:t>
            </a:r>
            <a:br>
              <a:rPr lang="en-US" b="0" dirty="0"/>
            </a:br>
            <a:r>
              <a:rPr lang="en-US" b="0" dirty="0"/>
              <a:t/>
            </a:r>
            <a:br>
              <a:rPr lang="en-US" b="0" dirty="0"/>
            </a:br>
            <a:r>
              <a:rPr lang="en-US" b="1" dirty="0"/>
              <a:t>Gigabytes </a:t>
            </a:r>
            <a:r>
              <a:rPr lang="en-US" b="0" dirty="0"/>
              <a:t>(denoted as </a:t>
            </a:r>
            <a:r>
              <a:rPr lang="en-US" b="1" dirty="0"/>
              <a:t>GB</a:t>
            </a:r>
            <a:r>
              <a:rPr lang="en-US" b="0" dirty="0"/>
              <a:t>) consist of </a:t>
            </a:r>
            <a:r>
              <a:rPr lang="en-US" b="1" dirty="0"/>
              <a:t>1024 megabytes</a:t>
            </a:r>
            <a:r>
              <a:rPr lang="en-US" b="0" dirty="0"/>
              <a:t>. One gigabyte holds </a:t>
            </a:r>
            <a:r>
              <a:rPr lang="en-US" sz="1200" b="1" i="1" kern="1200" dirty="0">
                <a:solidFill>
                  <a:schemeClr val="tx1"/>
                </a:solidFill>
                <a:effectLst/>
                <a:latin typeface="+mn-lt"/>
                <a:ea typeface="+mn-ea"/>
                <a:cs typeface="+mn-cs"/>
              </a:rPr>
              <a:t>one billion, seventy-three million, seven hundred and forty-one thousand and eight hundred and twenty-four</a:t>
            </a:r>
            <a:r>
              <a:rPr lang="en-US" sz="1200" b="0" i="0" kern="1200" dirty="0">
                <a:solidFill>
                  <a:schemeClr val="tx1"/>
                </a:solidFill>
                <a:effectLst/>
                <a:latin typeface="+mn-lt"/>
                <a:ea typeface="+mn-ea"/>
                <a:cs typeface="+mn-cs"/>
              </a:rPr>
              <a:t> bytes. For example, a 1-hour long video, compressed in Full HD quality takes typically a few gigabytes of storage.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In the same way, the next unit is terabyte. </a:t>
            </a:r>
            <a:r>
              <a:rPr lang="en-US" b="1" dirty="0"/>
              <a:t>Terabytes </a:t>
            </a:r>
            <a:r>
              <a:rPr lang="en-US" b="0" dirty="0"/>
              <a:t>(denoted as </a:t>
            </a:r>
            <a:r>
              <a:rPr lang="en-US" b="1" dirty="0"/>
              <a:t>TB</a:t>
            </a:r>
            <a:r>
              <a:rPr lang="en-US" b="0" dirty="0"/>
              <a:t>) consist of </a:t>
            </a:r>
            <a:r>
              <a:rPr lang="en-US" b="1" dirty="0"/>
              <a:t>1024 gigabytes</a:t>
            </a:r>
            <a:r>
              <a:rPr lang="en-US" b="0" dirty="0"/>
              <a:t>. One terabyte holds nearly </a:t>
            </a:r>
            <a:r>
              <a:rPr lang="en-US" b="1" dirty="0"/>
              <a:t>1.1 trillion bytes</a:t>
            </a:r>
            <a:r>
              <a:rPr lang="en-US" b="0" dirty="0"/>
              <a:t>. One terabyte hard drive typically stores a few hundreds of Full HD movies.</a:t>
            </a:r>
            <a:br>
              <a:rPr lang="en-US" b="0" dirty="0"/>
            </a:br>
            <a:r>
              <a:rPr lang="en-US" b="0" dirty="0"/>
              <a:t/>
            </a:r>
            <a:br>
              <a:rPr lang="en-US" b="0" dirty="0"/>
            </a:br>
            <a:r>
              <a:rPr lang="en-US" b="1" dirty="0"/>
              <a:t>Petabytes </a:t>
            </a:r>
            <a:r>
              <a:rPr lang="en-US" b="0" dirty="0"/>
              <a:t>(denoted as </a:t>
            </a:r>
            <a:r>
              <a:rPr lang="en-US" b="1" dirty="0"/>
              <a:t>PB</a:t>
            </a:r>
            <a:r>
              <a:rPr lang="en-US" b="0" dirty="0"/>
              <a:t>) consist of </a:t>
            </a:r>
            <a:r>
              <a:rPr lang="en-US" b="1" dirty="0"/>
              <a:t>1024 terabytes</a:t>
            </a:r>
            <a:r>
              <a:rPr lang="en-US" b="0" dirty="0"/>
              <a:t>. One petabyte holds nearly 1.13 </a:t>
            </a:r>
            <a:r>
              <a:rPr lang="en-US" sz="1200" b="0" i="0" kern="1200" dirty="0">
                <a:solidFill>
                  <a:schemeClr val="tx1"/>
                </a:solidFill>
                <a:effectLst/>
                <a:latin typeface="+mn-lt"/>
                <a:ea typeface="+mn-ea"/>
                <a:cs typeface="+mn-cs"/>
              </a:rPr>
              <a:t>quadrillions of bytes.</a:t>
            </a:r>
          </a:p>
          <a:p>
            <a:r>
              <a:rPr lang="en-US" sz="1200" b="0" i="0" kern="1200" dirty="0">
                <a:solidFill>
                  <a:schemeClr val="tx1"/>
                </a:solidFill>
                <a:effectLst/>
                <a:latin typeface="+mn-lt"/>
                <a:ea typeface="+mn-ea"/>
                <a:cs typeface="+mn-cs"/>
              </a:rPr>
              <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Modern data centers provide and manage storage with capacity of multiple petabytes, sometimes multiple </a:t>
            </a:r>
            <a:r>
              <a:rPr lang="en-US" sz="1200" b="1" i="0" kern="1200" dirty="0">
                <a:solidFill>
                  <a:schemeClr val="tx1"/>
                </a:solidFill>
                <a:effectLst/>
                <a:latin typeface="+mn-lt"/>
                <a:ea typeface="+mn-ea"/>
                <a:cs typeface="+mn-cs"/>
              </a:rPr>
              <a:t>exabytes</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The next units after petabyte and exabyte are </a:t>
            </a:r>
            <a:r>
              <a:rPr lang="en-US" sz="1200" b="1" i="0" kern="1200" dirty="0">
                <a:solidFill>
                  <a:schemeClr val="tx1"/>
                </a:solidFill>
                <a:effectLst/>
                <a:latin typeface="+mn-lt"/>
                <a:ea typeface="+mn-ea"/>
                <a:cs typeface="+mn-cs"/>
              </a:rPr>
              <a:t>zettabyte</a:t>
            </a:r>
            <a:r>
              <a:rPr lang="en-US" sz="1200" b="0" i="0" kern="1200" dirty="0">
                <a:solidFill>
                  <a:schemeClr val="tx1"/>
                </a:solidFill>
                <a:effectLst/>
                <a:latin typeface="+mn-lt"/>
                <a:ea typeface="+mn-ea"/>
                <a:cs typeface="+mn-cs"/>
              </a:rPr>
              <a:t> and </a:t>
            </a:r>
            <a:r>
              <a:rPr lang="en-US" sz="1200" b="1" i="0" kern="1200" dirty="0">
                <a:solidFill>
                  <a:schemeClr val="tx1"/>
                </a:solidFill>
                <a:effectLst/>
                <a:latin typeface="+mn-lt"/>
                <a:ea typeface="+mn-ea"/>
                <a:cs typeface="+mn-cs"/>
              </a:rPr>
              <a:t>yottabyte</a:t>
            </a:r>
            <a:r>
              <a:rPr lang="en-US" sz="1200" b="0" i="0" kern="1200" dirty="0">
                <a:solidFill>
                  <a:schemeClr val="tx1"/>
                </a:solidFill>
                <a:effectLst/>
                <a:latin typeface="+mn-lt"/>
                <a:ea typeface="+mn-ea"/>
                <a:cs typeface="+mn-cs"/>
              </a:rPr>
              <a:t>.</a:t>
            </a:r>
            <a:br>
              <a:rPr lang="en-US" sz="1200" b="0" i="0" kern="1200" dirty="0">
                <a:solidFill>
                  <a:schemeClr val="tx1"/>
                </a:solidFill>
                <a:effectLst/>
                <a:latin typeface="+mn-lt"/>
                <a:ea typeface="+mn-ea"/>
                <a:cs typeface="+mn-cs"/>
              </a:rPr>
            </a:b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6</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2365098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 topic in this lesson is about </a:t>
            </a:r>
            <a:r>
              <a:rPr lang="en-US" b="1" dirty="0"/>
              <a:t>numeral systems</a:t>
            </a:r>
            <a:r>
              <a:rPr lang="en-US" dirty="0"/>
              <a:t>: the systems used by humans and computers to </a:t>
            </a:r>
            <a:r>
              <a:rPr lang="en-US" b="1" dirty="0"/>
              <a:t>write numbers using digits</a:t>
            </a:r>
            <a:r>
              <a:rPr lang="en-US" dirty="0"/>
              <a:t>.</a:t>
            </a:r>
          </a:p>
          <a:p>
            <a:r>
              <a:rPr lang="en-US" dirty="0"/>
              <a:t/>
            </a:r>
            <a:br>
              <a:rPr lang="en-US" dirty="0"/>
            </a:br>
            <a:r>
              <a:rPr lang="en-US" dirty="0"/>
              <a:t>In this section I will explain the </a:t>
            </a:r>
            <a:r>
              <a:rPr lang="en-US" b="1" dirty="0"/>
              <a:t>decimal</a:t>
            </a:r>
            <a:r>
              <a:rPr lang="en-US" dirty="0"/>
              <a:t>, </a:t>
            </a:r>
            <a:r>
              <a:rPr lang="en-US" b="1" dirty="0"/>
              <a:t>binary</a:t>
            </a:r>
            <a:r>
              <a:rPr lang="en-US" dirty="0"/>
              <a:t> and </a:t>
            </a:r>
            <a:r>
              <a:rPr lang="en-US" b="1" dirty="0"/>
              <a:t>hexadecimal </a:t>
            </a:r>
            <a:r>
              <a:rPr lang="en-US" b="0" dirty="0"/>
              <a:t>numeral systems</a:t>
            </a:r>
            <a:r>
              <a:rPr lang="en-US" dirty="0"/>
              <a:t>, how to use them and how to convert numbers between them.</a:t>
            </a:r>
          </a:p>
        </p:txBody>
      </p:sp>
      <p:sp>
        <p:nvSpPr>
          <p:cNvPr id="4" name="Slide Number Placeholder 3"/>
          <p:cNvSpPr>
            <a:spLocks noGrp="1"/>
          </p:cNvSpPr>
          <p:nvPr>
            <p:ph type="sldNum" sz="quarter" idx="5"/>
          </p:nvPr>
        </p:nvSpPr>
        <p:spPr/>
        <p:txBody>
          <a:bodyPr/>
          <a:lstStyle/>
          <a:p>
            <a:fld id="{2BF067CD-8E6B-4360-9AA8-C5DF2A48A6D1}" type="slidenum">
              <a:rPr lang="en-US" smtClean="0"/>
              <a:t>7</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1761573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Numeral systems</a:t>
            </a:r>
            <a:r>
              <a:rPr lang="en-GB" dirty="0"/>
              <a:t> </a:t>
            </a:r>
            <a:r>
              <a:rPr lang="en-GB" b="0" dirty="0">
                <a:solidFill>
                  <a:schemeClr val="bg1"/>
                </a:solidFill>
              </a:rPr>
              <a:t>represent numbers</a:t>
            </a:r>
            <a:r>
              <a:rPr lang="en-GB" b="0" dirty="0"/>
              <a:t> in </a:t>
            </a:r>
            <a:r>
              <a:rPr lang="en-GB" dirty="0"/>
              <a:t>written form using </a:t>
            </a:r>
            <a:r>
              <a:rPr lang="en-GB" b="1" dirty="0"/>
              <a:t>sequences of </a:t>
            </a:r>
            <a:r>
              <a:rPr lang="en-GB" b="1" dirty="0">
                <a:solidFill>
                  <a:schemeClr val="bg1"/>
                </a:solidFill>
              </a:rPr>
              <a:t>digits</a:t>
            </a:r>
            <a:r>
              <a:rPr lang="en-GB" b="0" dirty="0">
                <a:solidFill>
                  <a:schemeClr val="bg1"/>
                </a:solidFill>
              </a:rPr>
              <a:t>. For example: the digit "</a:t>
            </a:r>
            <a:r>
              <a:rPr lang="en-GB" b="1" i="1" dirty="0">
                <a:solidFill>
                  <a:schemeClr val="bg1"/>
                </a:solidFill>
              </a:rPr>
              <a:t>4</a:t>
            </a:r>
            <a:r>
              <a:rPr lang="en-GB" b="0" dirty="0">
                <a:solidFill>
                  <a:schemeClr val="bg1"/>
                </a:solidFill>
              </a:rPr>
              <a:t>", followed by the digit "</a:t>
            </a:r>
            <a:r>
              <a:rPr lang="en-GB" b="1" i="1" dirty="0">
                <a:solidFill>
                  <a:schemeClr val="bg1"/>
                </a:solidFill>
              </a:rPr>
              <a:t>2</a:t>
            </a:r>
            <a:r>
              <a:rPr lang="en-GB" b="0" dirty="0">
                <a:solidFill>
                  <a:schemeClr val="bg1"/>
                </a:solidFill>
              </a:rPr>
              <a:t>" in the traditional decimal system used by humans, represent the number </a:t>
            </a:r>
            <a:r>
              <a:rPr lang="en-GB" b="1" i="1" dirty="0">
                <a:solidFill>
                  <a:schemeClr val="bg1"/>
                </a:solidFill>
              </a:rPr>
              <a:t>42</a:t>
            </a:r>
            <a:r>
              <a:rPr lang="en-GB" b="0" dirty="0">
                <a:solidFill>
                  <a:schemeClr val="bg1"/>
                </a:solidFill>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0" dirty="0">
              <a:solidFill>
                <a:schemeClr val="bg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solidFill>
                  <a:schemeClr val="bg1"/>
                </a:solidFill>
              </a:rPr>
              <a:t>Many systems can be used to represent numbers, like the </a:t>
            </a:r>
            <a:r>
              <a:rPr lang="en-US" sz="1200" b="0" i="0" kern="1200" dirty="0">
                <a:solidFill>
                  <a:schemeClr val="tx1"/>
                </a:solidFill>
                <a:effectLst/>
                <a:latin typeface="+mn-lt"/>
                <a:ea typeface="+mn-ea"/>
                <a:cs typeface="+mn-cs"/>
              </a:rPr>
              <a:t>Hindu–Arabic numerals, the </a:t>
            </a:r>
            <a:r>
              <a:rPr lang="en-GB" b="0" dirty="0">
                <a:solidFill>
                  <a:schemeClr val="bg1"/>
                </a:solidFill>
              </a:rPr>
              <a:t>Roman numerals and the </a:t>
            </a:r>
            <a:r>
              <a:rPr lang="en-US" sz="1200" b="0" i="0" kern="1200" dirty="0">
                <a:solidFill>
                  <a:schemeClr val="tx1"/>
                </a:solidFill>
                <a:effectLst/>
                <a:latin typeface="+mn-lt"/>
                <a:ea typeface="+mn-ea"/>
                <a:cs typeface="+mn-cs"/>
              </a:rPr>
              <a:t>Hebrew numerals. </a:t>
            </a:r>
            <a:r>
              <a:rPr lang="en-GB" b="0" dirty="0">
                <a:solidFill>
                  <a:schemeClr val="bg1"/>
                </a:solidFill>
              </a:rPr>
              <a:t>In computer science specific numeral systems are of big importance: the </a:t>
            </a:r>
            <a:r>
              <a:rPr lang="en-GB" b="1" dirty="0">
                <a:solidFill>
                  <a:schemeClr val="bg1"/>
                </a:solidFill>
              </a:rPr>
              <a:t>positional numeral systems</a:t>
            </a:r>
            <a:r>
              <a:rPr lang="en-GB" b="0" dirty="0">
                <a:solidFill>
                  <a:schemeClr val="bg1"/>
                </a:solidFill>
              </a:rPr>
              <a:t>. In the </a:t>
            </a:r>
            <a:r>
              <a:rPr lang="en-GB" b="1" dirty="0"/>
              <a:t>positional numeral systems </a:t>
            </a:r>
            <a:r>
              <a:rPr lang="en-GB" dirty="0"/>
              <a:t>the value of each digit depends on its position. In the integer numbers, the digits on the left have bigger weight than the digits, staying on the right.</a:t>
            </a:r>
            <a:endParaRPr lang="en-GB" b="1" dirty="0">
              <a:solidFill>
                <a:schemeClr val="bg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1" dirty="0">
              <a:solidFill>
                <a:schemeClr val="bg1"/>
              </a:solidFill>
            </a:endParaRPr>
          </a:p>
          <a:p>
            <a:r>
              <a:rPr lang="en-US" dirty="0"/>
              <a:t>Positional numeral systems use the so-called </a:t>
            </a:r>
            <a:r>
              <a:rPr lang="en-US" b="1" i="1" dirty="0"/>
              <a:t>base</a:t>
            </a:r>
            <a:r>
              <a:rPr lang="en-US" dirty="0"/>
              <a:t> (a number like 2, 10 or 16) that specifies how many digits are used to represent a number. For example, the </a:t>
            </a:r>
            <a:r>
              <a:rPr lang="en-US" b="1" dirty="0"/>
              <a:t>decimal</a:t>
            </a:r>
            <a:r>
              <a:rPr lang="en-US" dirty="0"/>
              <a:t> system uses 10 digits: 1, 2, 3, 4, 5, 6, 7, 8, 9 and 0. The </a:t>
            </a:r>
            <a:r>
              <a:rPr lang="en-US" b="1" dirty="0"/>
              <a:t>binary</a:t>
            </a:r>
            <a:r>
              <a:rPr lang="en-US" dirty="0"/>
              <a:t> system uses only two digits: 1 and 0. The </a:t>
            </a:r>
            <a:r>
              <a:rPr lang="en-US" b="1" dirty="0"/>
              <a:t>hexadecimal</a:t>
            </a:r>
            <a:r>
              <a:rPr lang="en-US" dirty="0"/>
              <a:t> system uses 16 digits: 0, 1, 2, 3, 4, 5, 6, 7, 8, 9, A, B, C, D, E and F.</a:t>
            </a:r>
            <a:br>
              <a:rPr lang="en-US" dirty="0"/>
            </a:br>
            <a:r>
              <a:rPr lang="en-US" dirty="0"/>
              <a:t/>
            </a:r>
            <a:br>
              <a:rPr lang="en-US" dirty="0"/>
            </a:br>
            <a:r>
              <a:rPr lang="en-US" dirty="0"/>
              <a:t>At the slide you can see the </a:t>
            </a:r>
            <a:r>
              <a:rPr lang="en-US" b="1" dirty="0"/>
              <a:t>decimal</a:t>
            </a:r>
            <a:r>
              <a:rPr lang="en-US" dirty="0"/>
              <a:t>, </a:t>
            </a:r>
            <a:r>
              <a:rPr lang="en-US" b="1" dirty="0"/>
              <a:t>binary</a:t>
            </a:r>
            <a:r>
              <a:rPr lang="en-US" dirty="0"/>
              <a:t> and </a:t>
            </a:r>
            <a:r>
              <a:rPr lang="en-US" b="1" dirty="0"/>
              <a:t>hexadecimal</a:t>
            </a:r>
            <a:r>
              <a:rPr lang="en-US" dirty="0"/>
              <a:t> representations of the numbers </a:t>
            </a:r>
            <a:r>
              <a:rPr lang="en-US" b="1" dirty="0"/>
              <a:t>30</a:t>
            </a:r>
            <a:r>
              <a:rPr lang="en-US" dirty="0"/>
              <a:t>, </a:t>
            </a:r>
            <a:r>
              <a:rPr lang="en-US" b="1" dirty="0"/>
              <a:t>45</a:t>
            </a:r>
            <a:r>
              <a:rPr lang="en-US" dirty="0"/>
              <a:t> and </a:t>
            </a:r>
            <a:r>
              <a:rPr lang="en-US" b="1" dirty="0"/>
              <a:t>60</a:t>
            </a:r>
            <a:r>
              <a:rPr lang="en-US" dirty="0"/>
              <a:t>.</a:t>
            </a:r>
          </a:p>
          <a:p>
            <a:pPr marL="171450" indent="-171450">
              <a:buFont typeface="Arial" panose="020B0604020202020204" pitchFamily="34" charset="0"/>
              <a:buChar char="•"/>
            </a:pPr>
            <a:r>
              <a:rPr lang="en-US" b="1" dirty="0"/>
              <a:t>30</a:t>
            </a:r>
            <a:r>
              <a:rPr lang="en-US" dirty="0"/>
              <a:t> is represented as "</a:t>
            </a:r>
            <a:r>
              <a:rPr lang="en-US" b="1" i="1" dirty="0"/>
              <a:t>1 1 1 1 1 0</a:t>
            </a:r>
            <a:r>
              <a:rPr lang="en-US" dirty="0"/>
              <a:t>" in binary and "</a:t>
            </a:r>
            <a:r>
              <a:rPr lang="en-US" b="1" i="1" dirty="0"/>
              <a:t>1 E</a:t>
            </a:r>
            <a:r>
              <a:rPr lang="en-US" dirty="0"/>
              <a:t>" in the hexadecimal system.</a:t>
            </a:r>
          </a:p>
          <a:p>
            <a:pPr marL="171450" indent="-171450">
              <a:buFont typeface="Arial" panose="020B0604020202020204" pitchFamily="34" charset="0"/>
              <a:buChar char="•"/>
            </a:pPr>
            <a:r>
              <a:rPr lang="en-US" b="1" dirty="0"/>
              <a:t>45</a:t>
            </a:r>
            <a:r>
              <a:rPr lang="en-US" dirty="0"/>
              <a:t> is represented as "</a:t>
            </a:r>
            <a:r>
              <a:rPr lang="en-US" b="1" i="1" dirty="0"/>
              <a:t>1 0 1 1 0 1</a:t>
            </a:r>
            <a:r>
              <a:rPr lang="en-US" dirty="0"/>
              <a:t>" in binary and "</a:t>
            </a:r>
            <a:r>
              <a:rPr lang="en-US" b="1" i="1" dirty="0"/>
              <a:t>2 D</a:t>
            </a:r>
            <a:r>
              <a:rPr lang="en-US" dirty="0"/>
              <a:t>" in the hexadecimal system.</a:t>
            </a:r>
          </a:p>
          <a:p>
            <a:pPr marL="171450" indent="-171450">
              <a:buFont typeface="Arial" panose="020B0604020202020204" pitchFamily="34" charset="0"/>
              <a:buChar char="•"/>
            </a:pPr>
            <a:r>
              <a:rPr lang="en-US" b="1" dirty="0"/>
              <a:t>60</a:t>
            </a:r>
            <a:r>
              <a:rPr lang="en-US" dirty="0"/>
              <a:t> is represented as "</a:t>
            </a:r>
            <a:r>
              <a:rPr lang="en-US" b="1" i="1" dirty="0"/>
              <a:t>1 1 1 1 0 0</a:t>
            </a:r>
            <a:r>
              <a:rPr lang="en-US" dirty="0"/>
              <a:t>" in binary and "</a:t>
            </a:r>
            <a:r>
              <a:rPr lang="en-US" b="1" i="1" dirty="0"/>
              <a:t>3 C</a:t>
            </a:r>
            <a:r>
              <a:rPr lang="en-US" dirty="0"/>
              <a:t>" in the hexadecimal system.</a:t>
            </a:r>
            <a:br>
              <a:rPr lang="en-US" dirty="0"/>
            </a:b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8</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9838513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Decimal numbers </a:t>
            </a:r>
            <a:r>
              <a:rPr lang="en-US" dirty="0"/>
              <a:t>use positional numeral system of </a:t>
            </a:r>
            <a:r>
              <a:rPr lang="en-US" b="1" dirty="0"/>
              <a:t>base 10</a:t>
            </a:r>
            <a:r>
              <a:rPr lang="en-US" dirty="0"/>
              <a:t>.</a:t>
            </a:r>
            <a:r>
              <a:rPr lang="bg-BG" dirty="0"/>
              <a:t> </a:t>
            </a:r>
            <a:r>
              <a:rPr lang="en-US" dirty="0"/>
              <a:t>Decimal numbers are the traditional numbers used by humans in their everyday life.</a:t>
            </a:r>
          </a:p>
          <a:p>
            <a:endParaRPr lang="en-US" dirty="0"/>
          </a:p>
          <a:p>
            <a:r>
              <a:rPr lang="en-US" dirty="0"/>
              <a:t>Decimal numbers are represented by the following 10 digits: </a:t>
            </a:r>
            <a:r>
              <a:rPr lang="en-US" b="1" i="1" dirty="0"/>
              <a:t>0</a:t>
            </a:r>
            <a:r>
              <a:rPr lang="en-US" dirty="0"/>
              <a:t>, </a:t>
            </a:r>
            <a:r>
              <a:rPr lang="en-US" b="1" i="1" dirty="0"/>
              <a:t>1</a:t>
            </a:r>
            <a:r>
              <a:rPr lang="en-US" dirty="0"/>
              <a:t>,</a:t>
            </a:r>
            <a:r>
              <a:rPr lang="bg-BG" dirty="0"/>
              <a:t> </a:t>
            </a:r>
            <a:r>
              <a:rPr lang="en-US" b="1" i="1" dirty="0"/>
              <a:t>2</a:t>
            </a:r>
            <a:r>
              <a:rPr lang="en-US" dirty="0"/>
              <a:t>, </a:t>
            </a:r>
            <a:r>
              <a:rPr lang="en-US" b="1" i="1" dirty="0"/>
              <a:t>3</a:t>
            </a:r>
            <a:r>
              <a:rPr lang="en-US" dirty="0"/>
              <a:t>, </a:t>
            </a:r>
            <a:r>
              <a:rPr lang="en-US" b="1" i="1" dirty="0"/>
              <a:t>4</a:t>
            </a:r>
            <a:r>
              <a:rPr lang="en-US" dirty="0"/>
              <a:t>, </a:t>
            </a:r>
            <a:r>
              <a:rPr lang="en-US" b="1" i="1" dirty="0"/>
              <a:t>5</a:t>
            </a:r>
            <a:r>
              <a:rPr lang="en-US" dirty="0"/>
              <a:t>, </a:t>
            </a:r>
            <a:r>
              <a:rPr lang="en-US" b="1" i="1" dirty="0"/>
              <a:t>6</a:t>
            </a:r>
            <a:r>
              <a:rPr lang="en-US" b="0" i="0" dirty="0"/>
              <a:t>, </a:t>
            </a:r>
            <a:r>
              <a:rPr lang="en-US" b="1" i="1" dirty="0"/>
              <a:t>7</a:t>
            </a:r>
            <a:r>
              <a:rPr lang="en-US" dirty="0"/>
              <a:t>, </a:t>
            </a:r>
            <a:r>
              <a:rPr lang="en-US" b="1" i="1" dirty="0"/>
              <a:t>8</a:t>
            </a:r>
            <a:r>
              <a:rPr lang="en-US" dirty="0"/>
              <a:t>, and </a:t>
            </a:r>
            <a:r>
              <a:rPr lang="en-US" b="1" i="1" dirty="0"/>
              <a:t>9</a:t>
            </a:r>
            <a:r>
              <a:rPr lang="en-US" dirty="0"/>
              <a:t>.</a:t>
            </a:r>
            <a:endParaRPr lang="bg-BG" dirty="0"/>
          </a:p>
          <a:p>
            <a:endParaRPr lang="bg-BG" dirty="0"/>
          </a:p>
          <a:p>
            <a:r>
              <a:rPr lang="en-US" dirty="0"/>
              <a:t>Each </a:t>
            </a:r>
            <a:r>
              <a:rPr lang="en-US" b="1" dirty="0"/>
              <a:t>position </a:t>
            </a:r>
            <a:r>
              <a:rPr lang="en-US" dirty="0"/>
              <a:t>in a decimal number corresponds to a certain </a:t>
            </a:r>
            <a:r>
              <a:rPr lang="en-US" b="1" dirty="0"/>
              <a:t>power of 10</a:t>
            </a:r>
            <a:r>
              <a:rPr lang="en-US" dirty="0"/>
              <a:t>. The rightmost position is multiplied by 1 (which is 10 raised to the power of 0), the next position on the left is multiplied by 10 (which is 10 raised to the power of 1), the next position on the left is multiplied by 100 (which is 10 raised to the power of 2), and so on. Let's take an </a:t>
            </a:r>
            <a:r>
              <a:rPr lang="en-US" b="1" dirty="0"/>
              <a:t>example</a:t>
            </a:r>
            <a:r>
              <a:rPr lang="en-US" b="0" dirty="0"/>
              <a:t> of decimal number</a:t>
            </a:r>
            <a:r>
              <a:rPr lang="en-US" dirty="0"/>
              <a:t>:</a:t>
            </a:r>
            <a:r>
              <a:rPr lang="bg-BG" dirty="0"/>
              <a:t/>
            </a:r>
            <a:br>
              <a:rPr lang="bg-BG" dirty="0"/>
            </a:br>
            <a:endParaRPr lang="en-US" dirty="0"/>
          </a:p>
          <a:p>
            <a:r>
              <a:rPr lang="en-US" dirty="0"/>
              <a:t>Four hundred and one is equal to:</a:t>
            </a:r>
          </a:p>
          <a:p>
            <a:pPr marL="171450" indent="-171450">
              <a:buFont typeface="Arial" panose="020B0604020202020204" pitchFamily="34" charset="0"/>
              <a:buChar char="•"/>
            </a:pPr>
            <a:r>
              <a:rPr lang="en-US" b="1" dirty="0"/>
              <a:t>4</a:t>
            </a:r>
            <a:r>
              <a:rPr lang="en-US" dirty="0"/>
              <a:t> multiplied to 10 to the power of 2 + </a:t>
            </a:r>
            <a:r>
              <a:rPr lang="en-US" b="1" dirty="0"/>
              <a:t>0</a:t>
            </a:r>
            <a:r>
              <a:rPr lang="en-US" dirty="0"/>
              <a:t> multiplied to 10 to the power of 1 + </a:t>
            </a:r>
            <a:r>
              <a:rPr lang="en-US" b="1" dirty="0"/>
              <a:t>1</a:t>
            </a:r>
            <a:r>
              <a:rPr lang="en-US" dirty="0"/>
              <a:t> multiplied to 10 to the power of 0</a:t>
            </a:r>
          </a:p>
          <a:p>
            <a:pPr marL="171450" indent="-171450">
              <a:buFont typeface="Arial" panose="020B0604020202020204" pitchFamily="34" charset="0"/>
              <a:buChar char="•"/>
            </a:pPr>
            <a:r>
              <a:rPr lang="en-US" dirty="0"/>
              <a:t>which is equal to </a:t>
            </a:r>
            <a:r>
              <a:rPr lang="en-US" b="1" dirty="0"/>
              <a:t>4</a:t>
            </a:r>
            <a:r>
              <a:rPr lang="en-US" dirty="0"/>
              <a:t> multiplied by 100 + </a:t>
            </a:r>
            <a:r>
              <a:rPr lang="en-US" b="1" dirty="0"/>
              <a:t>0</a:t>
            </a:r>
            <a:r>
              <a:rPr lang="en-US" dirty="0"/>
              <a:t> multiplied by 10 + </a:t>
            </a:r>
            <a:r>
              <a:rPr lang="en-US" b="1" dirty="0"/>
              <a:t>1</a:t>
            </a:r>
            <a:r>
              <a:rPr lang="en-US" dirty="0"/>
              <a:t> multiplied by 1</a:t>
            </a:r>
          </a:p>
          <a:p>
            <a:pPr marL="171450" indent="-171450">
              <a:buFont typeface="Arial" panose="020B0604020202020204" pitchFamily="34" charset="0"/>
              <a:buChar char="•"/>
            </a:pPr>
            <a:r>
              <a:rPr lang="en-US" dirty="0"/>
              <a:t>which is equal to </a:t>
            </a:r>
            <a:r>
              <a:rPr lang="en-GB" sz="1200" b="1" dirty="0">
                <a:solidFill>
                  <a:schemeClr val="tx1"/>
                </a:solidFill>
              </a:rPr>
              <a:t>400</a:t>
            </a:r>
            <a:r>
              <a:rPr lang="en-GB" sz="1200" dirty="0">
                <a:solidFill>
                  <a:schemeClr val="tx1"/>
                </a:solidFill>
              </a:rPr>
              <a:t> + </a:t>
            </a:r>
            <a:r>
              <a:rPr lang="en-GB" sz="1200" b="1" dirty="0">
                <a:solidFill>
                  <a:schemeClr val="tx1"/>
                </a:solidFill>
              </a:rPr>
              <a:t>0</a:t>
            </a:r>
            <a:r>
              <a:rPr lang="en-GB" sz="1200" dirty="0">
                <a:solidFill>
                  <a:schemeClr val="tx1"/>
                </a:solidFill>
              </a:rPr>
              <a:t> + </a:t>
            </a:r>
            <a:r>
              <a:rPr lang="en-GB" sz="1200" b="1" dirty="0">
                <a:solidFill>
                  <a:schemeClr val="tx1"/>
                </a:solidFill>
              </a:rPr>
              <a:t>1</a:t>
            </a:r>
          </a:p>
          <a:p>
            <a:pPr marL="171450" indent="-171450">
              <a:buFont typeface="Arial" panose="020B0604020202020204" pitchFamily="34" charset="0"/>
              <a:buChar char="•"/>
            </a:pPr>
            <a:r>
              <a:rPr lang="en-GB" sz="1200" b="0" dirty="0">
                <a:solidFill>
                  <a:schemeClr val="tx1"/>
                </a:solidFill>
              </a:rPr>
              <a:t>which is equal to</a:t>
            </a:r>
            <a:r>
              <a:rPr lang="en-GB" sz="1200" dirty="0">
                <a:solidFill>
                  <a:schemeClr val="tx1"/>
                </a:solidFill>
              </a:rPr>
              <a:t> </a:t>
            </a:r>
            <a:r>
              <a:rPr lang="en-GB" sz="1200" b="1" dirty="0">
                <a:solidFill>
                  <a:schemeClr val="tx1"/>
                </a:solidFill>
              </a:rPr>
              <a:t>401</a:t>
            </a:r>
          </a:p>
          <a:p>
            <a:r>
              <a:rPr lang="en-US" dirty="0"/>
              <a:t/>
            </a:r>
            <a:br>
              <a:rPr lang="en-US" dirty="0"/>
            </a:br>
            <a:r>
              <a:rPr lang="en-US" dirty="0"/>
              <a:t>We can think of decimal numbers as </a:t>
            </a:r>
            <a:r>
              <a:rPr lang="en-US" b="1" dirty="0"/>
              <a:t>polynomials of their digits </a:t>
            </a:r>
            <a:r>
              <a:rPr lang="en-US" dirty="0"/>
              <a:t>in the following form:</a:t>
            </a:r>
            <a:br>
              <a:rPr lang="en-US" dirty="0"/>
            </a:br>
            <a:r>
              <a:rPr lang="en-US" dirty="0"/>
              <a:t>	d</a:t>
            </a:r>
            <a:r>
              <a:rPr lang="en-US" baseline="-25000" dirty="0"/>
              <a:t>n-1</a:t>
            </a:r>
            <a:r>
              <a:rPr lang="en-US" dirty="0"/>
              <a:t>d</a:t>
            </a:r>
            <a:r>
              <a:rPr lang="en-US" baseline="-25000" dirty="0"/>
              <a:t>n-2</a:t>
            </a:r>
            <a:r>
              <a:rPr lang="en-US" dirty="0"/>
              <a:t>…d</a:t>
            </a:r>
            <a:r>
              <a:rPr lang="en-US" baseline="-25000" dirty="0"/>
              <a:t>1</a:t>
            </a:r>
            <a:r>
              <a:rPr lang="en-US" dirty="0"/>
              <a:t>d</a:t>
            </a:r>
            <a:r>
              <a:rPr lang="en-US" baseline="-25000" dirty="0"/>
              <a:t>0</a:t>
            </a:r>
            <a:r>
              <a:rPr lang="en-US" dirty="0"/>
              <a:t> = d</a:t>
            </a:r>
            <a:r>
              <a:rPr lang="en-US" baseline="-25000" dirty="0"/>
              <a:t>0</a:t>
            </a:r>
            <a:r>
              <a:rPr lang="en-US" dirty="0"/>
              <a:t>*10</a:t>
            </a:r>
            <a:r>
              <a:rPr lang="en-GB" sz="1200" baseline="30000" dirty="0">
                <a:solidFill>
                  <a:schemeClr val="tx1"/>
                </a:solidFill>
              </a:rPr>
              <a:t>0</a:t>
            </a:r>
            <a:r>
              <a:rPr lang="en-US" dirty="0"/>
              <a:t> + d</a:t>
            </a:r>
            <a:r>
              <a:rPr lang="en-US" baseline="-25000" dirty="0"/>
              <a:t>1</a:t>
            </a:r>
            <a:r>
              <a:rPr lang="en-US" dirty="0"/>
              <a:t>*10</a:t>
            </a:r>
            <a:r>
              <a:rPr lang="en-GB" sz="1200" baseline="30000" dirty="0">
                <a:solidFill>
                  <a:schemeClr val="tx1"/>
                </a:solidFill>
              </a:rPr>
              <a:t>1</a:t>
            </a:r>
            <a:r>
              <a:rPr lang="en-US" dirty="0"/>
              <a:t> + d</a:t>
            </a:r>
            <a:r>
              <a:rPr lang="en-US" baseline="-25000" dirty="0"/>
              <a:t>2</a:t>
            </a:r>
            <a:r>
              <a:rPr lang="en-US" dirty="0"/>
              <a:t>*10</a:t>
            </a:r>
            <a:r>
              <a:rPr lang="en-GB" sz="1200" baseline="30000" dirty="0">
                <a:solidFill>
                  <a:schemeClr val="tx1"/>
                </a:solidFill>
              </a:rPr>
              <a:t>2</a:t>
            </a:r>
            <a:r>
              <a:rPr lang="en-US" dirty="0"/>
              <a:t> + … + d</a:t>
            </a:r>
            <a:r>
              <a:rPr lang="en-US" baseline="-25000" dirty="0"/>
              <a:t>n-1</a:t>
            </a:r>
            <a:r>
              <a:rPr lang="en-US" dirty="0"/>
              <a:t>*10</a:t>
            </a:r>
            <a:r>
              <a:rPr lang="en-GB" sz="1200" baseline="30000" dirty="0">
                <a:solidFill>
                  <a:schemeClr val="tx1"/>
                </a:solidFill>
              </a:rPr>
              <a:t>n-1</a:t>
            </a:r>
            <a:br>
              <a:rPr lang="en-GB" sz="1200" baseline="30000" dirty="0">
                <a:solidFill>
                  <a:schemeClr val="tx1"/>
                </a:solidFill>
              </a:rPr>
            </a:b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9</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19570885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hyperlink" Target="https://softuni.org/" TargetMode="External"/></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hyperlink" Target="https://softuni.org/" TargetMode="External"/><Relationship Id="rId1" Type="http://schemas.openxmlformats.org/officeDocument/2006/relationships/slideMaster" Target="../slideMasters/slideMaster1.xml"/><Relationship Id="rId6" Type="http://schemas.openxmlformats.org/officeDocument/2006/relationships/image" Target="../media/image12.png"/><Relationship Id="rId11" Type="http://schemas.openxmlformats.org/officeDocument/2006/relationships/image" Target="../media/image4.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Layouts/_rels/slideLayout11.xml.rels><?xml version="1.0" encoding="UTF-8" standalone="yes"?>
<Relationships xmlns="http://schemas.openxmlformats.org/package/2006/relationships"><Relationship Id="rId8" Type="http://schemas.openxmlformats.org/officeDocument/2006/relationships/hyperlink" Target="https://softuni.bg/" TargetMode="External"/><Relationship Id="rId3" Type="http://schemas.openxmlformats.org/officeDocument/2006/relationships/image" Target="../media/image17.png"/><Relationship Id="rId7" Type="http://schemas.openxmlformats.org/officeDocument/2006/relationships/image" Target="../media/image19.png"/><Relationship Id="rId2" Type="http://schemas.openxmlformats.org/officeDocument/2006/relationships/hyperlink" Target="https://forum.softuni.bg/" TargetMode="External"/><Relationship Id="rId1" Type="http://schemas.openxmlformats.org/officeDocument/2006/relationships/slideMaster" Target="../slideMasters/slideMaster1.xml"/><Relationship Id="rId6" Type="http://schemas.openxmlformats.org/officeDocument/2006/relationships/hyperlink" Target="https://softuni.org/" TargetMode="External"/><Relationship Id="rId11" Type="http://schemas.openxmlformats.org/officeDocument/2006/relationships/image" Target="../media/image5.png"/><Relationship Id="rId5" Type="http://schemas.openxmlformats.org/officeDocument/2006/relationships/image" Target="../media/image18.png"/><Relationship Id="rId10" Type="http://schemas.openxmlformats.org/officeDocument/2006/relationships/hyperlink" Target="https://softuni.foundation/" TargetMode="External"/><Relationship Id="rId4" Type="http://schemas.openxmlformats.org/officeDocument/2006/relationships/hyperlink" Target="https://www.facebook.com/SoftwareUniversity" TargetMode="External"/><Relationship Id="rId9" Type="http://schemas.openxmlformats.org/officeDocument/2006/relationships/image" Target="../media/image20.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sp>
        <p:nvSpPr>
          <p:cNvPr id="16" name="Rectangle Bottom">
            <a:extLst>
              <a:ext uri="{FF2B5EF4-FFF2-40B4-BE49-F238E27FC236}">
                <a16:creationId xmlns:a16="http://schemas.microsoft.com/office/drawing/2014/main" xmlns="" id="{6854D183-0374-4B3E-B2CE-32F308A81591}"/>
              </a:ext>
            </a:extLst>
          </p:cNvPr>
          <p:cNvSpPr/>
          <p:nvPr/>
        </p:nvSpPr>
        <p:spPr>
          <a:xfrm>
            <a:off x="0" y="6702676"/>
            <a:ext cx="12195176" cy="1553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4" name="Picture Logo SoftUni" descr="SoftUni logo">
            <a:extLst>
              <a:ext uri="{FF2B5EF4-FFF2-40B4-BE49-F238E27FC236}">
                <a16:creationId xmlns:a16="http://schemas.microsoft.com/office/drawing/2014/main" xmlns="" id="{C4D6B2A2-DFF0-4712-BFEC-6676BEC99FEC}"/>
              </a:ext>
            </a:extLst>
          </p:cNvPr>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324460" y="5184000"/>
            <a:ext cx="3751540" cy="1297655"/>
          </a:xfrm>
          <a:prstGeom prst="rect">
            <a:avLst/>
          </a:prstGeom>
        </p:spPr>
      </p:pic>
      <p:sp>
        <p:nvSpPr>
          <p:cNvPr id="31" name="Text Placeholder Company Site">
            <a:extLst>
              <a:ext uri="{FF2B5EF4-FFF2-40B4-BE49-F238E27FC236}">
                <a16:creationId xmlns:a16="http://schemas.microsoft.com/office/drawing/2014/main" xmlns="" id="{3E6B87B7-9D33-4EBB-BD4F-C0436BA3FD72}"/>
              </a:ext>
            </a:extLst>
          </p:cNvPr>
          <p:cNvSpPr>
            <a:spLocks noGrp="1"/>
          </p:cNvSpPr>
          <p:nvPr>
            <p:ph type="body" sz="quarter" idx="18" hasCustomPrompt="1"/>
          </p:nvPr>
        </p:nvSpPr>
        <p:spPr bwMode="auto">
          <a:xfrm>
            <a:off x="8708505" y="6130863"/>
            <a:ext cx="2951518" cy="341556"/>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798" b="1" kern="1200" dirty="0" smtClean="0">
                <a:solidFill>
                  <a:schemeClr val="tx1">
                    <a:lumMod val="75000"/>
                  </a:schemeClr>
                </a:solidFill>
                <a:effectLst/>
                <a:latin typeface="+mn-lt"/>
                <a:ea typeface="+mn-ea"/>
                <a:cs typeface="+mn-cs"/>
              </a:defRPr>
            </a:lvl1pPr>
          </a:lstStyle>
          <a:p>
            <a:pPr lvl="0"/>
            <a:r>
              <a:rPr lang="en-US" noProof="0" dirty="0"/>
              <a:t>Company Web Site</a:t>
            </a:r>
          </a:p>
        </p:txBody>
      </p:sp>
      <p:sp>
        <p:nvSpPr>
          <p:cNvPr id="30" name="Text Placeholder Company Name">
            <a:extLst>
              <a:ext uri="{FF2B5EF4-FFF2-40B4-BE49-F238E27FC236}">
                <a16:creationId xmlns:a16="http://schemas.microsoft.com/office/drawing/2014/main" xmlns="" id="{2EA92DCA-4DB5-4D03-ACD3-A6A296592D0C}"/>
              </a:ext>
            </a:extLst>
          </p:cNvPr>
          <p:cNvSpPr>
            <a:spLocks noGrp="1"/>
          </p:cNvSpPr>
          <p:nvPr>
            <p:ph type="body" sz="quarter" idx="17" hasCustomPrompt="1"/>
          </p:nvPr>
        </p:nvSpPr>
        <p:spPr bwMode="auto">
          <a:xfrm>
            <a:off x="8708505" y="5756628"/>
            <a:ext cx="2951518" cy="367080"/>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998" b="1" kern="1200" dirty="0" smtClean="0">
                <a:solidFill>
                  <a:schemeClr val="tx1">
                    <a:lumMod val="75000"/>
                  </a:schemeClr>
                </a:solidFill>
                <a:effectLst/>
                <a:latin typeface="+mn-lt"/>
                <a:ea typeface="+mn-ea"/>
                <a:cs typeface="+mn-cs"/>
              </a:defRPr>
            </a:lvl1pPr>
          </a:lstStyle>
          <a:p>
            <a:pPr lvl="0"/>
            <a:r>
              <a:rPr lang="en-US" noProof="0" dirty="0"/>
              <a:t>Company Name</a:t>
            </a:r>
          </a:p>
        </p:txBody>
      </p:sp>
      <p:pic>
        <p:nvPicPr>
          <p:cNvPr id="35" name="Picture SoftUni Mascot" descr="SoftUni mascot">
            <a:extLst>
              <a:ext uri="{FF2B5EF4-FFF2-40B4-BE49-F238E27FC236}">
                <a16:creationId xmlns:a16="http://schemas.microsoft.com/office/drawing/2014/main" xmlns="" id="{951E7DA9-C5F0-43D9-B013-3BDF9EEF029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848924" y="2609644"/>
            <a:ext cx="2788893" cy="3018284"/>
          </a:xfrm>
          <a:prstGeom prst="rect">
            <a:avLst/>
          </a:prstGeom>
        </p:spPr>
      </p:pic>
      <p:pic>
        <p:nvPicPr>
          <p:cNvPr id="22" name="Picture Logo Software University" descr="Software University logo">
            <a:hlinkClick r:id="rId4"/>
            <a:extLst>
              <a:ext uri="{FF2B5EF4-FFF2-40B4-BE49-F238E27FC236}">
                <a16:creationId xmlns:a16="http://schemas.microsoft.com/office/drawing/2014/main" xmlns="" id="{F2315EB3-3FE4-4D3B-921E-5F209CEC13CB}"/>
              </a:ext>
            </a:extLst>
          </p:cNvPr>
          <p:cNvPicPr>
            <a:picLocks noChangeAspect="1"/>
          </p:cNvPicPr>
          <p:nvPr userDrawn="1"/>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07944" y="5918567"/>
            <a:ext cx="1830305" cy="628159"/>
          </a:xfrm>
          <a:prstGeom prst="rect">
            <a:avLst/>
          </a:prstGeom>
        </p:spPr>
      </p:pic>
      <p:sp>
        <p:nvSpPr>
          <p:cNvPr id="40" name="Text Placeholder Author Position">
            <a:extLst>
              <a:ext uri="{FF2B5EF4-FFF2-40B4-BE49-F238E27FC236}">
                <a16:creationId xmlns:a16="http://schemas.microsoft.com/office/drawing/2014/main" xmlns="" id="{CD940256-851E-46C8-8BFB-A5ECA6C7DA07}"/>
              </a:ext>
            </a:extLst>
          </p:cNvPr>
          <p:cNvSpPr>
            <a:spLocks noGrp="1"/>
          </p:cNvSpPr>
          <p:nvPr>
            <p:ph type="body" sz="quarter" idx="20" hasCustomPrompt="1"/>
          </p:nvPr>
        </p:nvSpPr>
        <p:spPr bwMode="auto">
          <a:xfrm>
            <a:off x="553082" y="5344180"/>
            <a:ext cx="2980696" cy="444793"/>
          </a:xfrm>
          <a:prstGeom prst="rect">
            <a:avLst/>
          </a:prstGeom>
          <a:noFill/>
          <a:effectLst/>
        </p:spPr>
        <p:txBody>
          <a:bodyPr wrap="square" lIns="36000" tIns="36000" rIns="36000" bIns="36000" rtlCol="0" anchor="ctr" anchorCtr="0">
            <a:spAutoFit/>
          </a:bodyPr>
          <a:lstStyle>
            <a:lvl1pPr marL="0" indent="0" algn="l" rtl="0" fontAlgn="base" latinLnBrk="0">
              <a:spcBef>
                <a:spcPct val="0"/>
              </a:spcBef>
              <a:spcAft>
                <a:spcPct val="0"/>
              </a:spcAft>
              <a:buNone/>
              <a:defRPr lang="en-US" sz="2398" b="1" kern="1200" dirty="0" smtClean="0">
                <a:solidFill>
                  <a:schemeClr val="tx1"/>
                </a:solidFill>
                <a:effectLst/>
                <a:latin typeface="+mn-lt"/>
                <a:ea typeface="+mn-ea"/>
                <a:cs typeface="+mn-cs"/>
              </a:defRPr>
            </a:lvl1pPr>
          </a:lstStyle>
          <a:p>
            <a:pPr lvl="0"/>
            <a:r>
              <a:rPr lang="en-US" noProof="0" dirty="0"/>
              <a:t>Position</a:t>
            </a:r>
          </a:p>
        </p:txBody>
      </p:sp>
      <p:sp>
        <p:nvSpPr>
          <p:cNvPr id="36" name="Text Placeholder Author Name">
            <a:extLst>
              <a:ext uri="{FF2B5EF4-FFF2-40B4-BE49-F238E27FC236}">
                <a16:creationId xmlns:a16="http://schemas.microsoft.com/office/drawing/2014/main" xmlns="" id="{3B21F47B-DE1F-442D-A2B7-6866F8786704}"/>
              </a:ext>
            </a:extLst>
          </p:cNvPr>
          <p:cNvSpPr>
            <a:spLocks noGrp="1"/>
          </p:cNvSpPr>
          <p:nvPr>
            <p:ph type="body" sz="quarter" idx="19" hasCustomPrompt="1"/>
          </p:nvPr>
        </p:nvSpPr>
        <p:spPr bwMode="auto">
          <a:xfrm>
            <a:off x="553082" y="4851838"/>
            <a:ext cx="2980696" cy="454398"/>
          </a:xfrm>
          <a:prstGeom prst="rect">
            <a:avLst/>
          </a:prstGeom>
          <a:noFill/>
          <a:effectLst/>
        </p:spPr>
        <p:txBody>
          <a:bodyPr wrap="square" lIns="36000" tIns="36000" rIns="36000" bIns="36000" rtlCol="0" anchor="ctr" anchorCtr="0">
            <a:noAutofit/>
          </a:bodyPr>
          <a:lstStyle>
            <a:lvl1pPr marL="0" indent="0" algn="l" rtl="0" fontAlgn="base" latinLnBrk="0">
              <a:spcBef>
                <a:spcPct val="0"/>
              </a:spcBef>
              <a:spcAft>
                <a:spcPct val="0"/>
              </a:spcAft>
              <a:buNone/>
              <a:defRPr lang="en-US" sz="2798" b="1" kern="1200" dirty="0" smtClean="0">
                <a:solidFill>
                  <a:schemeClr val="tx1"/>
                </a:solidFill>
                <a:effectLst/>
                <a:latin typeface="+mn-lt"/>
                <a:ea typeface="+mn-ea"/>
                <a:cs typeface="+mn-cs"/>
              </a:defRPr>
            </a:lvl1pPr>
          </a:lstStyle>
          <a:p>
            <a:pPr lvl="0"/>
            <a:r>
              <a:rPr lang="en-US" noProof="0" dirty="0"/>
              <a:t>Author Name</a:t>
            </a:r>
          </a:p>
        </p:txBody>
      </p:sp>
      <p:sp>
        <p:nvSpPr>
          <p:cNvPr id="33" name="Picture Placeholder Title Image">
            <a:extLst>
              <a:ext uri="{FF2B5EF4-FFF2-40B4-BE49-F238E27FC236}">
                <a16:creationId xmlns:a16="http://schemas.microsoft.com/office/drawing/2014/main" xmlns="" id="{A04D819A-89E2-4714-8C56-1838BF467EF7}"/>
              </a:ext>
            </a:extLst>
          </p:cNvPr>
          <p:cNvSpPr>
            <a:spLocks noGrp="1"/>
          </p:cNvSpPr>
          <p:nvPr>
            <p:ph type="pic" sz="quarter" idx="10"/>
          </p:nvPr>
        </p:nvSpPr>
        <p:spPr>
          <a:xfrm>
            <a:off x="553082" y="2740913"/>
            <a:ext cx="4642919" cy="1936503"/>
          </a:xfrm>
        </p:spPr>
        <p:txBody>
          <a:bodyPr/>
          <a:lstStyle>
            <a:lvl1pPr marL="0" indent="0" algn="ctr" latinLnBrk="0">
              <a:buNone/>
              <a:defRPr>
                <a:solidFill>
                  <a:schemeClr val="bg1"/>
                </a:solidFill>
              </a:defRPr>
            </a:lvl1pPr>
          </a:lstStyle>
          <a:p>
            <a:r>
              <a:rPr lang="en-US" noProof="0" dirty="0"/>
              <a:t>Click icon to add picture</a:t>
            </a:r>
          </a:p>
        </p:txBody>
      </p:sp>
      <p:sp>
        <p:nvSpPr>
          <p:cNvPr id="43" name="Presentation Subtitle">
            <a:extLst>
              <a:ext uri="{FF2B5EF4-FFF2-40B4-BE49-F238E27FC236}">
                <a16:creationId xmlns:a16="http://schemas.microsoft.com/office/drawing/2014/main" xmlns="" id="{37BDB812-1395-4B02-ABCF-6A331EEE23E5}"/>
              </a:ext>
            </a:extLst>
          </p:cNvPr>
          <p:cNvSpPr>
            <a:spLocks noGrp="1"/>
          </p:cNvSpPr>
          <p:nvPr>
            <p:ph type="subTitle" idx="1" hasCustomPrompt="1"/>
          </p:nvPr>
        </p:nvSpPr>
        <p:spPr>
          <a:xfrm>
            <a:off x="554182" y="1258272"/>
            <a:ext cx="11083636" cy="1315728"/>
          </a:xfrm>
        </p:spPr>
        <p:txBody>
          <a:bodyPr anchor="t" anchorCtr="0">
            <a:normAutofit/>
          </a:bodyPr>
          <a:lstStyle>
            <a:lvl1pPr marL="0" indent="0" algn="ctr" latinLnBrk="0">
              <a:buNone/>
              <a:defRPr sz="3598">
                <a:solidFill>
                  <a:schemeClr val="tx1"/>
                </a:solidFill>
              </a:defRPr>
            </a:lvl1pPr>
          </a:lstStyle>
          <a:p>
            <a:r>
              <a:rPr lang="en-US" noProof="0" dirty="0"/>
              <a:t>Presentation Subtitle</a:t>
            </a:r>
          </a:p>
        </p:txBody>
      </p:sp>
      <p:sp>
        <p:nvSpPr>
          <p:cNvPr id="2" name="Presentation Title">
            <a:extLst>
              <a:ext uri="{FF2B5EF4-FFF2-40B4-BE49-F238E27FC236}">
                <a16:creationId xmlns:a16="http://schemas.microsoft.com/office/drawing/2014/main" xmlns="" id="{A4DF3AB8-E6E3-4FCE-8A4A-ECD147720A5D}"/>
              </a:ext>
            </a:extLst>
          </p:cNvPr>
          <p:cNvSpPr>
            <a:spLocks noGrp="1"/>
          </p:cNvSpPr>
          <p:nvPr>
            <p:ph type="title" hasCustomPrompt="1"/>
          </p:nvPr>
        </p:nvSpPr>
        <p:spPr>
          <a:xfrm>
            <a:off x="554182" y="321502"/>
            <a:ext cx="11083636" cy="882654"/>
          </a:xfrm>
        </p:spPr>
        <p:txBody>
          <a:bodyPr/>
          <a:lstStyle>
            <a:lvl1pPr algn="ctr" latinLnBrk="0">
              <a:defRPr sz="4798"/>
            </a:lvl1pPr>
          </a:lstStyle>
          <a:p>
            <a:r>
              <a:rPr lang="en-US" noProof="0" dirty="0"/>
              <a:t>Presentation Title</a:t>
            </a:r>
          </a:p>
        </p:txBody>
      </p:sp>
    </p:spTree>
    <p:extLst>
      <p:ext uri="{BB962C8B-B14F-4D97-AF65-F5344CB8AC3E}">
        <p14:creationId xmlns:p14="http://schemas.microsoft.com/office/powerpoint/2010/main" val="97017929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Questions Slide">
    <p:bg>
      <p:bgPr>
        <a:solidFill>
          <a:schemeClr val="bg2"/>
        </a:solidFill>
        <a:effectLst/>
      </p:bgPr>
    </p:bg>
    <p:spTree>
      <p:nvGrpSpPr>
        <p:cNvPr id="1" name=""/>
        <p:cNvGrpSpPr/>
        <p:nvPr/>
      </p:nvGrpSpPr>
      <p:grpSpPr>
        <a:xfrm>
          <a:off x="0" y="0"/>
          <a:ext cx="0" cy="0"/>
          <a:chOff x="0" y="0"/>
          <a:chExt cx="0" cy="0"/>
        </a:xfrm>
      </p:grpSpPr>
      <p:sp>
        <p:nvSpPr>
          <p:cNvPr id="35" name="Rectangle Bottom">
            <a:extLst>
              <a:ext uri="{FF2B5EF4-FFF2-40B4-BE49-F238E27FC236}">
                <a16:creationId xmlns:a16="http://schemas.microsoft.com/office/drawing/2014/main" xmlns="" id="{550A59F9-9A9D-4956-95B4-F78CC0DB1D59}"/>
              </a:ext>
            </a:extLst>
          </p:cNvPr>
          <p:cNvSpPr/>
          <p:nvPr userDrawn="1"/>
        </p:nvSpPr>
        <p:spPr>
          <a:xfrm>
            <a:off x="0" y="6371332"/>
            <a:ext cx="12195176" cy="4872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53" name="Rectangle Bottom Copyright">
            <a:extLst>
              <a:ext uri="{FF2B5EF4-FFF2-40B4-BE49-F238E27FC236}">
                <a16:creationId xmlns:a16="http://schemas.microsoft.com/office/drawing/2014/main" xmlns="" id="{B07FB7FB-DA6C-4F5D-B068-357F0FCE27D8}"/>
              </a:ext>
            </a:extLst>
          </p:cNvPr>
          <p:cNvSpPr/>
          <p:nvPr userDrawn="1"/>
        </p:nvSpPr>
        <p:spPr>
          <a:xfrm>
            <a:off x="111000" y="6454758"/>
            <a:ext cx="11970000" cy="258449"/>
          </a:xfrm>
          <a:prstGeom prst="rect">
            <a:avLst/>
          </a:prstGeom>
        </p:spPr>
        <p:txBody>
          <a:bodyPr wrap="square">
            <a:noAutofit/>
          </a:bodyPr>
          <a:lstStyle/>
          <a:p>
            <a:pPr algn="ctr">
              <a:lnSpc>
                <a:spcPct val="100000"/>
              </a:lnSpc>
              <a:spcBef>
                <a:spcPts val="0"/>
              </a:spcBef>
              <a:spcAft>
                <a:spcPts val="0"/>
              </a:spcAft>
            </a:pP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SoftUni – </a:t>
            </a:r>
            <a:r>
              <a:rPr lang="en-US" sz="1600" u="sng"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hlinkClick r:id="rId2">
                  <a:extLst>
                    <a:ext uri="{A12FA001-AC4F-418D-AE19-62706E023703}">
                      <ahyp:hlinkClr xmlns:ahyp="http://schemas.microsoft.com/office/drawing/2018/hyperlinkcolor" xmlns="" val="tx"/>
                    </a:ext>
                  </a:extLst>
                </a:hlinkClick>
              </a:rPr>
              <a:t>https://softuni.org</a:t>
            </a: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Copyrighted document. Unauthorized copy, reproduction or use is not permitted.</a:t>
            </a:r>
            <a:endParaRPr lang="en-US" sz="24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endParaRPr>
          </a:p>
        </p:txBody>
      </p:sp>
      <p:pic>
        <p:nvPicPr>
          <p:cNvPr id="26" name="Picture SoftUni Mascot" descr="SoftUni mascot with open hand">
            <a:extLst>
              <a:ext uri="{FF2B5EF4-FFF2-40B4-BE49-F238E27FC236}">
                <a16:creationId xmlns:a16="http://schemas.microsoft.com/office/drawing/2014/main" xmlns="" id="{247CFF3C-C4FA-493D-8505-DF469F4D36A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2586" y="2898830"/>
            <a:ext cx="2451608" cy="2959741"/>
          </a:xfrm>
          <a:prstGeom prst="rect">
            <a:avLst/>
          </a:prstGeom>
        </p:spPr>
      </p:pic>
      <p:grpSp>
        <p:nvGrpSpPr>
          <p:cNvPr id="2" name="Group SoftUni Brands">
            <a:extLst>
              <a:ext uri="{FF2B5EF4-FFF2-40B4-BE49-F238E27FC236}">
                <a16:creationId xmlns:a16="http://schemas.microsoft.com/office/drawing/2014/main" xmlns="" id="{418FAE34-C1F8-46C7-A4AE-F270D1E70F25}"/>
              </a:ext>
            </a:extLst>
          </p:cNvPr>
          <p:cNvGrpSpPr/>
          <p:nvPr userDrawn="1"/>
        </p:nvGrpSpPr>
        <p:grpSpPr>
          <a:xfrm>
            <a:off x="3332216" y="1702473"/>
            <a:ext cx="8314909" cy="3543782"/>
            <a:chOff x="3332216" y="1702473"/>
            <a:chExt cx="8314909" cy="3543782"/>
          </a:xfrm>
        </p:grpSpPr>
        <p:pic>
          <p:nvPicPr>
            <p:cNvPr id="24" name="Picture SoftUni Kids Logo" descr="SoftUni Kids logo">
              <a:extLst>
                <a:ext uri="{FF2B5EF4-FFF2-40B4-BE49-F238E27FC236}">
                  <a16:creationId xmlns:a16="http://schemas.microsoft.com/office/drawing/2014/main" xmlns="" id="{B0812936-74B6-4265-8C08-AEDC8C79870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16883" y="3776294"/>
              <a:ext cx="1130242" cy="1389256"/>
            </a:xfrm>
            <a:prstGeom prst="rect">
              <a:avLst/>
            </a:prstGeom>
          </p:spPr>
        </p:pic>
        <p:pic>
          <p:nvPicPr>
            <p:cNvPr id="23" name="Picture SoftUni Foundation Logo" descr="SoftUni Foundation logo">
              <a:extLst>
                <a:ext uri="{FF2B5EF4-FFF2-40B4-BE49-F238E27FC236}">
                  <a16:creationId xmlns:a16="http://schemas.microsoft.com/office/drawing/2014/main" xmlns="" id="{6643F71A-2013-433A-8322-FBAAED3162D8}"/>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053913" y="3788231"/>
              <a:ext cx="1166400" cy="1350756"/>
            </a:xfrm>
            <a:prstGeom prst="rect">
              <a:avLst/>
            </a:prstGeom>
          </p:spPr>
        </p:pic>
        <p:pic>
          <p:nvPicPr>
            <p:cNvPr id="22" name="Picture SoftUni Digital Logo" descr="SoftUni Digital logo">
              <a:extLst>
                <a:ext uri="{FF2B5EF4-FFF2-40B4-BE49-F238E27FC236}">
                  <a16:creationId xmlns:a16="http://schemas.microsoft.com/office/drawing/2014/main" xmlns="" id="{0A83D66F-855B-463B-920B-BF239B01A206}"/>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7657695" y="3789000"/>
              <a:ext cx="1084614" cy="1457255"/>
            </a:xfrm>
            <a:prstGeom prst="rect">
              <a:avLst/>
            </a:prstGeom>
          </p:spPr>
        </p:pic>
        <p:pic>
          <p:nvPicPr>
            <p:cNvPr id="21" name="Picture SoftUni Creative Logo" descr="SoftUni Creative logo">
              <a:extLst>
                <a:ext uri="{FF2B5EF4-FFF2-40B4-BE49-F238E27FC236}">
                  <a16:creationId xmlns:a16="http://schemas.microsoft.com/office/drawing/2014/main" xmlns="" id="{EA755AAE-BA08-481C-9224-0061170EE4B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173913" y="3776293"/>
              <a:ext cx="1166400" cy="1389257"/>
            </a:xfrm>
            <a:prstGeom prst="rect">
              <a:avLst/>
            </a:prstGeom>
          </p:spPr>
        </p:pic>
        <p:pic>
          <p:nvPicPr>
            <p:cNvPr id="20" name="Picture SoftUni Svetlina Logo" descr="SoftUni Svetlina logo">
              <a:extLst>
                <a:ext uri="{FF2B5EF4-FFF2-40B4-BE49-F238E27FC236}">
                  <a16:creationId xmlns:a16="http://schemas.microsoft.com/office/drawing/2014/main" xmlns="" id="{827D15FD-4C66-4B85-98E6-7826AA8F61C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35029" y="3776293"/>
              <a:ext cx="1166400" cy="1402229"/>
            </a:xfrm>
            <a:prstGeom prst="rect">
              <a:avLst/>
            </a:prstGeom>
          </p:spPr>
        </p:pic>
        <p:pic>
          <p:nvPicPr>
            <p:cNvPr id="25" name="Picture Software University Logo" descr="Software University logo">
              <a:extLst>
                <a:ext uri="{FF2B5EF4-FFF2-40B4-BE49-F238E27FC236}">
                  <a16:creationId xmlns:a16="http://schemas.microsoft.com/office/drawing/2014/main" xmlns="" id="{C74C190C-5856-41B9-8819-AE8DE0E1098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332216" y="3776295"/>
              <a:ext cx="1164654" cy="1440000"/>
            </a:xfrm>
            <a:prstGeom prst="rect">
              <a:avLst/>
            </a:prstGeom>
          </p:spPr>
        </p:pic>
        <p:cxnSp>
          <p:nvCxnSpPr>
            <p:cNvPr id="33" name="Straight Connector 6">
              <a:extLst>
                <a:ext uri="{FF2B5EF4-FFF2-40B4-BE49-F238E27FC236}">
                  <a16:creationId xmlns:a16="http://schemas.microsoft.com/office/drawing/2014/main" xmlns="" id="{5C63D1E8-4A92-4691-8A24-A2FC7E8008E5}"/>
                </a:ext>
              </a:extLst>
            </p:cNvPr>
            <p:cNvCxnSpPr>
              <a:cxnSpLocks/>
            </p:cNvCxnSpPr>
            <p:nvPr userDrawn="1"/>
          </p:nvCxnSpPr>
          <p:spPr>
            <a:xfrm>
              <a:off x="110771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2" name="Straight Connector 5">
              <a:extLst>
                <a:ext uri="{FF2B5EF4-FFF2-40B4-BE49-F238E27FC236}">
                  <a16:creationId xmlns:a16="http://schemas.microsoft.com/office/drawing/2014/main" xmlns="" id="{6E91D320-3732-40B8-864D-142D0A277ED1}"/>
                </a:ext>
              </a:extLst>
            </p:cNvPr>
            <p:cNvCxnSpPr>
              <a:cxnSpLocks/>
            </p:cNvCxnSpPr>
            <p:nvPr userDrawn="1"/>
          </p:nvCxnSpPr>
          <p:spPr>
            <a:xfrm>
              <a:off x="963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1" name="Straight Connector 4">
              <a:extLst>
                <a:ext uri="{FF2B5EF4-FFF2-40B4-BE49-F238E27FC236}">
                  <a16:creationId xmlns:a16="http://schemas.microsoft.com/office/drawing/2014/main" xmlns="" id="{299ABE09-E33C-46B7-A80D-7BF4A6956211}"/>
                </a:ext>
              </a:extLst>
            </p:cNvPr>
            <p:cNvCxnSpPr/>
            <p:nvPr userDrawn="1"/>
          </p:nvCxnSpPr>
          <p:spPr>
            <a:xfrm>
              <a:off x="819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0" name="Straight Connector 3">
              <a:extLst>
                <a:ext uri="{FF2B5EF4-FFF2-40B4-BE49-F238E27FC236}">
                  <a16:creationId xmlns:a16="http://schemas.microsoft.com/office/drawing/2014/main" xmlns="" id="{93DDBF37-0764-47AA-94E3-9A44F3ED8FB5}"/>
                </a:ext>
              </a:extLst>
            </p:cNvPr>
            <p:cNvCxnSpPr/>
            <p:nvPr userDrawn="1"/>
          </p:nvCxnSpPr>
          <p:spPr>
            <a:xfrm>
              <a:off x="675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9" name="Straight Connector 2">
              <a:extLst>
                <a:ext uri="{FF2B5EF4-FFF2-40B4-BE49-F238E27FC236}">
                  <a16:creationId xmlns:a16="http://schemas.microsoft.com/office/drawing/2014/main" xmlns="" id="{72BFE2F3-0845-4E5B-9375-E9D4027DD675}"/>
                </a:ext>
              </a:extLst>
            </p:cNvPr>
            <p:cNvCxnSpPr/>
            <p:nvPr userDrawn="1"/>
          </p:nvCxnSpPr>
          <p:spPr>
            <a:xfrm>
              <a:off x="53099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8" name="Straight Connector 1">
              <a:extLst>
                <a:ext uri="{FF2B5EF4-FFF2-40B4-BE49-F238E27FC236}">
                  <a16:creationId xmlns:a16="http://schemas.microsoft.com/office/drawing/2014/main" xmlns="" id="{D4E5982E-3110-47E1-A5BB-91B7BECC3093}"/>
                </a:ext>
              </a:extLst>
            </p:cNvPr>
            <p:cNvCxnSpPr/>
            <p:nvPr userDrawn="1"/>
          </p:nvCxnSpPr>
          <p:spPr>
            <a:xfrm>
              <a:off x="3915327"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7" name="Straight Connector Horizontal">
              <a:extLst>
                <a:ext uri="{FF2B5EF4-FFF2-40B4-BE49-F238E27FC236}">
                  <a16:creationId xmlns:a16="http://schemas.microsoft.com/office/drawing/2014/main" xmlns="" id="{5F62FB7C-BD6E-4383-98C1-2CF30F34CAFD}"/>
                </a:ext>
              </a:extLst>
            </p:cNvPr>
            <p:cNvCxnSpPr>
              <a:cxnSpLocks/>
            </p:cNvCxnSpPr>
            <p:nvPr userDrawn="1"/>
          </p:nvCxnSpPr>
          <p:spPr>
            <a:xfrm>
              <a:off x="3915327" y="3335565"/>
              <a:ext cx="716178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4" name="Straight Connector 0">
              <a:extLst>
                <a:ext uri="{FF2B5EF4-FFF2-40B4-BE49-F238E27FC236}">
                  <a16:creationId xmlns:a16="http://schemas.microsoft.com/office/drawing/2014/main" xmlns="" id="{C84A0FE1-723D-4682-8682-77BAD950EE15}"/>
                </a:ext>
              </a:extLst>
            </p:cNvPr>
            <p:cNvCxnSpPr/>
            <p:nvPr userDrawn="1"/>
          </p:nvCxnSpPr>
          <p:spPr>
            <a:xfrm>
              <a:off x="7496220" y="309299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18" name="Picture SoftUni Logo" descr="SoftUni logo">
              <a:extLst>
                <a:ext uri="{FF2B5EF4-FFF2-40B4-BE49-F238E27FC236}">
                  <a16:creationId xmlns:a16="http://schemas.microsoft.com/office/drawing/2014/main" xmlns="" id="{A0675455-B7FA-4569-A5FD-A3B0F20B2A2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896770" y="1702473"/>
              <a:ext cx="1198901" cy="1198901"/>
            </a:xfrm>
            <a:prstGeom prst="rect">
              <a:avLst/>
            </a:prstGeom>
          </p:spPr>
        </p:pic>
      </p:grpSp>
      <p:sp>
        <p:nvSpPr>
          <p:cNvPr id="19" name="Slide Title">
            <a:extLst>
              <a:ext uri="{FF2B5EF4-FFF2-40B4-BE49-F238E27FC236}">
                <a16:creationId xmlns:a16="http://schemas.microsoft.com/office/drawing/2014/main" xmlns="" id="{7CFDBB16-985C-4CC7-B6DB-B81B36037922}"/>
              </a:ext>
            </a:extLst>
          </p:cNvPr>
          <p:cNvSpPr>
            <a:spLocks noGrp="1"/>
          </p:cNvSpPr>
          <p:nvPr>
            <p:ph type="title"/>
          </p:nvPr>
        </p:nvSpPr>
        <p:spPr>
          <a:xfrm>
            <a:off x="809628" y="703244"/>
            <a:ext cx="5916372" cy="1033303"/>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marR="0" lvl="0" indent="0" algn="l" defTabSz="913852" rtl="0" eaLnBrk="0" fontAlgn="auto" latinLnBrk="0" hangingPunct="0">
              <a:lnSpc>
                <a:spcPct val="100000"/>
              </a:lnSpc>
              <a:spcBef>
                <a:spcPts val="0"/>
              </a:spcBef>
              <a:spcAft>
                <a:spcPts val="0"/>
              </a:spcAft>
              <a:buClr>
                <a:srgbClr val="67748E">
                  <a:lumMod val="40000"/>
                  <a:lumOff val="60000"/>
                </a:srgbClr>
              </a:buClr>
              <a:buSzPct val="70000"/>
              <a:buFont typeface="Wingdings 2" pitchFamily="18" charset="2"/>
              <a:buNone/>
              <a:tabLst/>
              <a:defRPr/>
            </a:pPr>
            <a:r>
              <a:rPr kumimoji="0" lang="en-US" sz="8797" b="1" i="0" u="none" strike="noStrike" kern="1200" cap="none" spc="0" normalizeH="0" baseline="0" noProof="0" dirty="0">
                <a:ln>
                  <a:noFill/>
                </a:ln>
                <a:solidFill>
                  <a:srgbClr val="234465"/>
                </a:solidFill>
                <a:effectLst/>
                <a:uLnTx/>
                <a:uFillTx/>
                <a:latin typeface="Calibri" panose="020F0502020204030204"/>
                <a:ea typeface="+mn-ea"/>
                <a:cs typeface="+mn-cs"/>
              </a:rPr>
              <a:t>Questions?</a:t>
            </a:r>
            <a:endParaRPr kumimoji="0" lang="en-US" sz="8797" b="1" i="0" u="none" strike="noStrike" kern="1200" cap="none" spc="150" normalizeH="0" baseline="0" noProof="0" dirty="0">
              <a:ln w="11430"/>
              <a:solidFill>
                <a:srgbClr val="234465"/>
              </a:solidFill>
              <a:effectLst>
                <a:outerShdw blurRad="25400" algn="tl" rotWithShape="0">
                  <a:srgbClr val="000000">
                    <a:alpha val="43000"/>
                  </a:srgbClr>
                </a:outerShdw>
              </a:effectLst>
              <a:uLnTx/>
              <a:uFillTx/>
              <a:latin typeface="Calibri" panose="020F0502020204030204"/>
              <a:ea typeface="+mn-ea"/>
              <a:cs typeface="+mn-cs"/>
            </a:endParaRPr>
          </a:p>
        </p:txBody>
      </p:sp>
      <p:pic>
        <p:nvPicPr>
          <p:cNvPr id="36" name="Logo Software University" descr="Software University logo">
            <a:extLst>
              <a:ext uri="{FF2B5EF4-FFF2-40B4-BE49-F238E27FC236}">
                <a16:creationId xmlns:a16="http://schemas.microsoft.com/office/drawing/2014/main" xmlns="" id="{67FC4D2E-913D-432A-B658-F0D82839FA5E}"/>
              </a:ext>
            </a:extLst>
          </p:cNvPr>
          <p:cNvPicPr>
            <a:picLocks noChangeAspect="1"/>
          </p:cNvPicPr>
          <p:nvPr userDrawn="1"/>
        </p:nvPicPr>
        <p:blipFill>
          <a:blip r:embed="rId11"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Tree>
    <p:extLst>
      <p:ext uri="{BB962C8B-B14F-4D97-AF65-F5344CB8AC3E}">
        <p14:creationId xmlns:p14="http://schemas.microsoft.com/office/powerpoint/2010/main" val="419206122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About Slide">
    <p:spTree>
      <p:nvGrpSpPr>
        <p:cNvPr id="1" name=""/>
        <p:cNvGrpSpPr/>
        <p:nvPr/>
      </p:nvGrpSpPr>
      <p:grpSpPr>
        <a:xfrm>
          <a:off x="0" y="0"/>
          <a:ext cx="0" cy="0"/>
          <a:chOff x="0" y="0"/>
          <a:chExt cx="0" cy="0"/>
        </a:xfrm>
      </p:grpSpPr>
      <p:sp>
        <p:nvSpPr>
          <p:cNvPr id="13" name="Slide Number">
            <a:extLst>
              <a:ext uri="{FF2B5EF4-FFF2-40B4-BE49-F238E27FC236}">
                <a16:creationId xmlns:a16="http://schemas.microsoft.com/office/drawing/2014/main" xmlns="" id="{5B8761D8-B42F-4A70-A0CE-682CEB2AE31B}"/>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pic>
        <p:nvPicPr>
          <p:cNvPr id="19" name="Picture Forum" descr="Forum icon">
            <a:hlinkClick r:id="rId2" tooltip="Software University Discussion Forum"/>
            <a:extLst>
              <a:ext uri="{FF2B5EF4-FFF2-40B4-BE49-F238E27FC236}">
                <a16:creationId xmlns:a16="http://schemas.microsoft.com/office/drawing/2014/main" xmlns="" id="{98C579AD-FAF5-4B28-9B52-5457F1E90061}"/>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10524350" y="5249556"/>
            <a:ext cx="970156" cy="965726"/>
          </a:xfrm>
          <a:prstGeom prst="rect">
            <a:avLst/>
          </a:prstGeom>
        </p:spPr>
      </p:pic>
      <p:pic>
        <p:nvPicPr>
          <p:cNvPr id="17" name="Picture Logo FB" descr="Facebook logo">
            <a:hlinkClick r:id="rId4" tooltip="Software University @ Facebook"/>
            <a:extLst>
              <a:ext uri="{FF2B5EF4-FFF2-40B4-BE49-F238E27FC236}">
                <a16:creationId xmlns:a16="http://schemas.microsoft.com/office/drawing/2014/main" xmlns="" id="{6B2C510E-5EF2-49F6-B926-2BD74CD3C7F8}"/>
              </a:ext>
            </a:extLst>
          </p:cNvPr>
          <p:cNvPicPr>
            <a:picLocks noChangeAspect="1" noChangeArrowheads="1"/>
          </p:cNvPicPr>
          <p:nvPr userDrawn="1"/>
        </p:nvPicPr>
        <p:blipFill rotWithShape="1">
          <a:blip r:embed="rId5" cstate="print">
            <a:extLst>
              <a:ext uri="{28A0092B-C50C-407E-A947-70E740481C1C}">
                <a14:useLocalDpi xmlns:a14="http://schemas.microsoft.com/office/drawing/2010/main"/>
              </a:ext>
            </a:extLst>
          </a:blip>
          <a:srcRect/>
          <a:stretch/>
        </p:blipFill>
        <p:spPr bwMode="auto">
          <a:xfrm>
            <a:off x="10507451" y="3689937"/>
            <a:ext cx="1003954" cy="1017562"/>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Logo SoftUni Right" descr="Software University logo">
            <a:hlinkClick r:id="rId6"/>
            <a:extLst>
              <a:ext uri="{FF2B5EF4-FFF2-40B4-BE49-F238E27FC236}">
                <a16:creationId xmlns:a16="http://schemas.microsoft.com/office/drawing/2014/main" xmlns="" id="{F4604840-E810-44B7-9FF1-3B28CD68B758}"/>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0413401" y="1674000"/>
            <a:ext cx="1192055" cy="1473880"/>
          </a:xfrm>
          <a:prstGeom prst="rect">
            <a:avLst/>
          </a:prstGeom>
        </p:spPr>
      </p:pic>
      <p:pic>
        <p:nvPicPr>
          <p:cNvPr id="16" name="Picture SoftUni Mascot" descr="SoftUni mascot">
            <a:hlinkClick r:id="rId8"/>
            <a:extLst>
              <a:ext uri="{FF2B5EF4-FFF2-40B4-BE49-F238E27FC236}">
                <a16:creationId xmlns:a16="http://schemas.microsoft.com/office/drawing/2014/main" xmlns="" id="{07C965FA-A87E-4824-AFA8-C67AF548A76A}"/>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a:xfrm>
            <a:off x="7181957" y="2584289"/>
            <a:ext cx="2732955" cy="3630993"/>
          </a:xfrm>
          <a:prstGeom prst="rect">
            <a:avLst/>
          </a:prstGeom>
        </p:spPr>
      </p:pic>
      <p:sp>
        <p:nvSpPr>
          <p:cNvPr id="12" name="Slide Body Text">
            <a:extLst>
              <a:ext uri="{FF2B5EF4-FFF2-40B4-BE49-F238E27FC236}">
                <a16:creationId xmlns:a16="http://schemas.microsoft.com/office/drawing/2014/main" xmlns="" id="{0C1F9416-8B6E-46DE-973C-777785E27A26}"/>
              </a:ext>
            </a:extLst>
          </p:cNvPr>
          <p:cNvSpPr>
            <a:spLocks noGrp="1"/>
          </p:cNvSpPr>
          <p:nvPr>
            <p:ph idx="4294967295" hasCustomPrompt="1"/>
          </p:nvPr>
        </p:nvSpPr>
        <p:spPr>
          <a:xfrm>
            <a:off x="152410" y="1186307"/>
            <a:ext cx="8688590" cy="5496127"/>
          </a:xfrm>
        </p:spPr>
        <p:txBody>
          <a:bodyPr wrap="square">
            <a:noAutofit/>
          </a:bodyPr>
          <a:lstStyle>
            <a:lvl1pPr latinLnBrk="0">
              <a:buClr>
                <a:schemeClr val="tx1"/>
              </a:buClr>
              <a:defRPr sz="2798"/>
            </a:lvl1pPr>
            <a:lvl2pPr marL="989981" marR="0" indent="-380762" algn="l" defTabSz="1218438" rtl="0" eaLnBrk="1" fontAlgn="auto" latinLnBrk="1" hangingPunct="1">
              <a:lnSpc>
                <a:spcPct val="100000"/>
              </a:lnSpc>
              <a:spcBef>
                <a:spcPts val="600"/>
              </a:spcBef>
              <a:spcAft>
                <a:spcPts val="600"/>
              </a:spcAft>
              <a:buClrTx/>
              <a:buSzTx/>
              <a:buFont typeface="Wingdings" panose="05000000000000000000" pitchFamily="2" charset="2"/>
              <a:buChar char="§"/>
              <a:tabLst>
                <a:tab pos="282405" algn="l"/>
              </a:tabLst>
              <a:defRPr sz="2800"/>
            </a:lvl2pPr>
            <a:lvl3pPr>
              <a:buClr>
                <a:schemeClr val="tx1"/>
              </a:buClr>
              <a:defRPr/>
            </a:lvl3pPr>
          </a:lstStyle>
          <a:p>
            <a:r>
              <a:rPr lang="en-US" sz="3000" noProof="0" dirty="0"/>
              <a:t>Software University – High-Quality Education, Profession and Job for Software Developers</a:t>
            </a:r>
          </a:p>
          <a:p>
            <a:pPr lvl="1"/>
            <a:r>
              <a:rPr lang="en-US" noProof="1">
                <a:hlinkClick r:id="rId8"/>
              </a:rPr>
              <a:t>softuni.bg</a:t>
            </a:r>
            <a:r>
              <a:rPr lang="en-US" noProof="1"/>
              <a:t> </a:t>
            </a:r>
          </a:p>
          <a:p>
            <a:r>
              <a:rPr lang="en-US" sz="3000" noProof="0" dirty="0"/>
              <a:t>Software University Foundation</a:t>
            </a:r>
          </a:p>
          <a:p>
            <a:pPr lvl="1"/>
            <a:r>
              <a:rPr lang="en-US" noProof="1">
                <a:hlinkClick r:id="rId10"/>
              </a:rPr>
              <a:t>softuni.foundation</a:t>
            </a:r>
            <a:endParaRPr lang="en-US" noProof="1"/>
          </a:p>
          <a:p>
            <a:r>
              <a:rPr lang="en-US" sz="3000" noProof="0" dirty="0"/>
              <a:t>Software University @ Facebook</a:t>
            </a:r>
          </a:p>
          <a:p>
            <a:pPr lvl="1"/>
            <a:r>
              <a:rPr lang="en-US" noProof="1">
                <a:hlinkClick r:id="rId4"/>
              </a:rPr>
              <a:t>facebook.com/SoftwareUniversity</a:t>
            </a:r>
            <a:endParaRPr lang="en-US" noProof="1"/>
          </a:p>
          <a:p>
            <a:r>
              <a:rPr lang="en-US" sz="3000" noProof="0" dirty="0"/>
              <a:t>Software University Forums</a:t>
            </a:r>
          </a:p>
          <a:p>
            <a:pPr lvl="1"/>
            <a:r>
              <a:rPr lang="en-US" noProof="1">
                <a:hlinkClick r:id="rId2"/>
              </a:rPr>
              <a:t>forum.softuni.bg</a:t>
            </a:r>
            <a:endParaRPr lang="en-US" noProof="1"/>
          </a:p>
        </p:txBody>
      </p:sp>
      <p:sp>
        <p:nvSpPr>
          <p:cNvPr id="10" name="Rectangle Top">
            <a:extLst>
              <a:ext uri="{FF2B5EF4-FFF2-40B4-BE49-F238E27FC236}">
                <a16:creationId xmlns:a16="http://schemas.microsoft.com/office/drawing/2014/main" xmlns="" id="{86646B95-5E3B-4DE8-9118-031C2C296D8C}"/>
              </a:ext>
            </a:extLst>
          </p:cNvPr>
          <p:cNvSpPr/>
          <p:nvPr userDrawn="1"/>
        </p:nvSpPr>
        <p:spPr>
          <a:xfrm>
            <a:off x="0"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1" name="Logo Software University" descr="Software University logo">
            <a:extLst>
              <a:ext uri="{FF2B5EF4-FFF2-40B4-BE49-F238E27FC236}">
                <a16:creationId xmlns:a16="http://schemas.microsoft.com/office/drawing/2014/main" xmlns="" id="{58AB1944-B146-4E89-B2D9-426EB610F319}"/>
              </a:ext>
            </a:extLst>
          </p:cNvPr>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8" name="Slide Title">
            <a:extLst>
              <a:ext uri="{FF2B5EF4-FFF2-40B4-BE49-F238E27FC236}">
                <a16:creationId xmlns:a16="http://schemas.microsoft.com/office/drawing/2014/main" xmlns="" id="{AE87ED9C-76E1-4D85-9B06-3AF44AABB668}"/>
              </a:ext>
            </a:extLst>
          </p:cNvPr>
          <p:cNvSpPr>
            <a:spLocks noGrp="1"/>
          </p:cNvSpPr>
          <p:nvPr>
            <p:ph type="title" hasCustomPrompt="1"/>
          </p:nvPr>
        </p:nvSpPr>
        <p:spPr>
          <a:xfrm>
            <a:off x="172286" y="108873"/>
            <a:ext cx="9742626" cy="882654"/>
          </a:xfrm>
        </p:spPr>
        <p:txBody>
          <a:bodyPr/>
          <a:lstStyle>
            <a:lvl1pPr latinLnBrk="0">
              <a:defRPr>
                <a:solidFill>
                  <a:schemeClr val="bg2"/>
                </a:solidFill>
              </a:defRPr>
            </a:lvl1pPr>
          </a:lstStyle>
          <a:p>
            <a:r>
              <a:rPr lang="en-US" noProof="0" dirty="0"/>
              <a:t>Trainings @ Software University (SoftUni)</a:t>
            </a:r>
          </a:p>
        </p:txBody>
      </p:sp>
    </p:spTree>
    <p:extLst>
      <p:ext uri="{BB962C8B-B14F-4D97-AF65-F5344CB8AC3E}">
        <p14:creationId xmlns:p14="http://schemas.microsoft.com/office/powerpoint/2010/main" val="219646632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able of Contents">
    <p:spTree>
      <p:nvGrpSpPr>
        <p:cNvPr id="1" name=""/>
        <p:cNvGrpSpPr/>
        <p:nvPr/>
      </p:nvGrpSpPr>
      <p:grpSpPr>
        <a:xfrm>
          <a:off x="0" y="0"/>
          <a:ext cx="0" cy="0"/>
          <a:chOff x="0" y="0"/>
          <a:chExt cx="0" cy="0"/>
        </a:xfrm>
      </p:grpSpPr>
      <p:sp>
        <p:nvSpPr>
          <p:cNvPr id="12" name="Rectangle Top">
            <a:extLst>
              <a:ext uri="{FF2B5EF4-FFF2-40B4-BE49-F238E27FC236}">
                <a16:creationId xmlns:a16="http://schemas.microsoft.com/office/drawing/2014/main" xmlns="" id="{4D55FD73-1C9D-4233-95F5-D9CACB8DCC37}"/>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0" name="Slide Number">
            <a:extLst>
              <a:ext uri="{FF2B5EF4-FFF2-40B4-BE49-F238E27FC236}">
                <a16:creationId xmlns:a16="http://schemas.microsoft.com/office/drawing/2014/main" xmlns="" id="{39DDE17E-5472-41F3-AF5F-54DFF10DC63C}"/>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pic>
        <p:nvPicPr>
          <p:cNvPr id="9" name="Picture SoftUni Mascot" descr="SoftUni mascot with laptop">
            <a:extLst>
              <a:ext uri="{FF2B5EF4-FFF2-40B4-BE49-F238E27FC236}">
                <a16:creationId xmlns:a16="http://schemas.microsoft.com/office/drawing/2014/main" xmlns="" id="{DC4365F6-D2C1-47B4-8477-38FD2C7711A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9516000" y="3408496"/>
            <a:ext cx="2251057" cy="3044431"/>
          </a:xfrm>
          <a:prstGeom prst="rect">
            <a:avLst/>
          </a:prstGeom>
        </p:spPr>
      </p:pic>
      <p:sp>
        <p:nvSpPr>
          <p:cNvPr id="23" name="Slide Body Text">
            <a:extLst>
              <a:ext uri="{FF2B5EF4-FFF2-40B4-BE49-F238E27FC236}">
                <a16:creationId xmlns:a16="http://schemas.microsoft.com/office/drawing/2014/main" xmlns="" id="{889D93F4-ABFA-46BF-8E5D-FE6562ACB20F}"/>
              </a:ext>
            </a:extLst>
          </p:cNvPr>
          <p:cNvSpPr>
            <a:spLocks noGrp="1"/>
          </p:cNvSpPr>
          <p:nvPr>
            <p:ph type="body" sz="quarter" idx="13" hasCustomPrompt="1"/>
          </p:nvPr>
        </p:nvSpPr>
        <p:spPr>
          <a:xfrm>
            <a:off x="196766" y="1371604"/>
            <a:ext cx="9049234" cy="5207396"/>
          </a:xfrm>
        </p:spPr>
        <p:txBody>
          <a:bodyPr>
            <a:normAutofit/>
          </a:bodyPr>
          <a:lstStyle>
            <a:lvl1pPr marL="514042" indent="-514042" latinLnBrk="0">
              <a:buFont typeface="+mj-lt"/>
              <a:buAutoNum type="arabicPeriod"/>
              <a:defRPr sz="3600">
                <a:solidFill>
                  <a:schemeClr val="tx1"/>
                </a:solidFill>
              </a:defRPr>
            </a:lvl1pPr>
            <a:lvl2pPr>
              <a:defRPr sz="3400"/>
            </a:lvl2pPr>
          </a:lstStyle>
          <a:p>
            <a:pPr lvl="0"/>
            <a:r>
              <a:rPr lang="en-US" noProof="0"/>
              <a:t>…</a:t>
            </a:r>
          </a:p>
          <a:p>
            <a:pPr lvl="1"/>
            <a:r>
              <a:rPr lang="en-US" noProof="0"/>
              <a:t>…</a:t>
            </a:r>
          </a:p>
          <a:p>
            <a:pPr lvl="1"/>
            <a:r>
              <a:rPr lang="en-US" noProof="0"/>
              <a:t>…</a:t>
            </a:r>
          </a:p>
          <a:p>
            <a:pPr lvl="0"/>
            <a:r>
              <a:rPr lang="en-US" noProof="0"/>
              <a:t>…</a:t>
            </a:r>
          </a:p>
          <a:p>
            <a:pPr lvl="1"/>
            <a:r>
              <a:rPr lang="en-US" noProof="0"/>
              <a:t>…</a:t>
            </a:r>
          </a:p>
          <a:p>
            <a:pPr lvl="1"/>
            <a:r>
              <a:rPr lang="en-US" noProof="0"/>
              <a:t>…</a:t>
            </a:r>
          </a:p>
          <a:p>
            <a:pPr lvl="0"/>
            <a:r>
              <a:rPr lang="en-US" noProof="0"/>
              <a:t>…</a:t>
            </a:r>
          </a:p>
        </p:txBody>
      </p:sp>
      <p:sp>
        <p:nvSpPr>
          <p:cNvPr id="8" name="Rectangle Top">
            <a:extLst>
              <a:ext uri="{FF2B5EF4-FFF2-40B4-BE49-F238E27FC236}">
                <a16:creationId xmlns:a16="http://schemas.microsoft.com/office/drawing/2014/main" xmlns="" id="{930E0800-9260-4369-8330-8264DD33C5CE}"/>
              </a:ext>
            </a:extLst>
          </p:cNvPr>
          <p:cNvSpPr/>
          <p:nvPr/>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1" name="Logo Software University" descr="Software University logo">
            <a:extLst>
              <a:ext uri="{FF2B5EF4-FFF2-40B4-BE49-F238E27FC236}">
                <a16:creationId xmlns:a16="http://schemas.microsoft.com/office/drawing/2014/main" xmlns="" id="{14F779A7-4A91-448B-BEFA-956C70A1C22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3" name="Slide Title">
            <a:extLst>
              <a:ext uri="{FF2B5EF4-FFF2-40B4-BE49-F238E27FC236}">
                <a16:creationId xmlns:a16="http://schemas.microsoft.com/office/drawing/2014/main" xmlns="" id="{357D7BE1-6358-42CC-94F3-7BCDD91DCB6D}"/>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Table of Contents</a:t>
            </a:r>
          </a:p>
        </p:txBody>
      </p:sp>
      <p:pic>
        <p:nvPicPr>
          <p:cNvPr id="14" name="Logo Software University" descr="Software University logo">
            <a:extLst>
              <a:ext uri="{FF2B5EF4-FFF2-40B4-BE49-F238E27FC236}">
                <a16:creationId xmlns:a16="http://schemas.microsoft.com/office/drawing/2014/main" xmlns="" id="{5A83D563-2AE6-4BFF-8295-86BF24D16BE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Tree>
    <p:extLst>
      <p:ext uri="{BB962C8B-B14F-4D97-AF65-F5344CB8AC3E}">
        <p14:creationId xmlns:p14="http://schemas.microsoft.com/office/powerpoint/2010/main" val="231729630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Title Slide">
    <p:spTree>
      <p:nvGrpSpPr>
        <p:cNvPr id="1" name=""/>
        <p:cNvGrpSpPr/>
        <p:nvPr/>
      </p:nvGrpSpPr>
      <p:grpSpPr>
        <a:xfrm>
          <a:off x="0" y="0"/>
          <a:ext cx="0" cy="0"/>
          <a:chOff x="0" y="0"/>
          <a:chExt cx="0" cy="0"/>
        </a:xfrm>
      </p:grpSpPr>
      <p:sp>
        <p:nvSpPr>
          <p:cNvPr id="4" name="Oval Center Icon"/>
          <p:cNvSpPr>
            <a:spLocks noChangeAspect="1"/>
          </p:cNvSpPr>
          <p:nvPr/>
        </p:nvSpPr>
        <p:spPr>
          <a:xfrm>
            <a:off x="4319736" y="867751"/>
            <a:ext cx="3552529" cy="355252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Subtitle"/>
          <p:cNvSpPr>
            <a:spLocks noGrp="1"/>
          </p:cNvSpPr>
          <p:nvPr>
            <p:ph type="subTitle" sz="quarter" idx="11" hasCustomPrompt="1"/>
          </p:nvPr>
        </p:nvSpPr>
        <p:spPr>
          <a:xfrm>
            <a:off x="615109" y="5585916"/>
            <a:ext cx="10961783" cy="768084"/>
          </a:xfrm>
          <a:prstGeom prst="rect">
            <a:avLst/>
          </a:prstGeom>
        </p:spPr>
        <p:txBody>
          <a:bodyPr anchor="ctr">
            <a:noAutofit/>
          </a:bodyPr>
          <a:lstStyle>
            <a:lvl1pPr marL="0" indent="0" algn="ctr" latinLnBrk="0">
              <a:buNone/>
              <a:defRPr sz="3998" b="0" baseline="0">
                <a:solidFill>
                  <a:schemeClr val="tx1"/>
                </a:solidFill>
                <a:latin typeface="+mn-lt"/>
                <a:cs typeface="Arial" pitchFamily="34" charset="0"/>
              </a:defRPr>
            </a:lvl1pPr>
          </a:lstStyle>
          <a:p>
            <a:pPr lvl="0"/>
            <a:r>
              <a:rPr lang="en-US" noProof="0" dirty="0"/>
              <a:t>Click to Edit Section Subtitle</a:t>
            </a:r>
          </a:p>
        </p:txBody>
      </p:sp>
      <p:sp>
        <p:nvSpPr>
          <p:cNvPr id="10" name="Slide Title"/>
          <p:cNvSpPr>
            <a:spLocks noGrp="1"/>
          </p:cNvSpPr>
          <p:nvPr>
            <p:ph type="title" sz="quarter" idx="10" hasCustomPrompt="1"/>
          </p:nvPr>
        </p:nvSpPr>
        <p:spPr>
          <a:xfrm>
            <a:off x="615109" y="4704825"/>
            <a:ext cx="10961783" cy="768084"/>
          </a:xfrm>
          <a:prstGeom prst="rect">
            <a:avLst/>
          </a:prstGeom>
        </p:spPr>
        <p:txBody>
          <a:bodyPr anchor="ctr">
            <a:noAutofit/>
          </a:bodyPr>
          <a:lstStyle>
            <a:lvl1pPr marL="0" indent="0" algn="ctr" latinLnBrk="0">
              <a:buNone/>
              <a:defRPr sz="5396" b="1" baseline="0">
                <a:solidFill>
                  <a:schemeClr val="tx1"/>
                </a:solidFill>
                <a:latin typeface="+mj-lt"/>
                <a:cs typeface="Arial" pitchFamily="34" charset="0"/>
              </a:defRPr>
            </a:lvl1pPr>
          </a:lstStyle>
          <a:p>
            <a:pPr lvl="0"/>
            <a:r>
              <a:rPr lang="en-US" noProof="0" dirty="0"/>
              <a:t>Click to Edit Section Title</a:t>
            </a:r>
            <a:endParaRPr lang="en-US" altLang="ko-KR" noProof="0" dirty="0"/>
          </a:p>
        </p:txBody>
      </p:sp>
    </p:spTree>
    <p:extLst>
      <p:ext uri="{BB962C8B-B14F-4D97-AF65-F5344CB8AC3E}">
        <p14:creationId xmlns:p14="http://schemas.microsoft.com/office/powerpoint/2010/main" val="352921640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xmlns=""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Slide Body Text">
            <a:extLst>
              <a:ext uri="{FF2B5EF4-FFF2-40B4-BE49-F238E27FC236}">
                <a16:creationId xmlns:a16="http://schemas.microsoft.com/office/drawing/2014/main" xmlns="" id="{5A9D2960-6D42-439F-82E8-812822013A10}"/>
              </a:ext>
            </a:extLst>
          </p:cNvPr>
          <p:cNvSpPr>
            <a:spLocks noGrp="1"/>
          </p:cNvSpPr>
          <p:nvPr>
            <p:ph type="body" sz="quarter" idx="10" hasCustomPrompt="1"/>
          </p:nvPr>
        </p:nvSpPr>
        <p:spPr>
          <a:xfrm>
            <a:off x="190402" y="1196125"/>
            <a:ext cx="11818096" cy="5528766"/>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xmlns="" id="{391AFA4E-7870-4561-A1B8-AC956B0C8931}"/>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escr="Software University logo">
            <a:extLst>
              <a:ext uri="{FF2B5EF4-FFF2-40B4-BE49-F238E27FC236}">
                <a16:creationId xmlns:a16="http://schemas.microsoft.com/office/drawing/2014/main" xmlns="" id="{B1D3B425-B9BF-43ED-9DEC-C05002FBA22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6" name="Slide Title">
            <a:extLst>
              <a:ext uri="{FF2B5EF4-FFF2-40B4-BE49-F238E27FC236}">
                <a16:creationId xmlns:a16="http://schemas.microsoft.com/office/drawing/2014/main" xmlns="" id="{19B5B676-7892-440F-8191-7109B2C59885}"/>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110297071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portant Concept">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xmlns="" id="{0020EB61-2079-41A3-B356-B1D8D48D786E}"/>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6" name="Rectangle Left"/>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074" name="Picture Bulb" descr="Bulb"/>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235205" y="1792355"/>
            <a:ext cx="1830304" cy="4062222"/>
          </a:xfrm>
          <a:prstGeom prst="rect">
            <a:avLst/>
          </a:prstGeom>
          <a:noFill/>
          <a:extLst>
            <a:ext uri="{909E8E84-426E-40DD-AFC4-6F175D3DCCD1}">
              <a14:hiddenFill xmlns:a14="http://schemas.microsoft.com/office/drawing/2010/main">
                <a:solidFill>
                  <a:srgbClr val="FFFFFF"/>
                </a:solidFill>
              </a14:hiddenFill>
            </a:ext>
          </a:extLst>
        </p:spPr>
      </p:pic>
      <p:sp>
        <p:nvSpPr>
          <p:cNvPr id="7" name="Slide Body Text">
            <a:extLst>
              <a:ext uri="{FF2B5EF4-FFF2-40B4-BE49-F238E27FC236}">
                <a16:creationId xmlns:a16="http://schemas.microsoft.com/office/drawing/2014/main" xmlns="" id="{CB4CB13C-66A1-466B-A6C1-B0BABF5CFEC1}"/>
              </a:ext>
            </a:extLst>
          </p:cNvPr>
          <p:cNvSpPr>
            <a:spLocks noGrp="1"/>
          </p:cNvSpPr>
          <p:nvPr>
            <p:ph type="body" sz="quarter" idx="10"/>
          </p:nvPr>
        </p:nvSpPr>
        <p:spPr>
          <a:xfrm>
            <a:off x="1866000" y="1121143"/>
            <a:ext cx="10129234"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3" name="Logo Software University" descr="Software University logo">
            <a:extLst>
              <a:ext uri="{FF2B5EF4-FFF2-40B4-BE49-F238E27FC236}">
                <a16:creationId xmlns:a16="http://schemas.microsoft.com/office/drawing/2014/main" xmlns="" id="{5573C101-930B-47AC-967A-A64513DFFDEE}"/>
              </a:ext>
            </a:extLst>
          </p:cNvPr>
          <p:cNvPicPr>
            <a:picLocks noChangeAspect="1"/>
          </p:cNvPicPr>
          <p:nvPr userDrawn="1"/>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8" name="Slide Title">
            <a:extLst>
              <a:ext uri="{FF2B5EF4-FFF2-40B4-BE49-F238E27FC236}">
                <a16:creationId xmlns:a16="http://schemas.microsoft.com/office/drawing/2014/main" xmlns="" id="{E2DA9691-CDF5-499C-94BB-AAA61DAC1BFB}"/>
              </a:ext>
            </a:extLst>
          </p:cNvPr>
          <p:cNvSpPr>
            <a:spLocks noGrp="1"/>
          </p:cNvSpPr>
          <p:nvPr>
            <p:ph type="title" hasCustomPrompt="1"/>
          </p:nvPr>
        </p:nvSpPr>
        <p:spPr>
          <a:xfrm>
            <a:off x="1296957" y="100750"/>
            <a:ext cx="8625520" cy="882654"/>
          </a:xfrm>
        </p:spPr>
        <p:txBody>
          <a:bodyPr/>
          <a:lstStyle>
            <a:lvl1pPr latinLnBrk="0">
              <a:defRPr/>
            </a:lvl1pPr>
          </a:lstStyle>
          <a:p>
            <a:r>
              <a:rPr lang="en-US" noProof="0" dirty="0"/>
              <a:t>Slide Title</a:t>
            </a:r>
          </a:p>
        </p:txBody>
      </p:sp>
    </p:spTree>
    <p:extLst>
      <p:ext uri="{BB962C8B-B14F-4D97-AF65-F5344CB8AC3E}">
        <p14:creationId xmlns:p14="http://schemas.microsoft.com/office/powerpoint/2010/main" val="254253073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Important Example">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xmlns="" id="{1865BF6B-7F07-4E9C-879F-80E36EEB3405}"/>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12" name="Rectangle Left">
            <a:extLst>
              <a:ext uri="{FF2B5EF4-FFF2-40B4-BE49-F238E27FC236}">
                <a16:creationId xmlns:a16="http://schemas.microsoft.com/office/drawing/2014/main" xmlns="" id="{345FB1C8-7F66-4D5C-ACCE-AE919936BCFD}"/>
              </a:ext>
            </a:extLst>
          </p:cNvPr>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074" name="Picture Bulb" descr="Bulb"/>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520027" y="3314704"/>
            <a:ext cx="1260665" cy="2797950"/>
          </a:xfrm>
          <a:prstGeom prst="rect">
            <a:avLst/>
          </a:prstGeom>
          <a:noFill/>
          <a:extLst>
            <a:ext uri="{909E8E84-426E-40DD-AFC4-6F175D3DCCD1}">
              <a14:hiddenFill xmlns:a14="http://schemas.microsoft.com/office/drawing/2010/main">
                <a:solidFill>
                  <a:srgbClr val="FFFFFF"/>
                </a:solidFill>
              </a14:hiddenFill>
            </a:ext>
          </a:extLst>
        </p:spPr>
      </p:pic>
      <p:sp>
        <p:nvSpPr>
          <p:cNvPr id="15" name="Slide Body Text">
            <a:extLst>
              <a:ext uri="{FF2B5EF4-FFF2-40B4-BE49-F238E27FC236}">
                <a16:creationId xmlns:a16="http://schemas.microsoft.com/office/drawing/2014/main" xmlns="" id="{6157C8DE-E0AF-422B-BBB1-F0AF1264B5E9}"/>
              </a:ext>
            </a:extLst>
          </p:cNvPr>
          <p:cNvSpPr>
            <a:spLocks noGrp="1"/>
          </p:cNvSpPr>
          <p:nvPr>
            <p:ph type="body" sz="quarter" idx="10"/>
          </p:nvPr>
        </p:nvSpPr>
        <p:spPr>
          <a:xfrm>
            <a:off x="1673561" y="1121143"/>
            <a:ext cx="10321675"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16" name="Logo Software University" descr="Software University logo">
            <a:extLst>
              <a:ext uri="{FF2B5EF4-FFF2-40B4-BE49-F238E27FC236}">
                <a16:creationId xmlns:a16="http://schemas.microsoft.com/office/drawing/2014/main" xmlns="" id="{EFEBB553-EACE-4B4F-8B4F-7629FDD910A4}"/>
              </a:ext>
            </a:extLst>
          </p:cNvPr>
          <p:cNvPicPr>
            <a:picLocks noChangeAspect="1"/>
          </p:cNvPicPr>
          <p:nvPr userDrawn="1"/>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13" name="Slide Title">
            <a:extLst>
              <a:ext uri="{FF2B5EF4-FFF2-40B4-BE49-F238E27FC236}">
                <a16:creationId xmlns:a16="http://schemas.microsoft.com/office/drawing/2014/main" xmlns="" id="{0D5CC956-5C4A-44BE-8F8B-327FAFA51E97}"/>
              </a:ext>
            </a:extLst>
          </p:cNvPr>
          <p:cNvSpPr>
            <a:spLocks noGrp="1"/>
          </p:cNvSpPr>
          <p:nvPr>
            <p:ph type="title" hasCustomPrompt="1"/>
          </p:nvPr>
        </p:nvSpPr>
        <p:spPr>
          <a:xfrm>
            <a:off x="1296957" y="100750"/>
            <a:ext cx="8625520" cy="882654"/>
          </a:xfrm>
        </p:spPr>
        <p:txBody>
          <a:bodyPr/>
          <a:lstStyle>
            <a:lvl1pPr latinLnBrk="0">
              <a:defRPr/>
            </a:lvl1pPr>
          </a:lstStyle>
          <a:p>
            <a:r>
              <a:rPr lang="en-US" noProof="0" dirty="0"/>
              <a:t>Slide Title</a:t>
            </a:r>
          </a:p>
        </p:txBody>
      </p:sp>
    </p:spTree>
    <p:extLst>
      <p:ext uri="{BB962C8B-B14F-4D97-AF65-F5344CB8AC3E}">
        <p14:creationId xmlns:p14="http://schemas.microsoft.com/office/powerpoint/2010/main" val="167965175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5" name="Slide Number">
            <a:extLst>
              <a:ext uri="{FF2B5EF4-FFF2-40B4-BE49-F238E27FC236}">
                <a16:creationId xmlns:a16="http://schemas.microsoft.com/office/drawing/2014/main" xmlns="" id="{F0B8C963-1813-4B69-AD27-6D02EBBBB569}"/>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Rectangle Left">
            <a:extLst>
              <a:ext uri="{FF2B5EF4-FFF2-40B4-BE49-F238E27FC236}">
                <a16:creationId xmlns:a16="http://schemas.microsoft.com/office/drawing/2014/main" xmlns="" id="{345FB1C8-7F66-4D5C-ACCE-AE919936BCFD}"/>
              </a:ext>
            </a:extLst>
          </p:cNvPr>
          <p:cNvSpPr/>
          <p:nvPr userDrawn="1"/>
        </p:nvSpPr>
        <p:spPr>
          <a:xfrm>
            <a:off x="0" y="0"/>
            <a:ext cx="42947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4" name="Picture Bulb" descr="Bulb"/>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p:blipFill>
        <p:spPr bwMode="auto">
          <a:xfrm>
            <a:off x="156000" y="5098868"/>
            <a:ext cx="779209" cy="1729395"/>
          </a:xfrm>
          <a:prstGeom prst="rect">
            <a:avLst/>
          </a:prstGeom>
          <a:noFill/>
          <a:extLst>
            <a:ext uri="{909E8E84-426E-40DD-AFC4-6F175D3DCCD1}">
              <a14:hiddenFill xmlns:a14="http://schemas.microsoft.com/office/drawing/2010/main">
                <a:solidFill>
                  <a:srgbClr val="FFFFFF"/>
                </a:solidFill>
              </a14:hiddenFill>
            </a:ext>
          </a:extLst>
        </p:spPr>
      </p:pic>
      <p:sp>
        <p:nvSpPr>
          <p:cNvPr id="7" name="Slide Body Text">
            <a:extLst>
              <a:ext uri="{FF2B5EF4-FFF2-40B4-BE49-F238E27FC236}">
                <a16:creationId xmlns:a16="http://schemas.microsoft.com/office/drawing/2014/main" xmlns="" id="{7296EDA7-D37D-4B31-A888-371F0804124F}"/>
              </a:ext>
            </a:extLst>
          </p:cNvPr>
          <p:cNvSpPr>
            <a:spLocks noGrp="1"/>
          </p:cNvSpPr>
          <p:nvPr>
            <p:ph type="body" sz="quarter" idx="10"/>
          </p:nvPr>
        </p:nvSpPr>
        <p:spPr>
          <a:xfrm>
            <a:off x="585176" y="1121143"/>
            <a:ext cx="11410061"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Slide Title">
            <a:extLst>
              <a:ext uri="{FF2B5EF4-FFF2-40B4-BE49-F238E27FC236}">
                <a16:creationId xmlns:a16="http://schemas.microsoft.com/office/drawing/2014/main" xmlns="" id="{55A88B09-3557-48A3-BF27-42699C269215}"/>
              </a:ext>
            </a:extLst>
          </p:cNvPr>
          <p:cNvSpPr>
            <a:spLocks noGrp="1"/>
          </p:cNvSpPr>
          <p:nvPr>
            <p:ph type="title" hasCustomPrompt="1"/>
          </p:nvPr>
        </p:nvSpPr>
        <p:spPr>
          <a:xfrm>
            <a:off x="585176" y="100750"/>
            <a:ext cx="11410061" cy="882654"/>
          </a:xfrm>
        </p:spPr>
        <p:txBody>
          <a:bodyPr/>
          <a:lstStyle>
            <a:lvl1pPr latinLnBrk="0">
              <a:defRPr/>
            </a:lvl1pPr>
          </a:lstStyle>
          <a:p>
            <a:r>
              <a:rPr lang="en-US" noProof="0" dirty="0"/>
              <a:t>Slide Title</a:t>
            </a:r>
          </a:p>
        </p:txBody>
      </p:sp>
    </p:spTree>
    <p:extLst>
      <p:ext uri="{BB962C8B-B14F-4D97-AF65-F5344CB8AC3E}">
        <p14:creationId xmlns:p14="http://schemas.microsoft.com/office/powerpoint/2010/main" val="328456255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ource Code Example">
    <p:spTree>
      <p:nvGrpSpPr>
        <p:cNvPr id="1" name=""/>
        <p:cNvGrpSpPr/>
        <p:nvPr/>
      </p:nvGrpSpPr>
      <p:grpSpPr>
        <a:xfrm>
          <a:off x="0" y="0"/>
          <a:ext cx="0" cy="0"/>
          <a:chOff x="0" y="0"/>
          <a:chExt cx="0" cy="0"/>
        </a:xfrm>
      </p:grpSpPr>
      <p:sp>
        <p:nvSpPr>
          <p:cNvPr id="8" name="Slide Number">
            <a:extLst>
              <a:ext uri="{FF2B5EF4-FFF2-40B4-BE49-F238E27FC236}">
                <a16:creationId xmlns:a16="http://schemas.microsoft.com/office/drawing/2014/main" xmlns="" id="{509D954E-A844-4072-A556-DE584BEB9321}"/>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6" name="Code Box">
            <a:extLst>
              <a:ext uri="{FF2B5EF4-FFF2-40B4-BE49-F238E27FC236}">
                <a16:creationId xmlns:a16="http://schemas.microsoft.com/office/drawing/2014/main" xmlns="" id="{3278A82F-5546-4977-9F75-2A933B415945}"/>
              </a:ext>
            </a:extLst>
          </p:cNvPr>
          <p:cNvSpPr>
            <a:spLocks noGrp="1"/>
          </p:cNvSpPr>
          <p:nvPr>
            <p:ph type="body" sz="quarter" idx="11" hasCustomPrompt="1"/>
          </p:nvPr>
        </p:nvSpPr>
        <p:spPr>
          <a:xfrm>
            <a:off x="621234" y="1931154"/>
            <a:ext cx="10949531" cy="1362846"/>
          </a:xfrm>
          <a:prstGeom prst="rect">
            <a:avLst/>
          </a:prstGeom>
          <a:solidFill>
            <a:schemeClr val="accent6">
              <a:lumMod val="75000"/>
              <a:alpha val="15000"/>
            </a:schemeClr>
          </a:solidFill>
          <a:ln w="12700">
            <a:solidFill>
              <a:schemeClr val="tx1">
                <a:lumMod val="50000"/>
              </a:schemeClr>
            </a:solidFill>
          </a:ln>
        </p:spPr>
        <p:txBody>
          <a:bodyPr wrap="square" lIns="144000" tIns="108000" rIns="144000" bIns="108000">
            <a:spAutoFit/>
          </a:bodyPr>
          <a:lstStyle>
            <a:lvl1pPr marL="0" indent="0" latinLnBrk="0">
              <a:lnSpc>
                <a:spcPct val="105000"/>
              </a:lnSpc>
              <a:spcBef>
                <a:spcPts val="0"/>
              </a:spcBef>
              <a:spcAft>
                <a:spcPts val="0"/>
              </a:spcAft>
              <a:buNone/>
              <a:defRPr lang="en-US" sz="2398" b="1" noProof="1" smtClean="0">
                <a:solidFill>
                  <a:schemeClr val="tx1"/>
                </a:solidFill>
                <a:effectLst/>
                <a:latin typeface="Consolas" pitchFamily="49" charset="0"/>
                <a:cs typeface="Consolas" pitchFamily="49" charset="0"/>
              </a:defRPr>
            </a:lvl1pPr>
          </a:lstStyle>
          <a:p>
            <a:pPr marL="0" lvl="0"/>
            <a:r>
              <a:rPr lang="en-US" noProof="1"/>
              <a:t>Source code box</a:t>
            </a:r>
          </a:p>
          <a:p>
            <a:pPr marL="0" lvl="0"/>
            <a:r>
              <a:rPr lang="en-US" noProof="1"/>
              <a:t>…</a:t>
            </a:r>
          </a:p>
          <a:p>
            <a:pPr marL="0" lvl="0"/>
            <a:r>
              <a:rPr lang="en-US" noProof="1"/>
              <a:t>…</a:t>
            </a:r>
          </a:p>
        </p:txBody>
      </p:sp>
      <p:sp>
        <p:nvSpPr>
          <p:cNvPr id="21" name="Slide Body Text">
            <a:extLst>
              <a:ext uri="{FF2B5EF4-FFF2-40B4-BE49-F238E27FC236}">
                <a16:creationId xmlns:a16="http://schemas.microsoft.com/office/drawing/2014/main" xmlns="" id="{04F318BE-2BAD-4677-871C-D78A4BF0CBA6}"/>
              </a:ext>
            </a:extLst>
          </p:cNvPr>
          <p:cNvSpPr>
            <a:spLocks noGrp="1"/>
          </p:cNvSpPr>
          <p:nvPr>
            <p:ph type="body" sz="quarter" idx="10" hasCustomPrompt="1"/>
          </p:nvPr>
        </p:nvSpPr>
        <p:spPr>
          <a:xfrm>
            <a:off x="190501" y="1196126"/>
            <a:ext cx="11811097" cy="5561124"/>
          </a:xfrm>
        </p:spPr>
        <p:txBody>
          <a:bodyPr/>
          <a:lstStyle>
            <a:lvl1pPr marL="0" indent="0" latinLnBrk="0">
              <a:buNone/>
              <a:defRPr>
                <a:solidFill>
                  <a:schemeClr val="tx1"/>
                </a:solidFill>
              </a:defRPr>
            </a:lvl1pPr>
            <a:lvl2pPr marL="609219" indent="0">
              <a:buNone/>
              <a:defRPr/>
            </a:lvl2pPr>
          </a:lstStyle>
          <a:p>
            <a:pPr lvl="0"/>
            <a:r>
              <a:rPr lang="en-US" noProof="0"/>
              <a:t>Sample source code:</a:t>
            </a:r>
          </a:p>
        </p:txBody>
      </p:sp>
      <p:sp>
        <p:nvSpPr>
          <p:cNvPr id="9" name="Rectangle Top">
            <a:extLst>
              <a:ext uri="{FF2B5EF4-FFF2-40B4-BE49-F238E27FC236}">
                <a16:creationId xmlns:a16="http://schemas.microsoft.com/office/drawing/2014/main" xmlns="" id="{A15CE03A-0933-4E5D-9EA1-718D4F802FFC}"/>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0" name="Logo Software University" descr="Software University logo">
            <a:extLst>
              <a:ext uri="{FF2B5EF4-FFF2-40B4-BE49-F238E27FC236}">
                <a16:creationId xmlns:a16="http://schemas.microsoft.com/office/drawing/2014/main" xmlns="" id="{8C01D7AF-7CBD-46E1-99F3-8EB60E838D9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1" name="Slide Title">
            <a:extLst>
              <a:ext uri="{FF2B5EF4-FFF2-40B4-BE49-F238E27FC236}">
                <a16:creationId xmlns:a16="http://schemas.microsoft.com/office/drawing/2014/main" xmlns="" id="{47D60833-F0A9-4F29-8C06-A963A7C8BE93}"/>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100082982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Slide">
    <p:spTree>
      <p:nvGrpSpPr>
        <p:cNvPr id="1" name=""/>
        <p:cNvGrpSpPr/>
        <p:nvPr/>
      </p:nvGrpSpPr>
      <p:grpSpPr>
        <a:xfrm>
          <a:off x="0" y="0"/>
          <a:ext cx="0" cy="0"/>
          <a:chOff x="0" y="0"/>
          <a:chExt cx="0" cy="0"/>
        </a:xfrm>
      </p:grpSpPr>
      <p:sp>
        <p:nvSpPr>
          <p:cNvPr id="2" name="Rectangle Bottom"/>
          <p:cNvSpPr/>
          <p:nvPr/>
        </p:nvSpPr>
        <p:spPr>
          <a:xfrm>
            <a:off x="2" y="6264000"/>
            <a:ext cx="12192000" cy="594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56" tIns="60928" rIns="121856" bIns="60928" numCol="1" spcCol="0" rtlCol="0" fromWordArt="0" anchor="ctr" anchorCtr="0" forceAA="0" compatLnSpc="1">
            <a:prstTxWarp prst="textNoShape">
              <a:avLst/>
            </a:prstTxWarp>
            <a:noAutofit/>
          </a:bodyP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Number">
            <a:extLst>
              <a:ext uri="{FF2B5EF4-FFF2-40B4-BE49-F238E27FC236}">
                <a16:creationId xmlns:a16="http://schemas.microsoft.com/office/drawing/2014/main" xmlns="" id="{6750ECE4-94E0-469B-B8E4-562792823B0F}"/>
              </a:ext>
            </a:extLst>
          </p:cNvPr>
          <p:cNvSpPr>
            <a:spLocks noGrp="1"/>
          </p:cNvSpPr>
          <p:nvPr>
            <p:ph type="sldNum" sz="quarter" idx="4"/>
          </p:nvPr>
        </p:nvSpPr>
        <p:spPr>
          <a:xfrm>
            <a:off x="11753030" y="6462000"/>
            <a:ext cx="367414" cy="297000"/>
          </a:xfrm>
          <a:prstGeom prst="rect">
            <a:avLst/>
          </a:prstGeom>
        </p:spPr>
        <p:txBody>
          <a:bodyPr vert="horz" lIns="91440" tIns="45720" rIns="91440" bIns="45720" rtlCol="0" anchor="b"/>
          <a:lstStyle>
            <a:lvl1pPr algn="r">
              <a:defRPr sz="1000">
                <a:solidFill>
                  <a:schemeClr val="bg2"/>
                </a:solidFill>
              </a:defRPr>
            </a:lvl1pPr>
          </a:lstStyle>
          <a:p>
            <a:fld id="{2BF067CD-8E6B-4360-9AA8-C5DF2A48A6D1}" type="slidenum">
              <a:rPr lang="en-US" smtClean="0"/>
              <a:pPr/>
              <a:t>‹#›</a:t>
            </a:fld>
            <a:endParaRPr lang="en-US" dirty="0"/>
          </a:p>
        </p:txBody>
      </p:sp>
      <p:sp>
        <p:nvSpPr>
          <p:cNvPr id="4" name="Oval Logo Holder"/>
          <p:cNvSpPr/>
          <p:nvPr/>
        </p:nvSpPr>
        <p:spPr>
          <a:xfrm>
            <a:off x="5161650" y="4824665"/>
            <a:ext cx="1868701" cy="1868701"/>
          </a:xfrm>
          <a:prstGeom prst="ellipse">
            <a:avLst/>
          </a:prstGeom>
          <a:solidFill>
            <a:schemeClr val="tx2"/>
          </a:solidFill>
          <a:ln w="635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own" descr="Software University logo">
            <a:extLst>
              <a:ext uri="{FF2B5EF4-FFF2-40B4-BE49-F238E27FC236}">
                <a16:creationId xmlns:a16="http://schemas.microsoft.com/office/drawing/2014/main" xmlns="" id="{7028D2F0-1E67-414B-A93D-D3F8F131A13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16551" y="5206773"/>
            <a:ext cx="958900" cy="1184869"/>
          </a:xfrm>
          <a:prstGeom prst="rect">
            <a:avLst/>
          </a:prstGeom>
        </p:spPr>
      </p:pic>
      <p:sp>
        <p:nvSpPr>
          <p:cNvPr id="10" name="Text Placeholder Right">
            <a:extLst>
              <a:ext uri="{FF2B5EF4-FFF2-40B4-BE49-F238E27FC236}">
                <a16:creationId xmlns:a16="http://schemas.microsoft.com/office/drawing/2014/main" xmlns="" id="{AF69A59F-C564-4A04-B1CC-31C261499991}"/>
              </a:ext>
            </a:extLst>
          </p:cNvPr>
          <p:cNvSpPr>
            <a:spLocks noGrp="1"/>
          </p:cNvSpPr>
          <p:nvPr>
            <p:ph type="body" sz="quarter" idx="11" hasCustomPrompt="1"/>
          </p:nvPr>
        </p:nvSpPr>
        <p:spPr>
          <a:xfrm>
            <a:off x="6456000" y="1195931"/>
            <a:ext cx="5545597"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9" name="Text Placeholder Left">
            <a:extLst>
              <a:ext uri="{FF2B5EF4-FFF2-40B4-BE49-F238E27FC236}">
                <a16:creationId xmlns:a16="http://schemas.microsoft.com/office/drawing/2014/main" xmlns="" id="{C8A626D2-456B-41EF-9818-EA8DD7E314DA}"/>
              </a:ext>
            </a:extLst>
          </p:cNvPr>
          <p:cNvSpPr>
            <a:spLocks noGrp="1"/>
          </p:cNvSpPr>
          <p:nvPr>
            <p:ph type="body" sz="quarter" idx="10" hasCustomPrompt="1"/>
          </p:nvPr>
        </p:nvSpPr>
        <p:spPr>
          <a:xfrm>
            <a:off x="190402" y="1195931"/>
            <a:ext cx="5545598"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xmlns="" id="{E03301DA-D0AF-46FD-8740-2F761250203A}"/>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4" name="Logo Software University" descr="Software University logo">
            <a:extLst>
              <a:ext uri="{FF2B5EF4-FFF2-40B4-BE49-F238E27FC236}">
                <a16:creationId xmlns:a16="http://schemas.microsoft.com/office/drawing/2014/main" xmlns="" id="{19A67BB9-D880-4EAD-B90E-89C4219BFC0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5" name="Slide Title">
            <a:extLst>
              <a:ext uri="{FF2B5EF4-FFF2-40B4-BE49-F238E27FC236}">
                <a16:creationId xmlns:a16="http://schemas.microsoft.com/office/drawing/2014/main" xmlns="" id="{EA9A94D1-F9F6-4D7B-85E3-896A987B6A4D}"/>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304403346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 and Content">
    <p:spTree>
      <p:nvGrpSpPr>
        <p:cNvPr id="1" name=""/>
        <p:cNvGrpSpPr/>
        <p:nvPr/>
      </p:nvGrpSpPr>
      <p:grpSpPr>
        <a:xfrm>
          <a:off x="0" y="0"/>
          <a:ext cx="0" cy="0"/>
          <a:chOff x="0" y="0"/>
          <a:chExt cx="0" cy="0"/>
        </a:xfrm>
      </p:grpSpPr>
      <p:sp>
        <p:nvSpPr>
          <p:cNvPr id="15" name="Slide Number">
            <a:extLst>
              <a:ext uri="{FF2B5EF4-FFF2-40B4-BE49-F238E27FC236}">
                <a16:creationId xmlns:a16="http://schemas.microsoft.com/office/drawing/2014/main" xmlns="" id="{F888EE71-82B3-40F1-A63F-7417422FB4A4}"/>
              </a:ext>
            </a:extLst>
          </p:cNvPr>
          <p:cNvSpPr>
            <a:spLocks noGrp="1"/>
          </p:cNvSpPr>
          <p:nvPr>
            <p:ph type="sldNum" sz="quarter" idx="4"/>
          </p:nvPr>
        </p:nvSpPr>
        <p:spPr>
          <a:xfrm>
            <a:off x="11753030" y="6444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14" name="Text Placeholder Body">
            <a:extLst>
              <a:ext uri="{FF2B5EF4-FFF2-40B4-BE49-F238E27FC236}">
                <a16:creationId xmlns:a16="http://schemas.microsoft.com/office/drawing/2014/main" xmlns="" id="{A2ABE920-240F-4CF6-AD45-23ED489FAD6E}"/>
              </a:ext>
            </a:extLst>
          </p:cNvPr>
          <p:cNvSpPr>
            <a:spLocks noGrp="1"/>
          </p:cNvSpPr>
          <p:nvPr>
            <p:ph type="body" sz="quarter" idx="13" hasCustomPrompt="1"/>
          </p:nvPr>
        </p:nvSpPr>
        <p:spPr>
          <a:xfrm>
            <a:off x="4569002" y="1353866"/>
            <a:ext cx="7426234" cy="5219931"/>
          </a:xfrm>
        </p:spPr>
        <p:txBody>
          <a:bodyPr/>
          <a:lstStyle>
            <a:lvl1pPr latinLnBrk="0">
              <a:defRPr/>
            </a:lvl1pPr>
            <a:lvl2pPr latinLnBrk="0">
              <a:defRPr/>
            </a:lvl2pPr>
            <a:lvl3pPr latinLnBrk="0">
              <a:defRPr/>
            </a:lvl3pPr>
            <a:lvl4pPr latinLnBrk="0">
              <a:defRPr/>
            </a:lvl4pPr>
            <a:lvl5pPr latinLnBrk="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Picture Placeholder Left"/>
          <p:cNvSpPr>
            <a:spLocks noGrp="1"/>
          </p:cNvSpPr>
          <p:nvPr>
            <p:ph type="pic" idx="1" hasCustomPrompt="1"/>
          </p:nvPr>
        </p:nvSpPr>
        <p:spPr>
          <a:xfrm>
            <a:off x="190405" y="1355077"/>
            <a:ext cx="3889373" cy="5366405"/>
          </a:xfrm>
          <a:prstGeom prst="rect">
            <a:avLst/>
          </a:prstGeom>
          <a:solidFill>
            <a:schemeClr val="bg2">
              <a:lumMod val="90000"/>
            </a:schemeClr>
          </a:solidFill>
        </p:spPr>
        <p:txBody>
          <a:bodyPr anchor="ctr"/>
          <a:lstStyle>
            <a:lvl1pPr marL="0" indent="0" algn="ctr" latinLnBrk="0">
              <a:buNone/>
              <a:defRPr sz="2131" baseline="0">
                <a:solidFill>
                  <a:schemeClr val="tx1"/>
                </a:solidFill>
                <a:latin typeface="+mn-lt"/>
                <a:cs typeface="Arial" pitchFamily="34" charset="0"/>
              </a:defRPr>
            </a:lvl1pPr>
            <a:lvl2pPr marL="609219" indent="0">
              <a:buNone/>
              <a:defRPr sz="3731"/>
            </a:lvl2pPr>
            <a:lvl3pPr marL="1218438" indent="0">
              <a:buNone/>
              <a:defRPr sz="3198"/>
            </a:lvl3pPr>
            <a:lvl4pPr marL="1827657" indent="0">
              <a:buNone/>
              <a:defRPr sz="2665"/>
            </a:lvl4pPr>
            <a:lvl5pPr marL="2436876" indent="0">
              <a:buNone/>
              <a:defRPr sz="2665"/>
            </a:lvl5pPr>
            <a:lvl6pPr marL="3046096" indent="0">
              <a:buNone/>
              <a:defRPr sz="2665"/>
            </a:lvl6pPr>
            <a:lvl7pPr marL="3655315" indent="0">
              <a:buNone/>
              <a:defRPr sz="2665"/>
            </a:lvl7pPr>
            <a:lvl8pPr marL="4264533" indent="0">
              <a:buNone/>
              <a:defRPr sz="2665"/>
            </a:lvl8pPr>
            <a:lvl9pPr marL="4873752" indent="0">
              <a:buNone/>
              <a:defRPr sz="2665"/>
            </a:lvl9pPr>
          </a:lstStyle>
          <a:p>
            <a:r>
              <a:rPr lang="en-US" altLang="ko-KR" noProof="0"/>
              <a:t>Your Picture Here</a:t>
            </a:r>
          </a:p>
        </p:txBody>
      </p:sp>
      <p:sp>
        <p:nvSpPr>
          <p:cNvPr id="3" name="Rectangle Left Second"/>
          <p:cNvSpPr/>
          <p:nvPr/>
        </p:nvSpPr>
        <p:spPr>
          <a:xfrm>
            <a:off x="4127777" y="1748999"/>
            <a:ext cx="240001" cy="336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Rectangle Left First"/>
          <p:cNvSpPr/>
          <p:nvPr/>
        </p:nvSpPr>
        <p:spPr>
          <a:xfrm>
            <a:off x="4079775" y="1355073"/>
            <a:ext cx="48001" cy="55029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0" name="Rectangle Down">
            <a:extLst>
              <a:ext uri="{FF2B5EF4-FFF2-40B4-BE49-F238E27FC236}">
                <a16:creationId xmlns:a16="http://schemas.microsoft.com/office/drawing/2014/main" xmlns="" id="{E9B994EC-35A8-4A11-98CB-25DC28852F94}"/>
              </a:ext>
            </a:extLst>
          </p:cNvPr>
          <p:cNvSpPr/>
          <p:nvPr/>
        </p:nvSpPr>
        <p:spPr>
          <a:xfrm>
            <a:off x="2" y="6721482"/>
            <a:ext cx="12192000" cy="1365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Rectangle Top">
            <a:extLst>
              <a:ext uri="{FF2B5EF4-FFF2-40B4-BE49-F238E27FC236}">
                <a16:creationId xmlns:a16="http://schemas.microsoft.com/office/drawing/2014/main" xmlns="" id="{274B8F05-DFCE-47BD-BAFD-DF93E1A63BDD}"/>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escr="Software University logo">
            <a:extLst>
              <a:ext uri="{FF2B5EF4-FFF2-40B4-BE49-F238E27FC236}">
                <a16:creationId xmlns:a16="http://schemas.microsoft.com/office/drawing/2014/main" xmlns="" id="{233CBB95-791E-4630-B3D9-FADFCE7BCF5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3" name="Slide Title">
            <a:extLst>
              <a:ext uri="{FF2B5EF4-FFF2-40B4-BE49-F238E27FC236}">
                <a16:creationId xmlns:a16="http://schemas.microsoft.com/office/drawing/2014/main" xmlns="" id="{3F218E34-55D7-4290-BFE4-80F31F941551}"/>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377401940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2"/>
        </a:solidFill>
        <a:effectLst/>
      </p:bgPr>
    </p:bg>
    <p:spTree>
      <p:nvGrpSpPr>
        <p:cNvPr id="1" name=""/>
        <p:cNvGrpSpPr/>
        <p:nvPr/>
      </p:nvGrpSpPr>
      <p:grpSpPr>
        <a:xfrm>
          <a:off x="0" y="0"/>
          <a:ext cx="0" cy="0"/>
          <a:chOff x="0" y="0"/>
          <a:chExt cx="0" cy="0"/>
        </a:xfrm>
      </p:grpSpPr>
      <p:pic>
        <p:nvPicPr>
          <p:cNvPr id="4" name="Picture Background" descr="SoftUni Background">
            <a:extLst>
              <a:ext uri="{FF2B5EF4-FFF2-40B4-BE49-F238E27FC236}">
                <a16:creationId xmlns:a16="http://schemas.microsoft.com/office/drawing/2014/main" xmlns="" id="{5BE90A63-DDD9-4B3B-A234-DF69B9BC812F}"/>
              </a:ext>
            </a:extLst>
          </p:cNvPr>
          <p:cNvPicPr>
            <a:picLocks noChangeAspect="1"/>
          </p:cNvPicPr>
          <p:nvPr userDrawn="1"/>
        </p:nvPicPr>
        <p:blipFill rotWithShape="1">
          <a:blip r:embed="rId14"/>
          <a:srcRect b="1672"/>
          <a:stretch/>
        </p:blipFill>
        <p:spPr>
          <a:xfrm>
            <a:off x="0" y="1"/>
            <a:ext cx="12192000" cy="6857999"/>
          </a:xfrm>
          <a:prstGeom prst="rect">
            <a:avLst/>
          </a:prstGeom>
        </p:spPr>
      </p:pic>
      <p:sp>
        <p:nvSpPr>
          <p:cNvPr id="11" name="Slide Body Text">
            <a:extLst>
              <a:ext uri="{FF2B5EF4-FFF2-40B4-BE49-F238E27FC236}">
                <a16:creationId xmlns:a16="http://schemas.microsoft.com/office/drawing/2014/main" xmlns="" id="{90CBFB32-9F46-4F2F-8A54-9EE8BED27855}"/>
              </a:ext>
            </a:extLst>
          </p:cNvPr>
          <p:cNvSpPr>
            <a:spLocks noGrp="1"/>
          </p:cNvSpPr>
          <p:nvPr>
            <p:ph type="body" idx="1"/>
          </p:nvPr>
        </p:nvSpPr>
        <p:spPr>
          <a:xfrm>
            <a:off x="190404" y="1138844"/>
            <a:ext cx="11804830" cy="5530156"/>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10" name="Slide Title">
            <a:extLst>
              <a:ext uri="{FF2B5EF4-FFF2-40B4-BE49-F238E27FC236}">
                <a16:creationId xmlns:a16="http://schemas.microsoft.com/office/drawing/2014/main" xmlns="" id="{B770C392-3003-4C35-9625-BB041F8257BA}"/>
              </a:ext>
            </a:extLst>
          </p:cNvPr>
          <p:cNvSpPr>
            <a:spLocks noGrp="1"/>
          </p:cNvSpPr>
          <p:nvPr>
            <p:ph type="title"/>
          </p:nvPr>
        </p:nvSpPr>
        <p:spPr>
          <a:xfrm>
            <a:off x="190405" y="100750"/>
            <a:ext cx="11804829" cy="882654"/>
          </a:xfrm>
          <a:prstGeom prst="rect">
            <a:avLst/>
          </a:prstGeom>
        </p:spPr>
        <p:txBody>
          <a:bodyPr vert="horz" lIns="108000" tIns="36000" rIns="108000" bIns="36000" rtlCol="0" anchor="ctr" anchorCtr="0">
            <a:normAutofit/>
          </a:bodyPr>
          <a:lstStyle/>
          <a:p>
            <a:r>
              <a:rPr lang="en-US" dirty="0"/>
              <a:t>Click to Edit Master Title Style</a:t>
            </a:r>
            <a:endParaRPr dirty="0"/>
          </a:p>
        </p:txBody>
      </p:sp>
    </p:spTree>
    <p:extLst>
      <p:ext uri="{BB962C8B-B14F-4D97-AF65-F5344CB8AC3E}">
        <p14:creationId xmlns:p14="http://schemas.microsoft.com/office/powerpoint/2010/main" val="156789181"/>
      </p:ext>
    </p:extLst>
  </p:cSld>
  <p:clrMap bg1="lt1" tx1="dk1" bg2="lt2" tx2="dk2" accent1="accent1" accent2="accent2" accent3="accent3" accent4="accent4" accent5="accent5" accent6="accent6" hlink="hlink" folHlink="folHlink"/>
  <p:sldLayoutIdLst>
    <p:sldLayoutId id="2147483676" r:id="rId1"/>
    <p:sldLayoutId id="2147483689" r:id="rId2"/>
    <p:sldLayoutId id="2147483681" r:id="rId3"/>
    <p:sldLayoutId id="2147483679" r:id="rId4"/>
    <p:sldLayoutId id="2147483680" r:id="rId5"/>
    <p:sldLayoutId id="2147483688" r:id="rId6"/>
    <p:sldLayoutId id="2147483684" r:id="rId7"/>
    <p:sldLayoutId id="2147483683" r:id="rId8"/>
    <p:sldLayoutId id="2147483685" r:id="rId9"/>
    <p:sldLayoutId id="2147483686" r:id="rId10"/>
    <p:sldLayoutId id="2147483687" r:id="rId11"/>
    <p:sldLayoutId id="2147483690" r:id="rId12"/>
  </p:sldLayoutIdLst>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txStyles>
    <p:titleStyle>
      <a:lvl1pPr algn="l" defTabSz="1218438" rtl="0" eaLnBrk="1" latinLnBrk="0" hangingPunct="1">
        <a:spcBef>
          <a:spcPct val="0"/>
        </a:spcBef>
        <a:buNone/>
        <a:defRPr sz="3998" b="1" kern="1200">
          <a:solidFill>
            <a:schemeClr val="tx1"/>
          </a:solidFill>
          <a:latin typeface="+mj-lt"/>
          <a:ea typeface="+mj-ea"/>
          <a:cs typeface="+mj-cs"/>
        </a:defRPr>
      </a:lvl1pPr>
    </p:titleStyle>
    <p:body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p:bodyStyle>
    <p:otherStyle>
      <a:defPPr>
        <a:defRPr lang="ko-KR"/>
      </a:defPPr>
      <a:lvl1pPr marL="0" algn="l" defTabSz="1218438" rtl="0" eaLnBrk="1" latinLnBrk="1" hangingPunct="1">
        <a:defRPr sz="2398" kern="1200">
          <a:solidFill>
            <a:schemeClr val="tx1"/>
          </a:solidFill>
          <a:latin typeface="+mn-lt"/>
          <a:ea typeface="+mn-ea"/>
          <a:cs typeface="+mn-cs"/>
        </a:defRPr>
      </a:lvl1pPr>
      <a:lvl2pPr marL="609219" algn="l" defTabSz="1218438" rtl="0" eaLnBrk="1" latinLnBrk="1" hangingPunct="1">
        <a:defRPr sz="2398" kern="1200">
          <a:solidFill>
            <a:schemeClr val="tx1"/>
          </a:solidFill>
          <a:latin typeface="+mn-lt"/>
          <a:ea typeface="+mn-ea"/>
          <a:cs typeface="+mn-cs"/>
        </a:defRPr>
      </a:lvl2pPr>
      <a:lvl3pPr marL="1218438" algn="l" defTabSz="1218438" rtl="0" eaLnBrk="1" latinLnBrk="1" hangingPunct="1">
        <a:defRPr sz="2398" kern="1200">
          <a:solidFill>
            <a:schemeClr val="tx1"/>
          </a:solidFill>
          <a:latin typeface="+mn-lt"/>
          <a:ea typeface="+mn-ea"/>
          <a:cs typeface="+mn-cs"/>
        </a:defRPr>
      </a:lvl3pPr>
      <a:lvl4pPr marL="1827657" algn="l" defTabSz="1218438" rtl="0" eaLnBrk="1" latinLnBrk="1" hangingPunct="1">
        <a:defRPr sz="2398" kern="1200">
          <a:solidFill>
            <a:schemeClr val="tx1"/>
          </a:solidFill>
          <a:latin typeface="+mn-lt"/>
          <a:ea typeface="+mn-ea"/>
          <a:cs typeface="+mn-cs"/>
        </a:defRPr>
      </a:lvl4pPr>
      <a:lvl5pPr marL="2436876" algn="l" defTabSz="1218438" rtl="0" eaLnBrk="1" latinLnBrk="1" hangingPunct="1">
        <a:defRPr sz="2398" kern="1200">
          <a:solidFill>
            <a:schemeClr val="tx1"/>
          </a:solidFill>
          <a:latin typeface="+mn-lt"/>
          <a:ea typeface="+mn-ea"/>
          <a:cs typeface="+mn-cs"/>
        </a:defRPr>
      </a:lvl5pPr>
      <a:lvl6pPr marL="3046096" algn="l" defTabSz="1218438" rtl="0" eaLnBrk="1" latinLnBrk="1" hangingPunct="1">
        <a:defRPr sz="2398" kern="1200">
          <a:solidFill>
            <a:schemeClr val="tx1"/>
          </a:solidFill>
          <a:latin typeface="+mn-lt"/>
          <a:ea typeface="+mn-ea"/>
          <a:cs typeface="+mn-cs"/>
        </a:defRPr>
      </a:lvl6pPr>
      <a:lvl7pPr marL="3655315" algn="l" defTabSz="1218438" rtl="0" eaLnBrk="1" latinLnBrk="1" hangingPunct="1">
        <a:defRPr sz="2398" kern="1200">
          <a:solidFill>
            <a:schemeClr val="tx1"/>
          </a:solidFill>
          <a:latin typeface="+mn-lt"/>
          <a:ea typeface="+mn-ea"/>
          <a:cs typeface="+mn-cs"/>
        </a:defRPr>
      </a:lvl7pPr>
      <a:lvl8pPr marL="4264533" algn="l" defTabSz="1218438" rtl="0" eaLnBrk="1" latinLnBrk="1" hangingPunct="1">
        <a:defRPr sz="2398" kern="1200">
          <a:solidFill>
            <a:schemeClr val="tx1"/>
          </a:solidFill>
          <a:latin typeface="+mn-lt"/>
          <a:ea typeface="+mn-ea"/>
          <a:cs typeface="+mn-cs"/>
        </a:defRPr>
      </a:lvl8pPr>
      <a:lvl9pPr marL="4873752" algn="l" defTabSz="1218438" rtl="0" eaLnBrk="1" latinLnBrk="1" hangingPunct="1">
        <a:defRPr sz="239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1843">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softuni.b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3.png"/><Relationship Id="rId4" Type="http://schemas.openxmlformats.org/officeDocument/2006/relationships/image" Target="../media/image2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microsoft.com/office/2007/relationships/hdphoto" Target="../media/hdphoto1.wdp"/></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hyperlink" Target="https://h-schmidt.net/FloatConverter/IEEE754.html" TargetMode="External"/><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hyperlink" Target="https://unicode.org/" TargetMode="External"/><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8" Type="http://schemas.openxmlformats.org/officeDocument/2006/relationships/hyperlink" Target="https://www.softwaregroup.com/" TargetMode="External"/><Relationship Id="rId13" Type="http://schemas.openxmlformats.org/officeDocument/2006/relationships/image" Target="../media/image33.png"/><Relationship Id="rId18" Type="http://schemas.openxmlformats.org/officeDocument/2006/relationships/hyperlink" Target="https://bosch.io/" TargetMode="External"/><Relationship Id="rId26" Type="http://schemas.openxmlformats.org/officeDocument/2006/relationships/hyperlink" Target="https://dxc.com/us/en" TargetMode="External"/><Relationship Id="rId3" Type="http://schemas.openxmlformats.org/officeDocument/2006/relationships/image" Target="../media/image28.jpeg"/><Relationship Id="rId21" Type="http://schemas.openxmlformats.org/officeDocument/2006/relationships/image" Target="../media/image37.png"/><Relationship Id="rId7" Type="http://schemas.openxmlformats.org/officeDocument/2006/relationships/image" Target="../media/image30.png"/><Relationship Id="rId12" Type="http://schemas.openxmlformats.org/officeDocument/2006/relationships/hyperlink" Target="https://createx.bg/" TargetMode="External"/><Relationship Id="rId17" Type="http://schemas.openxmlformats.org/officeDocument/2006/relationships/image" Target="../media/image35.png"/><Relationship Id="rId25" Type="http://schemas.openxmlformats.org/officeDocument/2006/relationships/image" Target="../media/image39.png"/><Relationship Id="rId2" Type="http://schemas.openxmlformats.org/officeDocument/2006/relationships/hyperlink" Target="https://www.pharvision.ai/" TargetMode="External"/><Relationship Id="rId16" Type="http://schemas.openxmlformats.org/officeDocument/2006/relationships/hyperlink" Target="https://smartit.bg/" TargetMode="External"/><Relationship Id="rId20" Type="http://schemas.openxmlformats.org/officeDocument/2006/relationships/hyperlink" Target="https://it.schwarz/en/careers" TargetMode="External"/><Relationship Id="rId29" Type="http://schemas.openxmlformats.org/officeDocument/2006/relationships/image" Target="../media/image41.jpg"/><Relationship Id="rId1" Type="http://schemas.openxmlformats.org/officeDocument/2006/relationships/slideLayout" Target="../slideLayouts/slideLayout3.xml"/><Relationship Id="rId6" Type="http://schemas.openxmlformats.org/officeDocument/2006/relationships/hyperlink" Target="https://www.postbank.bg/bg-BG" TargetMode="External"/><Relationship Id="rId11" Type="http://schemas.openxmlformats.org/officeDocument/2006/relationships/image" Target="../media/image32.png"/><Relationship Id="rId24" Type="http://schemas.openxmlformats.org/officeDocument/2006/relationships/hyperlink" Target="https://www.draftkings.com/" TargetMode="External"/><Relationship Id="rId5" Type="http://schemas.openxmlformats.org/officeDocument/2006/relationships/image" Target="../media/image29.png"/><Relationship Id="rId15" Type="http://schemas.openxmlformats.org/officeDocument/2006/relationships/image" Target="../media/image34.jpeg"/><Relationship Id="rId23" Type="http://schemas.openxmlformats.org/officeDocument/2006/relationships/image" Target="../media/image38.png"/><Relationship Id="rId28" Type="http://schemas.openxmlformats.org/officeDocument/2006/relationships/hyperlink" Target="https://ambitioned.com/" TargetMode="External"/><Relationship Id="rId10" Type="http://schemas.openxmlformats.org/officeDocument/2006/relationships/hyperlink" Target="https://bg.coca-colahellenic.com/bg/working-with-us" TargetMode="External"/><Relationship Id="rId19" Type="http://schemas.openxmlformats.org/officeDocument/2006/relationships/image" Target="../media/image36.png"/><Relationship Id="rId4" Type="http://schemas.openxmlformats.org/officeDocument/2006/relationships/hyperlink" Target="https://en.superhosting.bg/" TargetMode="External"/><Relationship Id="rId9" Type="http://schemas.openxmlformats.org/officeDocument/2006/relationships/image" Target="../media/image31.png"/><Relationship Id="rId14" Type="http://schemas.openxmlformats.org/officeDocument/2006/relationships/hyperlink" Target="https://www.pokerstars.bg/" TargetMode="External"/><Relationship Id="rId22" Type="http://schemas.openxmlformats.org/officeDocument/2006/relationships/hyperlink" Target="https://indeavr.com/" TargetMode="External"/><Relationship Id="rId27" Type="http://schemas.openxmlformats.org/officeDocument/2006/relationships/image" Target="../media/image40.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hyperlink" Target="https://www.youtube.com/c/CodeItUpwithIvo" TargetMode="Externa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hyperlink" Target="https://softuni.bg/" TargetMode="External"/><Relationship Id="rId7" Type="http://schemas.openxmlformats.org/officeDocument/2006/relationships/hyperlink" Target="https://forum.softuni.bg/" TargetMode="External"/><Relationship Id="rId2" Type="http://schemas.openxmlformats.org/officeDocument/2006/relationships/notesSlide" Target="../notesSlides/notesSlide39.xml"/><Relationship Id="rId1" Type="http://schemas.openxmlformats.org/officeDocument/2006/relationships/slideLayout" Target="../slideLayouts/slideLayout11.xml"/><Relationship Id="rId6" Type="http://schemas.openxmlformats.org/officeDocument/2006/relationships/hyperlink" Target="https://www.facebook.com/SoftwareUniversity" TargetMode="External"/><Relationship Id="rId5" Type="http://schemas.openxmlformats.org/officeDocument/2006/relationships/hyperlink" Target="https://softuni.foundation/" TargetMode="External"/><Relationship Id="rId4" Type="http://schemas.openxmlformats.org/officeDocument/2006/relationships/hyperlink" Target="https://softuni.org/" TargetMode="External"/></Relationships>
</file>

<file path=ppt/slides/_rels/slide4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notesSlide" Target="../notesSlides/notesSlide40.xml"/><Relationship Id="rId1" Type="http://schemas.openxmlformats.org/officeDocument/2006/relationships/slideLayout" Target="../slideLayouts/slideLayout3.xml"/><Relationship Id="rId5" Type="http://schemas.openxmlformats.org/officeDocument/2006/relationships/image" Target="../media/image43.png"/><Relationship Id="rId4" Type="http://schemas.openxmlformats.org/officeDocument/2006/relationships/hyperlink" Target="https://softuni.bg/"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A004DC04-DA2A-41C0-8578-4B8D2F08EA7D}"/>
              </a:ext>
            </a:extLst>
          </p:cNvPr>
          <p:cNvSpPr>
            <a:spLocks noGrp="1"/>
          </p:cNvSpPr>
          <p:nvPr>
            <p:ph type="subTitle" idx="1"/>
          </p:nvPr>
        </p:nvSpPr>
        <p:spPr>
          <a:xfrm>
            <a:off x="554182" y="1426306"/>
            <a:ext cx="11083636" cy="742694"/>
          </a:xfrm>
        </p:spPr>
        <p:txBody>
          <a:bodyPr/>
          <a:lstStyle/>
          <a:p>
            <a:r>
              <a:rPr lang="en-US" dirty="0">
                <a:solidFill>
                  <a:srgbClr val="234465"/>
                </a:solidFill>
              </a:rPr>
              <a:t>Bits, Numerals Systems and Bitwise Operations</a:t>
            </a:r>
          </a:p>
        </p:txBody>
      </p:sp>
      <p:sp>
        <p:nvSpPr>
          <p:cNvPr id="2" name="Title 1">
            <a:extLst>
              <a:ext uri="{FF2B5EF4-FFF2-40B4-BE49-F238E27FC236}">
                <a16:creationId xmlns:a16="http://schemas.microsoft.com/office/drawing/2014/main" xmlns="" id="{37F91798-9AD5-4209-8887-958029548481}"/>
              </a:ext>
            </a:extLst>
          </p:cNvPr>
          <p:cNvSpPr>
            <a:spLocks noGrp="1"/>
          </p:cNvSpPr>
          <p:nvPr>
            <p:ph type="title"/>
          </p:nvPr>
        </p:nvSpPr>
        <p:spPr>
          <a:xfrm>
            <a:off x="554182" y="389676"/>
            <a:ext cx="11083636" cy="970919"/>
          </a:xfrm>
        </p:spPr>
        <p:txBody>
          <a:bodyPr/>
          <a:lstStyle/>
          <a:p>
            <a:r>
              <a:rPr lang="en-US" dirty="0"/>
              <a:t>Bits and Bitwise Operations</a:t>
            </a:r>
          </a:p>
        </p:txBody>
      </p:sp>
      <p:sp>
        <p:nvSpPr>
          <p:cNvPr id="11" name="Text Placeholder 10"/>
          <p:cNvSpPr>
            <a:spLocks noGrp="1"/>
          </p:cNvSpPr>
          <p:nvPr>
            <p:ph type="body" sz="quarter" idx="17"/>
          </p:nvPr>
        </p:nvSpPr>
        <p:spPr/>
        <p:txBody>
          <a:bodyPr/>
          <a:lstStyle/>
          <a:p>
            <a:r>
              <a:rPr lang="en-US" dirty="0"/>
              <a:t>Software University</a:t>
            </a:r>
          </a:p>
        </p:txBody>
      </p:sp>
      <p:sp>
        <p:nvSpPr>
          <p:cNvPr id="12" name="Text Placeholder 11"/>
          <p:cNvSpPr>
            <a:spLocks noGrp="1"/>
          </p:cNvSpPr>
          <p:nvPr>
            <p:ph type="body" sz="quarter" idx="18"/>
          </p:nvPr>
        </p:nvSpPr>
        <p:spPr/>
        <p:txBody>
          <a:bodyPr/>
          <a:lstStyle/>
          <a:p>
            <a:r>
              <a:rPr lang="en-US">
                <a:hlinkClick r:id="rId3"/>
              </a:rPr>
              <a:t>https://softuni.bg</a:t>
            </a:r>
            <a:endParaRPr lang="en-US" dirty="0"/>
          </a:p>
        </p:txBody>
      </p:sp>
      <p:sp>
        <p:nvSpPr>
          <p:cNvPr id="9" name="Text Placeholder 8">
            <a:extLst>
              <a:ext uri="{FF2B5EF4-FFF2-40B4-BE49-F238E27FC236}">
                <a16:creationId xmlns:a16="http://schemas.microsoft.com/office/drawing/2014/main" xmlns="" id="{FA396BB6-2053-4690-9672-BC528007D370}"/>
              </a:ext>
            </a:extLst>
          </p:cNvPr>
          <p:cNvSpPr>
            <a:spLocks noGrp="1"/>
          </p:cNvSpPr>
          <p:nvPr>
            <p:ph type="body" sz="quarter" idx="19"/>
          </p:nvPr>
        </p:nvSpPr>
        <p:spPr/>
        <p:txBody>
          <a:bodyPr/>
          <a:lstStyle/>
          <a:p>
            <a:r>
              <a:rPr lang="en-US" dirty="0"/>
              <a:t>SoftUni Team</a:t>
            </a:r>
          </a:p>
        </p:txBody>
      </p:sp>
      <p:sp>
        <p:nvSpPr>
          <p:cNvPr id="10" name="Text Placeholder 9">
            <a:extLst>
              <a:ext uri="{FF2B5EF4-FFF2-40B4-BE49-F238E27FC236}">
                <a16:creationId xmlns:a16="http://schemas.microsoft.com/office/drawing/2014/main" xmlns="" id="{F585BC4C-0F13-4FD4-8F23-99FD46618370}"/>
              </a:ext>
            </a:extLst>
          </p:cNvPr>
          <p:cNvSpPr>
            <a:spLocks noGrp="1"/>
          </p:cNvSpPr>
          <p:nvPr>
            <p:ph type="body" sz="quarter" idx="20"/>
          </p:nvPr>
        </p:nvSpPr>
        <p:spPr/>
        <p:txBody>
          <a:bodyPr/>
          <a:lstStyle/>
          <a:p>
            <a:r>
              <a:rPr lang="en-US" dirty="0"/>
              <a:t>Technical Trainers</a:t>
            </a:r>
          </a:p>
        </p:txBody>
      </p:sp>
      <p:pic>
        <p:nvPicPr>
          <p:cNvPr id="8" name="Picture 7"/>
          <p:cNvPicPr>
            <a:picLocks noChangeAspect="1"/>
          </p:cNvPicPr>
          <p:nvPr/>
        </p:nvPicPr>
        <p:blipFill>
          <a:blip r:embed="rId4"/>
          <a:stretch>
            <a:fillRect/>
          </a:stretch>
        </p:blipFill>
        <p:spPr>
          <a:xfrm>
            <a:off x="653813" y="2574000"/>
            <a:ext cx="2014615" cy="2010681"/>
          </a:xfrm>
          <a:prstGeom prst="rect">
            <a:avLst/>
          </a:prstGeom>
        </p:spPr>
      </p:pic>
      <p:pic>
        <p:nvPicPr>
          <p:cNvPr id="4" name="Picture 3">
            <a:extLst>
              <a:ext uri="{FF2B5EF4-FFF2-40B4-BE49-F238E27FC236}">
                <a16:creationId xmlns:a16="http://schemas.microsoft.com/office/drawing/2014/main" xmlns="" id="{8478C744-22E0-416C-8B42-C7AAB5D284E9}"/>
              </a:ext>
            </a:extLst>
          </p:cNvPr>
          <p:cNvPicPr>
            <a:picLocks noChangeAspect="1"/>
          </p:cNvPicPr>
          <p:nvPr/>
        </p:nvPicPr>
        <p:blipFill>
          <a:blip r:embed="rId5"/>
          <a:stretch>
            <a:fillRect/>
          </a:stretch>
        </p:blipFill>
        <p:spPr>
          <a:xfrm>
            <a:off x="3070553" y="2756546"/>
            <a:ext cx="5690279" cy="1662454"/>
          </a:xfrm>
          <a:prstGeom prst="roundRect">
            <a:avLst>
              <a:gd name="adj" fmla="val 6021"/>
            </a:avLst>
          </a:prstGeom>
          <a:ln w="19050">
            <a:solidFill>
              <a:schemeClr val="bg2">
                <a:lumMod val="95000"/>
              </a:schemeClr>
            </a:solidFill>
          </a:ln>
        </p:spPr>
      </p:pic>
    </p:spTree>
    <p:extLst>
      <p:ext uri="{BB962C8B-B14F-4D97-AF65-F5344CB8AC3E}">
        <p14:creationId xmlns:p14="http://schemas.microsoft.com/office/powerpoint/2010/main" val="172309643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BD2C3CC6-F837-467C-BCC4-37E8654A9837}"/>
              </a:ext>
            </a:extLst>
          </p:cNvPr>
          <p:cNvSpPr>
            <a:spLocks noGrp="1"/>
          </p:cNvSpPr>
          <p:nvPr>
            <p:ph type="title"/>
          </p:nvPr>
        </p:nvSpPr>
        <p:spPr/>
        <p:txBody>
          <a:bodyPr/>
          <a:lstStyle/>
          <a:p>
            <a:r>
              <a:rPr lang="en-GB" dirty="0"/>
              <a:t>Binary Numbers</a:t>
            </a:r>
          </a:p>
        </p:txBody>
      </p:sp>
      <p:sp>
        <p:nvSpPr>
          <p:cNvPr id="5" name="Text Placeholder 4">
            <a:extLst>
              <a:ext uri="{FF2B5EF4-FFF2-40B4-BE49-F238E27FC236}">
                <a16:creationId xmlns:a16="http://schemas.microsoft.com/office/drawing/2014/main" xmlns="" id="{4E291A11-D26C-4E5C-9D2D-1A9AC3944F19}"/>
              </a:ext>
            </a:extLst>
          </p:cNvPr>
          <p:cNvSpPr>
            <a:spLocks noGrp="1"/>
          </p:cNvSpPr>
          <p:nvPr>
            <p:ph type="body" sz="quarter" idx="10"/>
          </p:nvPr>
        </p:nvSpPr>
        <p:spPr/>
        <p:txBody>
          <a:bodyPr/>
          <a:lstStyle/>
          <a:p>
            <a:r>
              <a:rPr lang="en-GB" dirty="0"/>
              <a:t>The </a:t>
            </a:r>
            <a:r>
              <a:rPr lang="en-GB" b="1" dirty="0">
                <a:solidFill>
                  <a:schemeClr val="bg1"/>
                </a:solidFill>
              </a:rPr>
              <a:t>binary system </a:t>
            </a:r>
            <a:r>
              <a:rPr lang="en-GB" dirty="0"/>
              <a:t>is used in computer systems</a:t>
            </a:r>
          </a:p>
          <a:p>
            <a:r>
              <a:rPr lang="en-GB" dirty="0"/>
              <a:t>Binary numbers (</a:t>
            </a:r>
            <a:r>
              <a:rPr lang="en-GB" b="1" dirty="0">
                <a:solidFill>
                  <a:schemeClr val="bg1"/>
                </a:solidFill>
              </a:rPr>
              <a:t>base 2</a:t>
            </a:r>
            <a:r>
              <a:rPr lang="en-GB" dirty="0"/>
              <a:t>)</a:t>
            </a:r>
          </a:p>
          <a:p>
            <a:pPr lvl="1"/>
            <a:r>
              <a:rPr lang="en-GB" dirty="0"/>
              <a:t>Represented by </a:t>
            </a:r>
            <a:r>
              <a:rPr lang="en-GB" b="1" dirty="0">
                <a:solidFill>
                  <a:schemeClr val="bg1"/>
                </a:solidFill>
              </a:rPr>
              <a:t>sequence of 0</a:t>
            </a:r>
            <a:r>
              <a:rPr lang="en-GB" dirty="0"/>
              <a:t> or </a:t>
            </a:r>
            <a:r>
              <a:rPr lang="en-GB" b="1" dirty="0">
                <a:solidFill>
                  <a:schemeClr val="bg1"/>
                </a:solidFill>
              </a:rPr>
              <a:t>1</a:t>
            </a:r>
          </a:p>
          <a:p>
            <a:pPr lvl="1"/>
            <a:endParaRPr lang="en-GB" dirty="0"/>
          </a:p>
          <a:p>
            <a:pPr lvl="1"/>
            <a:r>
              <a:rPr lang="en-GB" dirty="0"/>
              <a:t>Each position represents a </a:t>
            </a:r>
            <a:r>
              <a:rPr lang="en-GB" b="1" dirty="0">
                <a:solidFill>
                  <a:schemeClr val="bg1"/>
                </a:solidFill>
              </a:rPr>
              <a:t>power of 2</a:t>
            </a:r>
            <a:endParaRPr lang="en-GB" dirty="0"/>
          </a:p>
        </p:txBody>
      </p:sp>
      <p:sp>
        <p:nvSpPr>
          <p:cNvPr id="6" name="Text Placeholder 7">
            <a:extLst>
              <a:ext uri="{FF2B5EF4-FFF2-40B4-BE49-F238E27FC236}">
                <a16:creationId xmlns:a16="http://schemas.microsoft.com/office/drawing/2014/main" xmlns="" id="{C4C96A55-2412-4B5B-9B36-31D1B44F6A8A}"/>
              </a:ext>
            </a:extLst>
          </p:cNvPr>
          <p:cNvSpPr txBox="1">
            <a:spLocks/>
          </p:cNvSpPr>
          <p:nvPr/>
        </p:nvSpPr>
        <p:spPr>
          <a:xfrm>
            <a:off x="2625203" y="3181879"/>
            <a:ext cx="7045461" cy="587121"/>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sz="2400" dirty="0">
                <a:solidFill>
                  <a:schemeClr val="tx1"/>
                </a:solidFill>
              </a:rPr>
              <a:t>5 == 101</a:t>
            </a:r>
            <a:r>
              <a:rPr lang="en-GB" sz="2400" baseline="-25000" dirty="0">
                <a:solidFill>
                  <a:schemeClr val="tx1"/>
                </a:solidFill>
              </a:rPr>
              <a:t>b</a:t>
            </a:r>
            <a:endParaRPr lang="en-GB" sz="2400" i="1" baseline="-25000" dirty="0">
              <a:solidFill>
                <a:schemeClr val="accent2"/>
              </a:solidFill>
            </a:endParaRPr>
          </a:p>
        </p:txBody>
      </p:sp>
      <p:sp>
        <p:nvSpPr>
          <p:cNvPr id="7" name="Text Placeholder 7">
            <a:extLst>
              <a:ext uri="{FF2B5EF4-FFF2-40B4-BE49-F238E27FC236}">
                <a16:creationId xmlns:a16="http://schemas.microsoft.com/office/drawing/2014/main" xmlns="" id="{8BCDED1A-5358-446D-9A0E-41047834D09D}"/>
              </a:ext>
            </a:extLst>
          </p:cNvPr>
          <p:cNvSpPr txBox="1">
            <a:spLocks/>
          </p:cNvSpPr>
          <p:nvPr/>
        </p:nvSpPr>
        <p:spPr>
          <a:xfrm>
            <a:off x="2625203" y="4542834"/>
            <a:ext cx="7045461" cy="587441"/>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sz="2400" dirty="0">
                <a:solidFill>
                  <a:schemeClr val="bg1"/>
                </a:solidFill>
              </a:rPr>
              <a:t>101</a:t>
            </a:r>
            <a:r>
              <a:rPr lang="en-GB" sz="2400" baseline="-25000" dirty="0">
                <a:solidFill>
                  <a:schemeClr val="tx1"/>
                </a:solidFill>
              </a:rPr>
              <a:t>b</a:t>
            </a:r>
            <a:r>
              <a:rPr lang="en-GB" sz="2400" dirty="0">
                <a:solidFill>
                  <a:schemeClr val="tx1"/>
                </a:solidFill>
              </a:rPr>
              <a:t> = </a:t>
            </a:r>
            <a:r>
              <a:rPr lang="en-GB" sz="2400" dirty="0">
                <a:solidFill>
                  <a:schemeClr val="bg1"/>
                </a:solidFill>
                <a:highlight>
                  <a:srgbClr val="C0C0C0"/>
                </a:highlight>
              </a:rPr>
              <a:t>1</a:t>
            </a:r>
            <a:r>
              <a:rPr lang="en-GB" sz="2400" dirty="0">
                <a:solidFill>
                  <a:schemeClr val="tx1"/>
                </a:solidFill>
              </a:rPr>
              <a:t>*2</a:t>
            </a:r>
            <a:r>
              <a:rPr lang="en-GB" sz="2400" baseline="30000" dirty="0">
                <a:solidFill>
                  <a:schemeClr val="tx1"/>
                </a:solidFill>
              </a:rPr>
              <a:t>2</a:t>
            </a:r>
            <a:r>
              <a:rPr lang="en-GB" sz="2400" dirty="0">
                <a:solidFill>
                  <a:schemeClr val="tx1"/>
                </a:solidFill>
              </a:rPr>
              <a:t> + </a:t>
            </a:r>
            <a:r>
              <a:rPr lang="en-GB" sz="2400" dirty="0">
                <a:solidFill>
                  <a:schemeClr val="bg1"/>
                </a:solidFill>
                <a:highlight>
                  <a:srgbClr val="C0C0C0"/>
                </a:highlight>
              </a:rPr>
              <a:t>0</a:t>
            </a:r>
            <a:r>
              <a:rPr lang="en-GB" sz="2400" dirty="0">
                <a:solidFill>
                  <a:schemeClr val="tx1"/>
                </a:solidFill>
              </a:rPr>
              <a:t>*2</a:t>
            </a:r>
            <a:r>
              <a:rPr lang="en-GB" sz="2400" baseline="30000" dirty="0">
                <a:solidFill>
                  <a:schemeClr val="tx1"/>
                </a:solidFill>
              </a:rPr>
              <a:t>1</a:t>
            </a:r>
            <a:r>
              <a:rPr lang="en-GB" sz="2400" dirty="0">
                <a:solidFill>
                  <a:schemeClr val="tx1"/>
                </a:solidFill>
              </a:rPr>
              <a:t> + </a:t>
            </a:r>
            <a:r>
              <a:rPr lang="en-GB" sz="2400" dirty="0">
                <a:solidFill>
                  <a:schemeClr val="bg1"/>
                </a:solidFill>
                <a:highlight>
                  <a:srgbClr val="C0C0C0"/>
                </a:highlight>
              </a:rPr>
              <a:t>1</a:t>
            </a:r>
            <a:r>
              <a:rPr lang="en-GB" sz="2400" dirty="0">
                <a:solidFill>
                  <a:schemeClr val="tx1"/>
                </a:solidFill>
              </a:rPr>
              <a:t>*2</a:t>
            </a:r>
            <a:r>
              <a:rPr lang="en-GB" sz="2400" baseline="30000" dirty="0">
                <a:solidFill>
                  <a:schemeClr val="tx1"/>
                </a:solidFill>
              </a:rPr>
              <a:t>0</a:t>
            </a:r>
            <a:r>
              <a:rPr lang="en-GB" sz="2400" dirty="0">
                <a:solidFill>
                  <a:schemeClr val="tx1"/>
                </a:solidFill>
              </a:rPr>
              <a:t> = 4 + 0 + 1 = 5</a:t>
            </a:r>
            <a:endParaRPr lang="en-GB" sz="2400" i="1" dirty="0">
              <a:solidFill>
                <a:schemeClr val="accent2"/>
              </a:solidFill>
            </a:endParaRPr>
          </a:p>
        </p:txBody>
      </p:sp>
      <p:sp>
        <p:nvSpPr>
          <p:cNvPr id="9" name="Slide Number">
            <a:extLst>
              <a:ext uri="{FF2B5EF4-FFF2-40B4-BE49-F238E27FC236}">
                <a16:creationId xmlns:a16="http://schemas.microsoft.com/office/drawing/2014/main" xmlns="" id="{D8AFCA3B-B257-49A0-AD26-600227516BC8}"/>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10</a:t>
            </a:fld>
            <a:endParaRPr lang="en-US" dirty="0"/>
          </a:p>
        </p:txBody>
      </p:sp>
      <p:sp>
        <p:nvSpPr>
          <p:cNvPr id="8" name="Text Placeholder 7">
            <a:extLst>
              <a:ext uri="{FF2B5EF4-FFF2-40B4-BE49-F238E27FC236}">
                <a16:creationId xmlns:a16="http://schemas.microsoft.com/office/drawing/2014/main" xmlns="" id="{75C62360-F69A-45AC-A58F-0D1456E67644}"/>
              </a:ext>
            </a:extLst>
          </p:cNvPr>
          <p:cNvSpPr txBox="1">
            <a:spLocks/>
          </p:cNvSpPr>
          <p:nvPr/>
        </p:nvSpPr>
        <p:spPr>
          <a:xfrm>
            <a:off x="2625203" y="5405047"/>
            <a:ext cx="7045461" cy="956773"/>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sz="2400" dirty="0">
                <a:solidFill>
                  <a:schemeClr val="bg1"/>
                </a:solidFill>
              </a:rPr>
              <a:t>1010</a:t>
            </a:r>
            <a:r>
              <a:rPr lang="en-GB" sz="2400" baseline="-25000" dirty="0">
                <a:solidFill>
                  <a:schemeClr val="tx1"/>
                </a:solidFill>
              </a:rPr>
              <a:t>b</a:t>
            </a:r>
            <a:r>
              <a:rPr lang="en-GB" sz="2400" dirty="0">
                <a:solidFill>
                  <a:schemeClr val="tx1"/>
                </a:solidFill>
              </a:rPr>
              <a:t> = </a:t>
            </a:r>
            <a:r>
              <a:rPr lang="en-GB" sz="2400" dirty="0">
                <a:solidFill>
                  <a:schemeClr val="bg1"/>
                </a:solidFill>
                <a:highlight>
                  <a:srgbClr val="C0C0C0"/>
                </a:highlight>
              </a:rPr>
              <a:t>1</a:t>
            </a:r>
            <a:r>
              <a:rPr lang="en-GB" sz="2400" dirty="0">
                <a:solidFill>
                  <a:schemeClr val="tx1"/>
                </a:solidFill>
              </a:rPr>
              <a:t>*2</a:t>
            </a:r>
            <a:r>
              <a:rPr lang="en-GB" sz="2400" baseline="30000" dirty="0">
                <a:solidFill>
                  <a:schemeClr val="tx1"/>
                </a:solidFill>
              </a:rPr>
              <a:t>3</a:t>
            </a:r>
            <a:r>
              <a:rPr lang="en-GB" sz="2400" dirty="0">
                <a:solidFill>
                  <a:schemeClr val="tx1"/>
                </a:solidFill>
              </a:rPr>
              <a:t> + </a:t>
            </a:r>
            <a:r>
              <a:rPr lang="en-GB" sz="2400" dirty="0">
                <a:solidFill>
                  <a:schemeClr val="bg1"/>
                </a:solidFill>
                <a:highlight>
                  <a:srgbClr val="C0C0C0"/>
                </a:highlight>
              </a:rPr>
              <a:t>0</a:t>
            </a:r>
            <a:r>
              <a:rPr lang="en-GB" sz="2400" dirty="0">
                <a:solidFill>
                  <a:schemeClr val="tx1"/>
                </a:solidFill>
              </a:rPr>
              <a:t>*2</a:t>
            </a:r>
            <a:r>
              <a:rPr lang="en-GB" sz="2400" baseline="30000" dirty="0">
                <a:solidFill>
                  <a:schemeClr val="tx1"/>
                </a:solidFill>
              </a:rPr>
              <a:t>2</a:t>
            </a:r>
            <a:r>
              <a:rPr lang="en-GB" sz="2400" dirty="0">
                <a:solidFill>
                  <a:schemeClr val="tx1"/>
                </a:solidFill>
              </a:rPr>
              <a:t> + </a:t>
            </a:r>
            <a:r>
              <a:rPr lang="en-GB" sz="2400" dirty="0">
                <a:solidFill>
                  <a:schemeClr val="bg1"/>
                </a:solidFill>
                <a:highlight>
                  <a:srgbClr val="C0C0C0"/>
                </a:highlight>
              </a:rPr>
              <a:t>1</a:t>
            </a:r>
            <a:r>
              <a:rPr lang="en-GB" sz="2400" dirty="0">
                <a:solidFill>
                  <a:schemeClr val="tx1"/>
                </a:solidFill>
              </a:rPr>
              <a:t>*2</a:t>
            </a:r>
            <a:r>
              <a:rPr lang="en-GB" sz="2400" baseline="30000" dirty="0">
                <a:solidFill>
                  <a:schemeClr val="tx1"/>
                </a:solidFill>
              </a:rPr>
              <a:t>1</a:t>
            </a:r>
            <a:r>
              <a:rPr lang="en-GB" sz="2400" dirty="0">
                <a:solidFill>
                  <a:schemeClr val="tx1"/>
                </a:solidFill>
              </a:rPr>
              <a:t> + </a:t>
            </a:r>
            <a:r>
              <a:rPr lang="en-GB" sz="2400" dirty="0">
                <a:solidFill>
                  <a:schemeClr val="bg1"/>
                </a:solidFill>
                <a:highlight>
                  <a:srgbClr val="C0C0C0"/>
                </a:highlight>
              </a:rPr>
              <a:t>0</a:t>
            </a:r>
            <a:r>
              <a:rPr lang="en-GB" sz="2400" dirty="0">
                <a:solidFill>
                  <a:schemeClr val="tx1"/>
                </a:solidFill>
              </a:rPr>
              <a:t>*2</a:t>
            </a:r>
            <a:r>
              <a:rPr lang="en-GB" sz="2400" baseline="30000" dirty="0">
                <a:solidFill>
                  <a:schemeClr val="tx1"/>
                </a:solidFill>
              </a:rPr>
              <a:t>0</a:t>
            </a:r>
            <a:r>
              <a:rPr lang="en-GB" sz="2400" dirty="0">
                <a:solidFill>
                  <a:schemeClr val="tx1"/>
                </a:solidFill>
              </a:rPr>
              <a:t> =</a:t>
            </a:r>
            <a:br>
              <a:rPr lang="en-GB" sz="2400" dirty="0">
                <a:solidFill>
                  <a:schemeClr val="tx1"/>
                </a:solidFill>
              </a:rPr>
            </a:br>
            <a:r>
              <a:rPr lang="en-GB" sz="2400" dirty="0">
                <a:solidFill>
                  <a:schemeClr val="tx1"/>
                </a:solidFill>
              </a:rPr>
              <a:t>        8 + 0 + 2 + 0 = 10</a:t>
            </a:r>
            <a:endParaRPr lang="en-GB" sz="2400" i="1" dirty="0">
              <a:solidFill>
                <a:schemeClr val="accent2"/>
              </a:solidFill>
            </a:endParaRPr>
          </a:p>
        </p:txBody>
      </p:sp>
    </p:spTree>
    <p:extLst>
      <p:ext uri="{BB962C8B-B14F-4D97-AF65-F5344CB8AC3E}">
        <p14:creationId xmlns:p14="http://schemas.microsoft.com/office/powerpoint/2010/main" val="219351055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4CB17D6-58FA-4CAB-B550-44B21B51C01D}"/>
              </a:ext>
            </a:extLst>
          </p:cNvPr>
          <p:cNvSpPr>
            <a:spLocks noGrp="1"/>
          </p:cNvSpPr>
          <p:nvPr>
            <p:ph type="title"/>
          </p:nvPr>
        </p:nvSpPr>
        <p:spPr/>
        <p:txBody>
          <a:bodyPr/>
          <a:lstStyle/>
          <a:p>
            <a:r>
              <a:rPr lang="en-GB" dirty="0"/>
              <a:t>Binary and Decimal Conversion</a:t>
            </a:r>
          </a:p>
        </p:txBody>
      </p:sp>
      <p:sp>
        <p:nvSpPr>
          <p:cNvPr id="3" name="Text Placeholder 2">
            <a:extLst>
              <a:ext uri="{FF2B5EF4-FFF2-40B4-BE49-F238E27FC236}">
                <a16:creationId xmlns:a16="http://schemas.microsoft.com/office/drawing/2014/main" xmlns="" id="{0903C6BE-7F62-4F4A-B99B-7E28F3BEF91E}"/>
              </a:ext>
            </a:extLst>
          </p:cNvPr>
          <p:cNvSpPr>
            <a:spLocks noGrp="1"/>
          </p:cNvSpPr>
          <p:nvPr>
            <p:ph type="body" sz="quarter" idx="10"/>
          </p:nvPr>
        </p:nvSpPr>
        <p:spPr>
          <a:xfrm>
            <a:off x="190402" y="1195931"/>
            <a:ext cx="5905598" cy="4957073"/>
          </a:xfrm>
        </p:spPr>
        <p:txBody>
          <a:bodyPr/>
          <a:lstStyle/>
          <a:p>
            <a:pPr>
              <a:buClr>
                <a:schemeClr val="tx1"/>
              </a:buClr>
            </a:pPr>
            <a:r>
              <a:rPr lang="en-GB" b="1" dirty="0">
                <a:solidFill>
                  <a:schemeClr val="bg1"/>
                </a:solidFill>
              </a:rPr>
              <a:t>Binary to decimal</a:t>
            </a:r>
          </a:p>
          <a:p>
            <a:pPr lvl="1">
              <a:buClr>
                <a:schemeClr val="tx1"/>
              </a:buClr>
            </a:pPr>
            <a:r>
              <a:rPr lang="en-GB" dirty="0"/>
              <a:t>Multiply each digit to its magnitude (power of 2)</a:t>
            </a:r>
          </a:p>
        </p:txBody>
      </p:sp>
      <p:sp>
        <p:nvSpPr>
          <p:cNvPr id="4" name="Text Placeholder 3">
            <a:extLst>
              <a:ext uri="{FF2B5EF4-FFF2-40B4-BE49-F238E27FC236}">
                <a16:creationId xmlns:a16="http://schemas.microsoft.com/office/drawing/2014/main" xmlns="" id="{B3A6B552-0ED5-40DA-B660-03BB9700381C}"/>
              </a:ext>
            </a:extLst>
          </p:cNvPr>
          <p:cNvSpPr>
            <a:spLocks noGrp="1"/>
          </p:cNvSpPr>
          <p:nvPr>
            <p:ph type="body" sz="quarter" idx="11"/>
          </p:nvPr>
        </p:nvSpPr>
        <p:spPr>
          <a:xfrm>
            <a:off x="6096000" y="1195931"/>
            <a:ext cx="5657031" cy="4957073"/>
          </a:xfrm>
        </p:spPr>
        <p:txBody>
          <a:bodyPr/>
          <a:lstStyle/>
          <a:p>
            <a:pPr>
              <a:buClr>
                <a:schemeClr val="tx1"/>
              </a:buClr>
            </a:pPr>
            <a:r>
              <a:rPr lang="en-GB" b="1" dirty="0">
                <a:solidFill>
                  <a:schemeClr val="bg1"/>
                </a:solidFill>
              </a:rPr>
              <a:t>Decimal to binary</a:t>
            </a:r>
          </a:p>
          <a:p>
            <a:pPr lvl="1"/>
            <a:r>
              <a:rPr lang="en-GB" dirty="0"/>
              <a:t>Divide to the base (2) until 0 is reached and take the reminders in reversed order </a:t>
            </a:r>
          </a:p>
        </p:txBody>
      </p:sp>
      <p:sp>
        <p:nvSpPr>
          <p:cNvPr id="6" name="Text Placeholder 7">
            <a:extLst>
              <a:ext uri="{FF2B5EF4-FFF2-40B4-BE49-F238E27FC236}">
                <a16:creationId xmlns:a16="http://schemas.microsoft.com/office/drawing/2014/main" xmlns="" id="{5AF7CA16-BE52-4230-B1E4-E0151C083A1A}"/>
              </a:ext>
            </a:extLst>
          </p:cNvPr>
          <p:cNvSpPr txBox="1">
            <a:spLocks/>
          </p:cNvSpPr>
          <p:nvPr/>
        </p:nvSpPr>
        <p:spPr>
          <a:xfrm>
            <a:off x="586938" y="3375009"/>
            <a:ext cx="5014062" cy="2033991"/>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sz="2200" dirty="0">
                <a:solidFill>
                  <a:schemeClr val="bg1"/>
                </a:solidFill>
              </a:rPr>
              <a:t>1011</a:t>
            </a:r>
            <a:r>
              <a:rPr lang="en-GB" sz="2200" baseline="-25000" dirty="0">
                <a:solidFill>
                  <a:schemeClr val="tx1"/>
                </a:solidFill>
              </a:rPr>
              <a:t>b  </a:t>
            </a:r>
            <a:r>
              <a:rPr lang="en-GB" sz="2200" dirty="0">
                <a:solidFill>
                  <a:schemeClr val="tx1"/>
                </a:solidFill>
              </a:rPr>
              <a:t>= </a:t>
            </a:r>
            <a:r>
              <a:rPr lang="en-GB" sz="2200" dirty="0">
                <a:solidFill>
                  <a:schemeClr val="bg1"/>
                </a:solidFill>
                <a:highlight>
                  <a:srgbClr val="C0C0C0"/>
                </a:highlight>
              </a:rPr>
              <a:t>1</a:t>
            </a:r>
            <a:r>
              <a:rPr lang="en-GB" sz="2200" dirty="0">
                <a:solidFill>
                  <a:schemeClr val="tx1"/>
                </a:solidFill>
              </a:rPr>
              <a:t>*2</a:t>
            </a:r>
            <a:r>
              <a:rPr lang="en-GB" sz="2200" baseline="30000" dirty="0">
                <a:solidFill>
                  <a:schemeClr val="tx1"/>
                </a:solidFill>
              </a:rPr>
              <a:t>3</a:t>
            </a:r>
            <a:r>
              <a:rPr lang="en-GB" sz="2200" dirty="0">
                <a:solidFill>
                  <a:schemeClr val="tx1"/>
                </a:solidFill>
                <a:latin typeface="+mn-lt"/>
              </a:rPr>
              <a:t> </a:t>
            </a:r>
            <a:r>
              <a:rPr lang="en-GB" sz="2200" dirty="0">
                <a:solidFill>
                  <a:schemeClr val="tx1"/>
                </a:solidFill>
              </a:rPr>
              <a:t>+</a:t>
            </a:r>
            <a:r>
              <a:rPr lang="en-GB" sz="2200" dirty="0">
                <a:solidFill>
                  <a:schemeClr val="tx1"/>
                </a:solidFill>
                <a:latin typeface="+mn-lt"/>
              </a:rPr>
              <a:t> </a:t>
            </a:r>
            <a:r>
              <a:rPr lang="en-GB" sz="2200" dirty="0">
                <a:solidFill>
                  <a:schemeClr val="bg1"/>
                </a:solidFill>
                <a:highlight>
                  <a:srgbClr val="C0C0C0"/>
                </a:highlight>
              </a:rPr>
              <a:t>0</a:t>
            </a:r>
            <a:r>
              <a:rPr lang="en-GB" sz="2200" dirty="0">
                <a:solidFill>
                  <a:schemeClr val="tx1"/>
                </a:solidFill>
              </a:rPr>
              <a:t>*2</a:t>
            </a:r>
            <a:r>
              <a:rPr lang="en-GB" sz="2200" baseline="30000" dirty="0">
                <a:solidFill>
                  <a:schemeClr val="tx1"/>
                </a:solidFill>
              </a:rPr>
              <a:t>2</a:t>
            </a:r>
            <a:r>
              <a:rPr lang="en-GB" sz="2200" dirty="0">
                <a:solidFill>
                  <a:schemeClr val="tx1"/>
                </a:solidFill>
                <a:latin typeface="+mn-lt"/>
              </a:rPr>
              <a:t> </a:t>
            </a:r>
            <a:r>
              <a:rPr lang="en-GB" sz="2200" dirty="0">
                <a:solidFill>
                  <a:schemeClr val="tx1"/>
                </a:solidFill>
              </a:rPr>
              <a:t>+</a:t>
            </a:r>
            <a:r>
              <a:rPr lang="en-GB" sz="2200" dirty="0">
                <a:solidFill>
                  <a:schemeClr val="tx1"/>
                </a:solidFill>
                <a:latin typeface="+mn-lt"/>
              </a:rPr>
              <a:t> </a:t>
            </a:r>
            <a:r>
              <a:rPr lang="en-GB" sz="2200" dirty="0">
                <a:solidFill>
                  <a:schemeClr val="bg1"/>
                </a:solidFill>
                <a:highlight>
                  <a:srgbClr val="C0C0C0"/>
                </a:highlight>
              </a:rPr>
              <a:t>1</a:t>
            </a:r>
            <a:r>
              <a:rPr lang="en-GB" sz="2200" dirty="0">
                <a:solidFill>
                  <a:schemeClr val="tx1"/>
                </a:solidFill>
              </a:rPr>
              <a:t>*2</a:t>
            </a:r>
            <a:r>
              <a:rPr lang="en-GB" sz="2200" baseline="30000" dirty="0">
                <a:solidFill>
                  <a:schemeClr val="tx1"/>
                </a:solidFill>
              </a:rPr>
              <a:t>1</a:t>
            </a:r>
            <a:r>
              <a:rPr lang="en-GB" sz="2200" dirty="0">
                <a:solidFill>
                  <a:schemeClr val="tx1"/>
                </a:solidFill>
                <a:latin typeface="+mn-lt"/>
              </a:rPr>
              <a:t> </a:t>
            </a:r>
            <a:r>
              <a:rPr lang="en-GB" sz="2200" dirty="0">
                <a:solidFill>
                  <a:schemeClr val="tx1"/>
                </a:solidFill>
              </a:rPr>
              <a:t>+</a:t>
            </a:r>
            <a:r>
              <a:rPr lang="en-GB" sz="2200" dirty="0">
                <a:solidFill>
                  <a:schemeClr val="tx1"/>
                </a:solidFill>
                <a:latin typeface="+mn-lt"/>
              </a:rPr>
              <a:t> </a:t>
            </a:r>
            <a:r>
              <a:rPr lang="en-GB" sz="2200" dirty="0">
                <a:solidFill>
                  <a:schemeClr val="bg1"/>
                </a:solidFill>
                <a:highlight>
                  <a:srgbClr val="C0C0C0"/>
                </a:highlight>
              </a:rPr>
              <a:t>1</a:t>
            </a:r>
            <a:r>
              <a:rPr lang="en-GB" sz="2200" dirty="0">
                <a:solidFill>
                  <a:schemeClr val="tx1"/>
                </a:solidFill>
              </a:rPr>
              <a:t>*2</a:t>
            </a:r>
            <a:r>
              <a:rPr lang="en-GB" sz="2200" baseline="30000" dirty="0">
                <a:solidFill>
                  <a:schemeClr val="tx1"/>
                </a:solidFill>
              </a:rPr>
              <a:t>0</a:t>
            </a:r>
            <a:r>
              <a:rPr lang="en-GB" sz="2200" dirty="0">
                <a:solidFill>
                  <a:schemeClr val="tx1"/>
                </a:solidFill>
              </a:rPr>
              <a:t> =</a:t>
            </a:r>
          </a:p>
          <a:p>
            <a:r>
              <a:rPr lang="en-GB" sz="2200" dirty="0">
                <a:solidFill>
                  <a:schemeClr val="tx1"/>
                </a:solidFill>
              </a:rPr>
              <a:t>      = </a:t>
            </a:r>
            <a:r>
              <a:rPr lang="en-GB" sz="2200" dirty="0">
                <a:solidFill>
                  <a:schemeClr val="bg1"/>
                </a:solidFill>
                <a:highlight>
                  <a:srgbClr val="C0C0C0"/>
                </a:highlight>
              </a:rPr>
              <a:t>1</a:t>
            </a:r>
            <a:r>
              <a:rPr lang="en-GB" sz="2200" dirty="0">
                <a:solidFill>
                  <a:schemeClr val="tx1"/>
                </a:solidFill>
              </a:rPr>
              <a:t>*8</a:t>
            </a:r>
            <a:r>
              <a:rPr lang="en-GB" sz="2200" dirty="0">
                <a:solidFill>
                  <a:schemeClr val="tx1"/>
                </a:solidFill>
                <a:latin typeface="+mn-lt"/>
              </a:rPr>
              <a:t> </a:t>
            </a:r>
            <a:r>
              <a:rPr lang="en-GB" sz="2200" dirty="0">
                <a:solidFill>
                  <a:schemeClr val="tx1"/>
                </a:solidFill>
              </a:rPr>
              <a:t>+</a:t>
            </a:r>
            <a:r>
              <a:rPr lang="en-GB" sz="2200" dirty="0">
                <a:solidFill>
                  <a:schemeClr val="tx1"/>
                </a:solidFill>
                <a:latin typeface="+mn-lt"/>
              </a:rPr>
              <a:t> </a:t>
            </a:r>
            <a:r>
              <a:rPr lang="en-GB" sz="2200" dirty="0">
                <a:solidFill>
                  <a:schemeClr val="bg1"/>
                </a:solidFill>
                <a:highlight>
                  <a:srgbClr val="C0C0C0"/>
                </a:highlight>
              </a:rPr>
              <a:t>0</a:t>
            </a:r>
            <a:r>
              <a:rPr lang="en-GB" sz="2200" dirty="0">
                <a:solidFill>
                  <a:schemeClr val="tx1"/>
                </a:solidFill>
              </a:rPr>
              <a:t>*4</a:t>
            </a:r>
            <a:r>
              <a:rPr lang="en-GB" sz="2200" dirty="0">
                <a:solidFill>
                  <a:schemeClr val="tx1"/>
                </a:solidFill>
                <a:latin typeface="+mn-lt"/>
              </a:rPr>
              <a:t> </a:t>
            </a:r>
            <a:r>
              <a:rPr lang="en-GB" sz="2200" dirty="0">
                <a:solidFill>
                  <a:schemeClr val="tx1"/>
                </a:solidFill>
              </a:rPr>
              <a:t>+</a:t>
            </a:r>
            <a:r>
              <a:rPr lang="en-GB" sz="2200" dirty="0">
                <a:solidFill>
                  <a:schemeClr val="tx1"/>
                </a:solidFill>
                <a:latin typeface="+mn-lt"/>
              </a:rPr>
              <a:t> </a:t>
            </a:r>
            <a:r>
              <a:rPr lang="en-GB" sz="2200" dirty="0">
                <a:solidFill>
                  <a:schemeClr val="bg1"/>
                </a:solidFill>
                <a:highlight>
                  <a:srgbClr val="C0C0C0"/>
                </a:highlight>
              </a:rPr>
              <a:t>1</a:t>
            </a:r>
            <a:r>
              <a:rPr lang="en-GB" sz="2200" dirty="0">
                <a:solidFill>
                  <a:schemeClr val="tx1"/>
                </a:solidFill>
              </a:rPr>
              <a:t>*2</a:t>
            </a:r>
            <a:r>
              <a:rPr lang="en-GB" sz="2200" dirty="0">
                <a:solidFill>
                  <a:schemeClr val="tx1"/>
                </a:solidFill>
                <a:latin typeface="+mn-lt"/>
              </a:rPr>
              <a:t> </a:t>
            </a:r>
            <a:r>
              <a:rPr lang="en-GB" sz="2200" dirty="0">
                <a:solidFill>
                  <a:schemeClr val="tx1"/>
                </a:solidFill>
              </a:rPr>
              <a:t>+</a:t>
            </a:r>
            <a:r>
              <a:rPr lang="en-GB" sz="2200" dirty="0">
                <a:solidFill>
                  <a:schemeClr val="bg1"/>
                </a:solidFill>
                <a:latin typeface="+mn-lt"/>
              </a:rPr>
              <a:t> </a:t>
            </a:r>
            <a:r>
              <a:rPr lang="en-GB" sz="2200" dirty="0">
                <a:solidFill>
                  <a:schemeClr val="bg1"/>
                </a:solidFill>
                <a:highlight>
                  <a:srgbClr val="C0C0C0"/>
                </a:highlight>
              </a:rPr>
              <a:t>1</a:t>
            </a:r>
            <a:r>
              <a:rPr lang="en-GB" sz="2200" dirty="0">
                <a:solidFill>
                  <a:schemeClr val="tx1"/>
                </a:solidFill>
              </a:rPr>
              <a:t>*1 = </a:t>
            </a:r>
          </a:p>
          <a:p>
            <a:r>
              <a:rPr lang="en-GB" sz="2200" dirty="0">
                <a:solidFill>
                  <a:schemeClr val="tx1"/>
                </a:solidFill>
              </a:rPr>
              <a:t>      = 8 + 0 + 2 + 1 =</a:t>
            </a:r>
          </a:p>
          <a:p>
            <a:r>
              <a:rPr lang="en-GB" sz="2200" dirty="0">
                <a:solidFill>
                  <a:schemeClr val="tx1"/>
                </a:solidFill>
              </a:rPr>
              <a:t>      = 11</a:t>
            </a:r>
          </a:p>
        </p:txBody>
      </p:sp>
      <p:sp>
        <p:nvSpPr>
          <p:cNvPr id="7" name="Text Placeholder 7">
            <a:extLst>
              <a:ext uri="{FF2B5EF4-FFF2-40B4-BE49-F238E27FC236}">
                <a16:creationId xmlns:a16="http://schemas.microsoft.com/office/drawing/2014/main" xmlns="" id="{91BC2F3D-7B6C-484D-AD93-8F965CCFE96C}"/>
              </a:ext>
            </a:extLst>
          </p:cNvPr>
          <p:cNvSpPr txBox="1">
            <a:spLocks/>
          </p:cNvSpPr>
          <p:nvPr/>
        </p:nvSpPr>
        <p:spPr>
          <a:xfrm>
            <a:off x="7059561" y="3682785"/>
            <a:ext cx="4545501" cy="2116065"/>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spcBef>
                <a:spcPts val="200"/>
              </a:spcBef>
              <a:spcAft>
                <a:spcPts val="200"/>
              </a:spcAft>
            </a:pPr>
            <a:r>
              <a:rPr lang="en-GB" sz="2200" dirty="0">
                <a:solidFill>
                  <a:schemeClr val="tx1"/>
                </a:solidFill>
              </a:rPr>
              <a:t>11 / 2 = 5 (</a:t>
            </a:r>
            <a:r>
              <a:rPr lang="en-GB" sz="2200" dirty="0">
                <a:solidFill>
                  <a:schemeClr val="bg1"/>
                </a:solidFill>
                <a:highlight>
                  <a:srgbClr val="C0C0C0"/>
                </a:highlight>
              </a:rPr>
              <a:t>1</a:t>
            </a:r>
            <a:r>
              <a:rPr lang="en-GB" sz="2200" dirty="0">
                <a:solidFill>
                  <a:schemeClr val="tx1"/>
                </a:solidFill>
              </a:rPr>
              <a:t>) </a:t>
            </a:r>
            <a:r>
              <a:rPr lang="en-GB" sz="2200" dirty="0">
                <a:solidFill>
                  <a:schemeClr val="accent2">
                    <a:lumMod val="75000"/>
                  </a:schemeClr>
                </a:solidFill>
                <a:latin typeface="+mn-lt"/>
              </a:rPr>
              <a:t>// last digit</a:t>
            </a:r>
          </a:p>
          <a:p>
            <a:pPr>
              <a:spcBef>
                <a:spcPts val="200"/>
              </a:spcBef>
              <a:spcAft>
                <a:spcPts val="200"/>
              </a:spcAft>
            </a:pPr>
            <a:r>
              <a:rPr lang="en-GB" sz="2200" dirty="0">
                <a:solidFill>
                  <a:schemeClr val="tx1"/>
                </a:solidFill>
              </a:rPr>
              <a:t>5 / 2 = 2 (</a:t>
            </a:r>
            <a:r>
              <a:rPr lang="en-GB" sz="2200" dirty="0">
                <a:solidFill>
                  <a:schemeClr val="bg1"/>
                </a:solidFill>
                <a:highlight>
                  <a:srgbClr val="C0C0C0"/>
                </a:highlight>
              </a:rPr>
              <a:t>1</a:t>
            </a:r>
            <a:r>
              <a:rPr lang="en-GB" sz="2200" dirty="0">
                <a:solidFill>
                  <a:schemeClr val="tx1"/>
                </a:solidFill>
              </a:rPr>
              <a:t>)  </a:t>
            </a:r>
            <a:r>
              <a:rPr lang="en-GB" sz="2200" dirty="0">
                <a:solidFill>
                  <a:schemeClr val="accent2">
                    <a:lumMod val="75000"/>
                  </a:schemeClr>
                </a:solidFill>
                <a:latin typeface="+mn-lt"/>
              </a:rPr>
              <a:t>// previous digit</a:t>
            </a:r>
            <a:endParaRPr lang="en-GB" sz="2200" dirty="0">
              <a:solidFill>
                <a:schemeClr val="tx1"/>
              </a:solidFill>
              <a:latin typeface="+mn-lt"/>
            </a:endParaRPr>
          </a:p>
          <a:p>
            <a:pPr>
              <a:spcBef>
                <a:spcPts val="200"/>
              </a:spcBef>
              <a:spcAft>
                <a:spcPts val="200"/>
              </a:spcAft>
            </a:pPr>
            <a:r>
              <a:rPr lang="en-GB" sz="2200" dirty="0">
                <a:solidFill>
                  <a:schemeClr val="tx1"/>
                </a:solidFill>
              </a:rPr>
              <a:t>2 / 2 = 1 (</a:t>
            </a:r>
            <a:r>
              <a:rPr lang="en-GB" sz="2200" dirty="0">
                <a:solidFill>
                  <a:schemeClr val="bg1"/>
                </a:solidFill>
                <a:highlight>
                  <a:srgbClr val="C0C0C0"/>
                </a:highlight>
              </a:rPr>
              <a:t>0</a:t>
            </a:r>
            <a:r>
              <a:rPr lang="en-GB" sz="2200" dirty="0">
                <a:solidFill>
                  <a:schemeClr val="tx1"/>
                </a:solidFill>
              </a:rPr>
              <a:t>)  </a:t>
            </a:r>
            <a:r>
              <a:rPr lang="en-GB" sz="2200" dirty="0">
                <a:solidFill>
                  <a:schemeClr val="accent2">
                    <a:lumMod val="75000"/>
                  </a:schemeClr>
                </a:solidFill>
                <a:latin typeface="+mn-lt"/>
              </a:rPr>
              <a:t>// previous digit</a:t>
            </a:r>
            <a:endParaRPr lang="en-GB" sz="2200" dirty="0">
              <a:solidFill>
                <a:schemeClr val="tx1"/>
              </a:solidFill>
              <a:latin typeface="+mn-lt"/>
            </a:endParaRPr>
          </a:p>
          <a:p>
            <a:pPr>
              <a:spcBef>
                <a:spcPts val="200"/>
              </a:spcBef>
              <a:spcAft>
                <a:spcPts val="200"/>
              </a:spcAft>
            </a:pPr>
            <a:r>
              <a:rPr lang="en-GB" sz="2200" dirty="0">
                <a:solidFill>
                  <a:schemeClr val="tx1"/>
                </a:solidFill>
              </a:rPr>
              <a:t>1 / 2 = 0 (</a:t>
            </a:r>
            <a:r>
              <a:rPr lang="en-GB" sz="2200" dirty="0">
                <a:solidFill>
                  <a:schemeClr val="bg1"/>
                </a:solidFill>
                <a:highlight>
                  <a:srgbClr val="C0C0C0"/>
                </a:highlight>
              </a:rPr>
              <a:t>1</a:t>
            </a:r>
            <a:r>
              <a:rPr lang="en-GB" sz="2200" dirty="0">
                <a:solidFill>
                  <a:schemeClr val="tx1"/>
                </a:solidFill>
              </a:rPr>
              <a:t>)  </a:t>
            </a:r>
            <a:r>
              <a:rPr lang="en-GB" sz="2200" dirty="0">
                <a:solidFill>
                  <a:schemeClr val="accent2">
                    <a:lumMod val="75000"/>
                  </a:schemeClr>
                </a:solidFill>
                <a:latin typeface="+mn-lt"/>
              </a:rPr>
              <a:t>// fist digit</a:t>
            </a:r>
          </a:p>
          <a:p>
            <a:pPr>
              <a:spcBef>
                <a:spcPts val="200"/>
              </a:spcBef>
              <a:spcAft>
                <a:spcPts val="200"/>
              </a:spcAft>
            </a:pPr>
            <a:r>
              <a:rPr lang="en-GB" sz="2200" dirty="0">
                <a:solidFill>
                  <a:schemeClr val="tx1"/>
                </a:solidFill>
              </a:rPr>
              <a:t>Result: </a:t>
            </a:r>
            <a:r>
              <a:rPr lang="en-GB" sz="2200" dirty="0">
                <a:solidFill>
                  <a:schemeClr val="bg1"/>
                </a:solidFill>
              </a:rPr>
              <a:t>1011</a:t>
            </a:r>
          </a:p>
        </p:txBody>
      </p:sp>
      <p:sp>
        <p:nvSpPr>
          <p:cNvPr id="9" name="Slide Number">
            <a:extLst>
              <a:ext uri="{FF2B5EF4-FFF2-40B4-BE49-F238E27FC236}">
                <a16:creationId xmlns:a16="http://schemas.microsoft.com/office/drawing/2014/main" xmlns="" id="{2F942FE0-C621-458A-9BE4-9E3A141BB28F}"/>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11</a:t>
            </a:fld>
            <a:endParaRPr lang="en-US" dirty="0"/>
          </a:p>
        </p:txBody>
      </p:sp>
    </p:spTree>
    <p:extLst>
      <p:ext uri="{BB962C8B-B14F-4D97-AF65-F5344CB8AC3E}">
        <p14:creationId xmlns:p14="http://schemas.microsoft.com/office/powerpoint/2010/main" val="283379632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F94F20F0-7822-4CAE-8135-A1F265202248}"/>
              </a:ext>
            </a:extLst>
          </p:cNvPr>
          <p:cNvSpPr>
            <a:spLocks noGrp="1"/>
          </p:cNvSpPr>
          <p:nvPr>
            <p:ph type="body" sz="quarter" idx="10"/>
          </p:nvPr>
        </p:nvSpPr>
        <p:spPr>
          <a:xfrm>
            <a:off x="190402" y="1196125"/>
            <a:ext cx="11755598" cy="5528766"/>
          </a:xfrm>
        </p:spPr>
        <p:txBody>
          <a:bodyPr/>
          <a:lstStyle/>
          <a:p>
            <a:r>
              <a:rPr lang="en-US" dirty="0"/>
              <a:t>You are given a positive integer </a:t>
            </a:r>
            <a:r>
              <a:rPr lang="en-US" b="1" dirty="0">
                <a:solidFill>
                  <a:schemeClr val="bg1"/>
                </a:solidFill>
              </a:rPr>
              <a:t>n</a:t>
            </a:r>
            <a:r>
              <a:rPr lang="en-US" dirty="0"/>
              <a:t> and a binary digit </a:t>
            </a:r>
            <a:r>
              <a:rPr lang="en-US" b="1" dirty="0">
                <a:solidFill>
                  <a:schemeClr val="bg1"/>
                </a:solidFill>
              </a:rPr>
              <a:t>b</a:t>
            </a:r>
            <a:r>
              <a:rPr lang="en-US" dirty="0"/>
              <a:t> (0 or 1)</a:t>
            </a:r>
          </a:p>
          <a:p>
            <a:r>
              <a:rPr lang="en-US" dirty="0"/>
              <a:t>Write a program that finds the count of </a:t>
            </a:r>
            <a:r>
              <a:rPr lang="en-US" b="1" dirty="0">
                <a:solidFill>
                  <a:schemeClr val="bg1"/>
                </a:solidFill>
              </a:rPr>
              <a:t>b</a:t>
            </a:r>
            <a:r>
              <a:rPr lang="bg-BG" b="1" dirty="0">
                <a:solidFill>
                  <a:schemeClr val="bg1"/>
                </a:solidFill>
              </a:rPr>
              <a:t> </a:t>
            </a:r>
            <a:r>
              <a:rPr lang="en-GB" dirty="0"/>
              <a:t>digits </a:t>
            </a:r>
            <a:r>
              <a:rPr lang="en-US" dirty="0"/>
              <a:t>in the binary representation of </a:t>
            </a:r>
            <a:r>
              <a:rPr lang="en-US" b="1" dirty="0">
                <a:solidFill>
                  <a:schemeClr val="bg1"/>
                </a:solidFill>
              </a:rPr>
              <a:t>n</a:t>
            </a:r>
            <a:endParaRPr lang="en-GB" b="1" dirty="0">
              <a:solidFill>
                <a:schemeClr val="bg1"/>
              </a:solidFill>
            </a:endParaRPr>
          </a:p>
        </p:txBody>
      </p:sp>
      <p:sp>
        <p:nvSpPr>
          <p:cNvPr id="3" name="Title 2">
            <a:extLst>
              <a:ext uri="{FF2B5EF4-FFF2-40B4-BE49-F238E27FC236}">
                <a16:creationId xmlns:a16="http://schemas.microsoft.com/office/drawing/2014/main" xmlns="" id="{27AD983E-68E9-458E-B0DA-0446EE65350C}"/>
              </a:ext>
            </a:extLst>
          </p:cNvPr>
          <p:cNvSpPr>
            <a:spLocks noGrp="1"/>
          </p:cNvSpPr>
          <p:nvPr>
            <p:ph type="title"/>
          </p:nvPr>
        </p:nvSpPr>
        <p:spPr/>
        <p:txBody>
          <a:bodyPr/>
          <a:lstStyle/>
          <a:p>
            <a:r>
              <a:rPr lang="en-GB" dirty="0"/>
              <a:t>Problem: Binary Digits Count</a:t>
            </a:r>
          </a:p>
        </p:txBody>
      </p:sp>
      <p:grpSp>
        <p:nvGrpSpPr>
          <p:cNvPr id="4" name="Group 3">
            <a:extLst>
              <a:ext uri="{FF2B5EF4-FFF2-40B4-BE49-F238E27FC236}">
                <a16:creationId xmlns:a16="http://schemas.microsoft.com/office/drawing/2014/main" xmlns="" id="{BF4FDB8A-EEDE-43C7-9ED8-FA7FCB221D13}"/>
              </a:ext>
            </a:extLst>
          </p:cNvPr>
          <p:cNvGrpSpPr/>
          <p:nvPr/>
        </p:nvGrpSpPr>
        <p:grpSpPr>
          <a:xfrm>
            <a:off x="873975" y="3339000"/>
            <a:ext cx="2001261" cy="1233772"/>
            <a:chOff x="873975" y="3339000"/>
            <a:chExt cx="2001261" cy="1233772"/>
          </a:xfrm>
        </p:grpSpPr>
        <p:sp>
          <p:nvSpPr>
            <p:cNvPr id="5" name="Text Placeholder 7">
              <a:extLst>
                <a:ext uri="{FF2B5EF4-FFF2-40B4-BE49-F238E27FC236}">
                  <a16:creationId xmlns:a16="http://schemas.microsoft.com/office/drawing/2014/main" xmlns="" id="{D9EFBB6F-EBDE-4766-9E5D-2E5ED1BBDDE3}"/>
                </a:ext>
              </a:extLst>
            </p:cNvPr>
            <p:cNvSpPr txBox="1">
              <a:spLocks/>
            </p:cNvSpPr>
            <p:nvPr/>
          </p:nvSpPr>
          <p:spPr>
            <a:xfrm>
              <a:off x="873975" y="3339000"/>
              <a:ext cx="725119" cy="1233772"/>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sz="2800" dirty="0">
                  <a:solidFill>
                    <a:schemeClr val="tx1"/>
                  </a:solidFill>
                </a:rPr>
                <a:t>20</a:t>
              </a:r>
            </a:p>
            <a:p>
              <a:r>
                <a:rPr lang="en-GB" sz="2800" dirty="0">
                  <a:solidFill>
                    <a:schemeClr val="tx1"/>
                  </a:solidFill>
                </a:rPr>
                <a:t>0</a:t>
              </a:r>
            </a:p>
          </p:txBody>
        </p:sp>
        <p:sp>
          <p:nvSpPr>
            <p:cNvPr id="6" name="Arrow: Right 5">
              <a:extLst>
                <a:ext uri="{FF2B5EF4-FFF2-40B4-BE49-F238E27FC236}">
                  <a16:creationId xmlns:a16="http://schemas.microsoft.com/office/drawing/2014/main" xmlns="" id="{89B84341-1E52-4C14-AED0-3490DEA6CA52}"/>
                </a:ext>
              </a:extLst>
            </p:cNvPr>
            <p:cNvSpPr/>
            <p:nvPr/>
          </p:nvSpPr>
          <p:spPr bwMode="auto">
            <a:xfrm>
              <a:off x="1775526" y="3804966"/>
              <a:ext cx="461639" cy="301841"/>
            </a:xfrm>
            <a:prstGeom prst="rightArrow">
              <a:avLst/>
            </a:prstGeom>
            <a:solidFill>
              <a:schemeClr val="tx1">
                <a:alpha val="80000"/>
              </a:schemeClr>
            </a:solidFill>
            <a:ln w="19050">
              <a:solidFill>
                <a:schemeClr val="tx1"/>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
          <p:nvSpPr>
            <p:cNvPr id="7" name="Text Placeholder 7">
              <a:extLst>
                <a:ext uri="{FF2B5EF4-FFF2-40B4-BE49-F238E27FC236}">
                  <a16:creationId xmlns:a16="http://schemas.microsoft.com/office/drawing/2014/main" xmlns="" id="{AC6A23C1-9B3D-478A-99F9-8972B41AAD47}"/>
                </a:ext>
              </a:extLst>
            </p:cNvPr>
            <p:cNvSpPr txBox="1">
              <a:spLocks/>
            </p:cNvSpPr>
            <p:nvPr/>
          </p:nvSpPr>
          <p:spPr>
            <a:xfrm>
              <a:off x="2413597" y="3631388"/>
              <a:ext cx="461639" cy="648997"/>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sz="2800" dirty="0">
                  <a:solidFill>
                    <a:schemeClr val="tx1"/>
                  </a:solidFill>
                </a:rPr>
                <a:t>3</a:t>
              </a:r>
            </a:p>
          </p:txBody>
        </p:sp>
      </p:grpSp>
      <p:grpSp>
        <p:nvGrpSpPr>
          <p:cNvPr id="17" name="Group 16">
            <a:extLst>
              <a:ext uri="{FF2B5EF4-FFF2-40B4-BE49-F238E27FC236}">
                <a16:creationId xmlns:a16="http://schemas.microsoft.com/office/drawing/2014/main" xmlns="" id="{E56EF56B-D805-49FE-B042-BFC014856E14}"/>
              </a:ext>
            </a:extLst>
          </p:cNvPr>
          <p:cNvGrpSpPr/>
          <p:nvPr/>
        </p:nvGrpSpPr>
        <p:grpSpPr>
          <a:xfrm>
            <a:off x="3689739" y="3339000"/>
            <a:ext cx="2001261" cy="1233772"/>
            <a:chOff x="3689739" y="3339000"/>
            <a:chExt cx="2001261" cy="1233772"/>
          </a:xfrm>
        </p:grpSpPr>
        <p:sp>
          <p:nvSpPr>
            <p:cNvPr id="8" name="Text Placeholder 7">
              <a:extLst>
                <a:ext uri="{FF2B5EF4-FFF2-40B4-BE49-F238E27FC236}">
                  <a16:creationId xmlns:a16="http://schemas.microsoft.com/office/drawing/2014/main" xmlns="" id="{A8161C42-63A4-477E-9D8E-C272551D27A2}"/>
                </a:ext>
              </a:extLst>
            </p:cNvPr>
            <p:cNvSpPr txBox="1">
              <a:spLocks/>
            </p:cNvSpPr>
            <p:nvPr/>
          </p:nvSpPr>
          <p:spPr>
            <a:xfrm>
              <a:off x="3689739" y="3339000"/>
              <a:ext cx="725119" cy="1233772"/>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sz="2800" dirty="0">
                  <a:solidFill>
                    <a:schemeClr val="tx1"/>
                  </a:solidFill>
                </a:rPr>
                <a:t>15</a:t>
              </a:r>
            </a:p>
            <a:p>
              <a:r>
                <a:rPr lang="en-GB" sz="2800" dirty="0">
                  <a:solidFill>
                    <a:schemeClr val="tx1"/>
                  </a:solidFill>
                </a:rPr>
                <a:t>1</a:t>
              </a:r>
            </a:p>
          </p:txBody>
        </p:sp>
        <p:sp>
          <p:nvSpPr>
            <p:cNvPr id="9" name="Arrow: Right 8">
              <a:extLst>
                <a:ext uri="{FF2B5EF4-FFF2-40B4-BE49-F238E27FC236}">
                  <a16:creationId xmlns:a16="http://schemas.microsoft.com/office/drawing/2014/main" xmlns="" id="{D32B9D3D-A60D-44EC-BC89-B2294054BF17}"/>
                </a:ext>
              </a:extLst>
            </p:cNvPr>
            <p:cNvSpPr/>
            <p:nvPr/>
          </p:nvSpPr>
          <p:spPr bwMode="auto">
            <a:xfrm>
              <a:off x="4591290" y="3804966"/>
              <a:ext cx="461639" cy="301841"/>
            </a:xfrm>
            <a:prstGeom prst="rightArrow">
              <a:avLst/>
            </a:prstGeom>
            <a:solidFill>
              <a:schemeClr val="tx1">
                <a:alpha val="80000"/>
              </a:schemeClr>
            </a:solidFill>
            <a:ln w="19050">
              <a:solidFill>
                <a:schemeClr val="tx1"/>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
          <p:nvSpPr>
            <p:cNvPr id="10" name="Text Placeholder 7">
              <a:extLst>
                <a:ext uri="{FF2B5EF4-FFF2-40B4-BE49-F238E27FC236}">
                  <a16:creationId xmlns:a16="http://schemas.microsoft.com/office/drawing/2014/main" xmlns="" id="{30A5581D-D827-47A2-B4C7-241CABD709B0}"/>
                </a:ext>
              </a:extLst>
            </p:cNvPr>
            <p:cNvSpPr txBox="1">
              <a:spLocks/>
            </p:cNvSpPr>
            <p:nvPr/>
          </p:nvSpPr>
          <p:spPr>
            <a:xfrm>
              <a:off x="5229361" y="3631388"/>
              <a:ext cx="461639" cy="648997"/>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sz="2800" dirty="0">
                  <a:solidFill>
                    <a:schemeClr val="tx1"/>
                  </a:solidFill>
                </a:rPr>
                <a:t>4</a:t>
              </a:r>
            </a:p>
          </p:txBody>
        </p:sp>
      </p:grpSp>
      <p:grpSp>
        <p:nvGrpSpPr>
          <p:cNvPr id="20" name="Group 19">
            <a:extLst>
              <a:ext uri="{FF2B5EF4-FFF2-40B4-BE49-F238E27FC236}">
                <a16:creationId xmlns:a16="http://schemas.microsoft.com/office/drawing/2014/main" xmlns="" id="{FB2A8224-10CD-4E14-89BC-7E828AF56D2C}"/>
              </a:ext>
            </a:extLst>
          </p:cNvPr>
          <p:cNvGrpSpPr/>
          <p:nvPr/>
        </p:nvGrpSpPr>
        <p:grpSpPr>
          <a:xfrm>
            <a:off x="873975" y="4954202"/>
            <a:ext cx="2001261" cy="1233772"/>
            <a:chOff x="873975" y="4954202"/>
            <a:chExt cx="2001261" cy="1233772"/>
          </a:xfrm>
        </p:grpSpPr>
        <p:sp>
          <p:nvSpPr>
            <p:cNvPr id="11" name="Text Placeholder 7">
              <a:extLst>
                <a:ext uri="{FF2B5EF4-FFF2-40B4-BE49-F238E27FC236}">
                  <a16:creationId xmlns:a16="http://schemas.microsoft.com/office/drawing/2014/main" xmlns="" id="{00E5FD2E-88EC-4592-8DFC-8CB814B06058}"/>
                </a:ext>
              </a:extLst>
            </p:cNvPr>
            <p:cNvSpPr txBox="1">
              <a:spLocks/>
            </p:cNvSpPr>
            <p:nvPr/>
          </p:nvSpPr>
          <p:spPr>
            <a:xfrm>
              <a:off x="873975" y="4954202"/>
              <a:ext cx="725119" cy="1233772"/>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sz="2800" dirty="0">
                  <a:solidFill>
                    <a:schemeClr val="tx1"/>
                  </a:solidFill>
                </a:rPr>
                <a:t>10</a:t>
              </a:r>
            </a:p>
            <a:p>
              <a:r>
                <a:rPr lang="en-GB" sz="2800" dirty="0">
                  <a:solidFill>
                    <a:schemeClr val="tx1"/>
                  </a:solidFill>
                </a:rPr>
                <a:t>0</a:t>
              </a:r>
            </a:p>
          </p:txBody>
        </p:sp>
        <p:sp>
          <p:nvSpPr>
            <p:cNvPr id="12" name="Arrow: Right 11">
              <a:extLst>
                <a:ext uri="{FF2B5EF4-FFF2-40B4-BE49-F238E27FC236}">
                  <a16:creationId xmlns:a16="http://schemas.microsoft.com/office/drawing/2014/main" xmlns="" id="{58A6E715-E40C-4BA0-B4D2-C9A8EBB477C1}"/>
                </a:ext>
              </a:extLst>
            </p:cNvPr>
            <p:cNvSpPr/>
            <p:nvPr/>
          </p:nvSpPr>
          <p:spPr bwMode="auto">
            <a:xfrm>
              <a:off x="1775526" y="5420168"/>
              <a:ext cx="461639" cy="301841"/>
            </a:xfrm>
            <a:prstGeom prst="rightArrow">
              <a:avLst/>
            </a:prstGeom>
            <a:solidFill>
              <a:schemeClr val="tx1">
                <a:alpha val="80000"/>
              </a:schemeClr>
            </a:solidFill>
            <a:ln w="19050">
              <a:solidFill>
                <a:schemeClr val="tx1"/>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
          <p:nvSpPr>
            <p:cNvPr id="13" name="Text Placeholder 7">
              <a:extLst>
                <a:ext uri="{FF2B5EF4-FFF2-40B4-BE49-F238E27FC236}">
                  <a16:creationId xmlns:a16="http://schemas.microsoft.com/office/drawing/2014/main" xmlns="" id="{140D5DB5-8AD9-46D7-846D-78E7C9DD9841}"/>
                </a:ext>
              </a:extLst>
            </p:cNvPr>
            <p:cNvSpPr txBox="1">
              <a:spLocks/>
            </p:cNvSpPr>
            <p:nvPr/>
          </p:nvSpPr>
          <p:spPr>
            <a:xfrm>
              <a:off x="2413597" y="5246590"/>
              <a:ext cx="461639" cy="648997"/>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sz="2800" dirty="0">
                  <a:solidFill>
                    <a:schemeClr val="tx1"/>
                  </a:solidFill>
                </a:rPr>
                <a:t>2</a:t>
              </a:r>
            </a:p>
          </p:txBody>
        </p:sp>
      </p:grpSp>
      <p:grpSp>
        <p:nvGrpSpPr>
          <p:cNvPr id="22" name="Group 21">
            <a:extLst>
              <a:ext uri="{FF2B5EF4-FFF2-40B4-BE49-F238E27FC236}">
                <a16:creationId xmlns:a16="http://schemas.microsoft.com/office/drawing/2014/main" xmlns="" id="{E42BE29B-83E0-4692-8F54-EC357AF92007}"/>
              </a:ext>
            </a:extLst>
          </p:cNvPr>
          <p:cNvGrpSpPr/>
          <p:nvPr/>
        </p:nvGrpSpPr>
        <p:grpSpPr>
          <a:xfrm>
            <a:off x="3689739" y="4954202"/>
            <a:ext cx="2001261" cy="1233772"/>
            <a:chOff x="3689739" y="4954202"/>
            <a:chExt cx="2001261" cy="1233772"/>
          </a:xfrm>
        </p:grpSpPr>
        <p:sp>
          <p:nvSpPr>
            <p:cNvPr id="14" name="Text Placeholder 7">
              <a:extLst>
                <a:ext uri="{FF2B5EF4-FFF2-40B4-BE49-F238E27FC236}">
                  <a16:creationId xmlns:a16="http://schemas.microsoft.com/office/drawing/2014/main" xmlns="" id="{E30BB295-E9ED-4A0E-9325-B928336ABD71}"/>
                </a:ext>
              </a:extLst>
            </p:cNvPr>
            <p:cNvSpPr txBox="1">
              <a:spLocks/>
            </p:cNvSpPr>
            <p:nvPr/>
          </p:nvSpPr>
          <p:spPr>
            <a:xfrm>
              <a:off x="3689739" y="4954202"/>
              <a:ext cx="725119" cy="1233772"/>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bg-BG" sz="2800" dirty="0">
                  <a:solidFill>
                    <a:schemeClr val="tx1"/>
                  </a:solidFill>
                </a:rPr>
                <a:t>23</a:t>
              </a:r>
            </a:p>
            <a:p>
              <a:r>
                <a:rPr lang="bg-BG" sz="2800" dirty="0">
                  <a:solidFill>
                    <a:schemeClr val="tx1"/>
                  </a:solidFill>
                </a:rPr>
                <a:t>1</a:t>
              </a:r>
              <a:endParaRPr lang="en-GB" sz="2800" dirty="0">
                <a:solidFill>
                  <a:schemeClr val="tx1"/>
                </a:solidFill>
              </a:endParaRPr>
            </a:p>
          </p:txBody>
        </p:sp>
        <p:sp>
          <p:nvSpPr>
            <p:cNvPr id="15" name="Arrow: Right 14">
              <a:extLst>
                <a:ext uri="{FF2B5EF4-FFF2-40B4-BE49-F238E27FC236}">
                  <a16:creationId xmlns:a16="http://schemas.microsoft.com/office/drawing/2014/main" xmlns="" id="{1D2FCD8A-4C8C-4248-819E-F18A5FDDA220}"/>
                </a:ext>
              </a:extLst>
            </p:cNvPr>
            <p:cNvSpPr/>
            <p:nvPr/>
          </p:nvSpPr>
          <p:spPr bwMode="auto">
            <a:xfrm>
              <a:off x="4591290" y="5420168"/>
              <a:ext cx="461639" cy="301841"/>
            </a:xfrm>
            <a:prstGeom prst="rightArrow">
              <a:avLst/>
            </a:prstGeom>
            <a:solidFill>
              <a:schemeClr val="tx1">
                <a:alpha val="80000"/>
              </a:schemeClr>
            </a:solidFill>
            <a:ln w="19050">
              <a:solidFill>
                <a:schemeClr val="tx1"/>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
          <p:nvSpPr>
            <p:cNvPr id="16" name="Text Placeholder 7">
              <a:extLst>
                <a:ext uri="{FF2B5EF4-FFF2-40B4-BE49-F238E27FC236}">
                  <a16:creationId xmlns:a16="http://schemas.microsoft.com/office/drawing/2014/main" xmlns="" id="{EBD907BF-B5B8-4BFC-92F3-5397CAB0F075}"/>
                </a:ext>
              </a:extLst>
            </p:cNvPr>
            <p:cNvSpPr txBox="1">
              <a:spLocks/>
            </p:cNvSpPr>
            <p:nvPr/>
          </p:nvSpPr>
          <p:spPr>
            <a:xfrm>
              <a:off x="5229361" y="5246590"/>
              <a:ext cx="461639" cy="648997"/>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sz="2800" dirty="0">
                  <a:solidFill>
                    <a:schemeClr val="tx1"/>
                  </a:solidFill>
                </a:rPr>
                <a:t>4</a:t>
              </a:r>
            </a:p>
          </p:txBody>
        </p:sp>
      </p:grpSp>
      <p:sp>
        <p:nvSpPr>
          <p:cNvPr id="18" name="Rectangle 17">
            <a:extLst>
              <a:ext uri="{FF2B5EF4-FFF2-40B4-BE49-F238E27FC236}">
                <a16:creationId xmlns:a16="http://schemas.microsoft.com/office/drawing/2014/main" xmlns="" id="{E2A096A0-9876-4C69-8CC2-AE386407DA48}"/>
              </a:ext>
            </a:extLst>
          </p:cNvPr>
          <p:cNvSpPr/>
          <p:nvPr/>
        </p:nvSpPr>
        <p:spPr>
          <a:xfrm rot="21047074">
            <a:off x="7822646" y="3166786"/>
            <a:ext cx="1263487" cy="2646878"/>
          </a:xfrm>
          <a:prstGeom prst="rect">
            <a:avLst/>
          </a:prstGeom>
          <a:noFill/>
        </p:spPr>
        <p:txBody>
          <a:bodyPr wrap="none" lIns="91440" tIns="45720" rIns="91440" bIns="45720">
            <a:spAutoFit/>
          </a:bodyPr>
          <a:lstStyle/>
          <a:p>
            <a:pPr algn="ctr"/>
            <a:r>
              <a:rPr lang="en-US" sz="16600" b="1" cap="none" spc="0" dirty="0">
                <a:ln w="0"/>
              </a:rPr>
              <a:t>0</a:t>
            </a:r>
          </a:p>
        </p:txBody>
      </p:sp>
      <p:sp>
        <p:nvSpPr>
          <p:cNvPr id="19" name="Rectangle 18">
            <a:extLst>
              <a:ext uri="{FF2B5EF4-FFF2-40B4-BE49-F238E27FC236}">
                <a16:creationId xmlns:a16="http://schemas.microsoft.com/office/drawing/2014/main" xmlns="" id="{651C44B6-1C92-4A80-9181-ABDBCAF36FEB}"/>
              </a:ext>
            </a:extLst>
          </p:cNvPr>
          <p:cNvSpPr/>
          <p:nvPr/>
        </p:nvSpPr>
        <p:spPr>
          <a:xfrm rot="21047074">
            <a:off x="9192162" y="3704770"/>
            <a:ext cx="1263486" cy="2646878"/>
          </a:xfrm>
          <a:prstGeom prst="rect">
            <a:avLst/>
          </a:prstGeom>
          <a:noFill/>
        </p:spPr>
        <p:txBody>
          <a:bodyPr wrap="none" lIns="91440" tIns="45720" rIns="91440" bIns="45720">
            <a:spAutoFit/>
          </a:bodyPr>
          <a:lstStyle/>
          <a:p>
            <a:pPr algn="ctr"/>
            <a:r>
              <a:rPr lang="en-US" sz="16600" b="1" cap="none" spc="0" dirty="0">
                <a:ln w="0"/>
              </a:rPr>
              <a:t>1</a:t>
            </a:r>
          </a:p>
        </p:txBody>
      </p:sp>
      <p:sp>
        <p:nvSpPr>
          <p:cNvPr id="21" name="Slide Number">
            <a:extLst>
              <a:ext uri="{FF2B5EF4-FFF2-40B4-BE49-F238E27FC236}">
                <a16:creationId xmlns:a16="http://schemas.microsoft.com/office/drawing/2014/main" xmlns="" id="{653AA1F9-6D8C-4A9F-84D2-AB5243AD340C}"/>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12</a:t>
            </a:fld>
            <a:endParaRPr lang="en-US" noProof="0" dirty="0"/>
          </a:p>
        </p:txBody>
      </p:sp>
    </p:spTree>
    <p:extLst>
      <p:ext uri="{BB962C8B-B14F-4D97-AF65-F5344CB8AC3E}">
        <p14:creationId xmlns:p14="http://schemas.microsoft.com/office/powerpoint/2010/main" val="215341727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E37EA5D8-0D49-46AC-ABB6-D5E5CCBB3E9C}"/>
              </a:ext>
            </a:extLst>
          </p:cNvPr>
          <p:cNvSpPr>
            <a:spLocks noGrp="1"/>
          </p:cNvSpPr>
          <p:nvPr>
            <p:ph type="body" sz="quarter" idx="10"/>
          </p:nvPr>
        </p:nvSpPr>
        <p:spPr/>
        <p:txBody>
          <a:bodyPr/>
          <a:lstStyle/>
          <a:p>
            <a:pPr marL="514350" indent="-514350">
              <a:buClr>
                <a:schemeClr val="tx1"/>
              </a:buClr>
              <a:buFont typeface="+mj-lt"/>
              <a:buAutoNum type="arabicPeriod"/>
            </a:pPr>
            <a:r>
              <a:rPr lang="en-GB" b="1" dirty="0">
                <a:solidFill>
                  <a:schemeClr val="bg1"/>
                </a:solidFill>
              </a:rPr>
              <a:t>Read the input</a:t>
            </a:r>
            <a:r>
              <a:rPr lang="en-GB" dirty="0"/>
              <a:t> from the user: </a:t>
            </a:r>
            <a:r>
              <a:rPr lang="en-GB" b="1" dirty="0">
                <a:solidFill>
                  <a:schemeClr val="bg1"/>
                </a:solidFill>
              </a:rPr>
              <a:t>n</a:t>
            </a:r>
            <a:r>
              <a:rPr lang="en-GB" dirty="0"/>
              <a:t> and </a:t>
            </a:r>
            <a:r>
              <a:rPr lang="en-GB" b="1" dirty="0">
                <a:solidFill>
                  <a:schemeClr val="bg1"/>
                </a:solidFill>
              </a:rPr>
              <a:t>b</a:t>
            </a:r>
          </a:p>
          <a:p>
            <a:pPr marL="514350" indent="-514350">
              <a:buClr>
                <a:schemeClr val="tx1"/>
              </a:buClr>
              <a:buFont typeface="+mj-lt"/>
              <a:buAutoNum type="arabicPeriod"/>
            </a:pPr>
            <a:r>
              <a:rPr lang="en-GB" b="1" dirty="0">
                <a:solidFill>
                  <a:schemeClr val="bg1"/>
                </a:solidFill>
              </a:rPr>
              <a:t>Convert the input to binary</a:t>
            </a:r>
            <a:r>
              <a:rPr lang="en-GB" dirty="0"/>
              <a:t> system</a:t>
            </a:r>
            <a:br>
              <a:rPr lang="en-GB" dirty="0"/>
            </a:br>
            <a:r>
              <a:rPr lang="en-GB" dirty="0"/>
              <a:t>(collect the reminders of division by 2)</a:t>
            </a:r>
          </a:p>
          <a:p>
            <a:pPr marL="514350" indent="-514350">
              <a:buClr>
                <a:schemeClr val="tx1"/>
              </a:buClr>
              <a:buFont typeface="+mj-lt"/>
              <a:buAutoNum type="arabicPeriod"/>
            </a:pPr>
            <a:r>
              <a:rPr lang="en-GB" b="1" dirty="0">
                <a:solidFill>
                  <a:schemeClr val="bg1"/>
                </a:solidFill>
              </a:rPr>
              <a:t>Count the digits b</a:t>
            </a:r>
            <a:r>
              <a:rPr lang="en-GB" dirty="0"/>
              <a:t> in the reminders of </a:t>
            </a:r>
            <a:r>
              <a:rPr lang="en-GB" b="1" dirty="0">
                <a:solidFill>
                  <a:schemeClr val="bg1"/>
                </a:solidFill>
              </a:rPr>
              <a:t>n</a:t>
            </a:r>
          </a:p>
          <a:p>
            <a:pPr marL="514350" indent="-514350">
              <a:buFont typeface="+mj-lt"/>
              <a:buAutoNum type="arabicPeriod"/>
            </a:pPr>
            <a:r>
              <a:rPr lang="en-GB" dirty="0"/>
              <a:t>Print the </a:t>
            </a:r>
            <a:r>
              <a:rPr lang="en-GB" b="1" dirty="0">
                <a:solidFill>
                  <a:schemeClr val="bg1"/>
                </a:solidFill>
              </a:rPr>
              <a:t>count</a:t>
            </a:r>
            <a:endParaRPr lang="bg-BG" b="1" dirty="0">
              <a:solidFill>
                <a:schemeClr val="bg1"/>
              </a:solidFill>
            </a:endParaRPr>
          </a:p>
          <a:p>
            <a:pPr marL="0" indent="0">
              <a:buNone/>
            </a:pPr>
            <a:endParaRPr lang="en-GB" dirty="0"/>
          </a:p>
          <a:p>
            <a:r>
              <a:rPr lang="en-GB" dirty="0"/>
              <a:t>Another solution is to use </a:t>
            </a:r>
            <a:r>
              <a:rPr lang="en-GB" b="1" dirty="0">
                <a:solidFill>
                  <a:schemeClr val="bg1"/>
                </a:solidFill>
              </a:rPr>
              <a:t>bitwise operations</a:t>
            </a:r>
            <a:r>
              <a:rPr lang="bg-BG" dirty="0"/>
              <a:t> </a:t>
            </a:r>
            <a:r>
              <a:rPr lang="en-GB" dirty="0"/>
              <a:t>(think how later)</a:t>
            </a:r>
          </a:p>
        </p:txBody>
      </p:sp>
      <p:sp>
        <p:nvSpPr>
          <p:cNvPr id="3" name="Title 2">
            <a:extLst>
              <a:ext uri="{FF2B5EF4-FFF2-40B4-BE49-F238E27FC236}">
                <a16:creationId xmlns:a16="http://schemas.microsoft.com/office/drawing/2014/main" xmlns="" id="{333EA058-9384-45D6-A9FB-64E0F5339F92}"/>
              </a:ext>
            </a:extLst>
          </p:cNvPr>
          <p:cNvSpPr>
            <a:spLocks noGrp="1"/>
          </p:cNvSpPr>
          <p:nvPr>
            <p:ph type="title"/>
          </p:nvPr>
        </p:nvSpPr>
        <p:spPr/>
        <p:txBody>
          <a:bodyPr/>
          <a:lstStyle/>
          <a:p>
            <a:r>
              <a:rPr lang="en-GB" dirty="0"/>
              <a:t>Solution: Binary Digits Count</a:t>
            </a:r>
          </a:p>
        </p:txBody>
      </p:sp>
      <p:sp>
        <p:nvSpPr>
          <p:cNvPr id="6" name="Slide Number">
            <a:extLst>
              <a:ext uri="{FF2B5EF4-FFF2-40B4-BE49-F238E27FC236}">
                <a16:creationId xmlns:a16="http://schemas.microsoft.com/office/drawing/2014/main" xmlns="" id="{15104630-17C1-4290-A8BE-ADE364869971}"/>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13</a:t>
            </a:fld>
            <a:endParaRPr lang="en-US" noProof="0" dirty="0"/>
          </a:p>
        </p:txBody>
      </p:sp>
    </p:spTree>
    <p:extLst>
      <p:ext uri="{BB962C8B-B14F-4D97-AF65-F5344CB8AC3E}">
        <p14:creationId xmlns:p14="http://schemas.microsoft.com/office/powerpoint/2010/main" val="361662441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0F261BD3-1185-4DEA-8602-07A81E4803AA}"/>
              </a:ext>
            </a:extLst>
          </p:cNvPr>
          <p:cNvSpPr>
            <a:spLocks noGrp="1"/>
          </p:cNvSpPr>
          <p:nvPr>
            <p:ph type="title"/>
          </p:nvPr>
        </p:nvSpPr>
        <p:spPr/>
        <p:txBody>
          <a:bodyPr>
            <a:normAutofit/>
          </a:bodyPr>
          <a:lstStyle/>
          <a:p>
            <a:r>
              <a:rPr lang="en-GB" dirty="0"/>
              <a:t>Hexadecimal Numbers</a:t>
            </a:r>
          </a:p>
        </p:txBody>
      </p:sp>
      <p:sp>
        <p:nvSpPr>
          <p:cNvPr id="6" name="Text Placeholder 5">
            <a:extLst>
              <a:ext uri="{FF2B5EF4-FFF2-40B4-BE49-F238E27FC236}">
                <a16:creationId xmlns:a16="http://schemas.microsoft.com/office/drawing/2014/main" xmlns="" id="{F2F17A40-A9C6-46D4-B4AD-FE67A961B952}"/>
              </a:ext>
            </a:extLst>
          </p:cNvPr>
          <p:cNvSpPr>
            <a:spLocks noGrp="1"/>
          </p:cNvSpPr>
          <p:nvPr>
            <p:ph type="body" sz="quarter" idx="10"/>
          </p:nvPr>
        </p:nvSpPr>
        <p:spPr>
          <a:xfrm>
            <a:off x="1939325" y="1044000"/>
            <a:ext cx="9421675" cy="5636107"/>
          </a:xfrm>
        </p:spPr>
        <p:txBody>
          <a:bodyPr/>
          <a:lstStyle/>
          <a:p>
            <a:pPr>
              <a:buClr>
                <a:schemeClr val="tx1"/>
              </a:buClr>
            </a:pPr>
            <a:r>
              <a:rPr lang="en-GB" dirty="0"/>
              <a:t>Hexadecimal numbers (</a:t>
            </a:r>
            <a:r>
              <a:rPr lang="en-GB" b="1" dirty="0">
                <a:solidFill>
                  <a:schemeClr val="bg1"/>
                </a:solidFill>
              </a:rPr>
              <a:t>base 16</a:t>
            </a:r>
            <a:r>
              <a:rPr lang="en-GB" dirty="0"/>
              <a:t>)</a:t>
            </a:r>
          </a:p>
          <a:p>
            <a:pPr lvl="1">
              <a:buClr>
                <a:schemeClr val="tx1"/>
              </a:buClr>
            </a:pPr>
            <a:r>
              <a:rPr lang="en-GB" dirty="0"/>
              <a:t>Represented using </a:t>
            </a:r>
            <a:r>
              <a:rPr lang="en-GB" b="1" dirty="0">
                <a:solidFill>
                  <a:schemeClr val="bg1"/>
                </a:solidFill>
              </a:rPr>
              <a:t>16 literals</a:t>
            </a:r>
            <a:r>
              <a:rPr lang="en-GB" dirty="0"/>
              <a:t> (hex digits)</a:t>
            </a:r>
            <a:endParaRPr lang="en-GB" b="1" dirty="0">
              <a:solidFill>
                <a:schemeClr val="bg1"/>
              </a:solidFill>
            </a:endParaRPr>
          </a:p>
          <a:p>
            <a:pPr lvl="2">
              <a:buClr>
                <a:schemeClr val="tx1"/>
              </a:buClr>
            </a:pPr>
            <a:r>
              <a:rPr lang="en-GB" b="1" dirty="0">
                <a:solidFill>
                  <a:schemeClr val="bg1"/>
                </a:solidFill>
              </a:rPr>
              <a:t>0</a:t>
            </a:r>
            <a:r>
              <a:rPr lang="en-GB" dirty="0"/>
              <a:t>,</a:t>
            </a:r>
            <a:r>
              <a:rPr lang="en-GB" b="1" dirty="0">
                <a:solidFill>
                  <a:schemeClr val="bg1"/>
                </a:solidFill>
              </a:rPr>
              <a:t> 1</a:t>
            </a:r>
            <a:r>
              <a:rPr lang="en-GB" dirty="0"/>
              <a:t>,</a:t>
            </a:r>
            <a:r>
              <a:rPr lang="en-GB" b="1" dirty="0">
                <a:solidFill>
                  <a:schemeClr val="bg1"/>
                </a:solidFill>
              </a:rPr>
              <a:t> 2</a:t>
            </a:r>
            <a:r>
              <a:rPr lang="en-GB" dirty="0"/>
              <a:t>,</a:t>
            </a:r>
            <a:r>
              <a:rPr lang="en-GB" b="1" dirty="0">
                <a:solidFill>
                  <a:schemeClr val="bg1"/>
                </a:solidFill>
              </a:rPr>
              <a:t> 3</a:t>
            </a:r>
            <a:r>
              <a:rPr lang="en-GB" dirty="0"/>
              <a:t>,</a:t>
            </a:r>
            <a:r>
              <a:rPr lang="en-GB" b="1" dirty="0">
                <a:solidFill>
                  <a:schemeClr val="bg1"/>
                </a:solidFill>
              </a:rPr>
              <a:t> 4</a:t>
            </a:r>
            <a:r>
              <a:rPr lang="en-GB" dirty="0"/>
              <a:t>,</a:t>
            </a:r>
            <a:r>
              <a:rPr lang="en-GB" b="1" dirty="0">
                <a:solidFill>
                  <a:schemeClr val="bg1"/>
                </a:solidFill>
              </a:rPr>
              <a:t> 5</a:t>
            </a:r>
            <a:r>
              <a:rPr lang="en-GB" dirty="0"/>
              <a:t>,</a:t>
            </a:r>
            <a:r>
              <a:rPr lang="en-GB" b="1" dirty="0">
                <a:solidFill>
                  <a:schemeClr val="bg1"/>
                </a:solidFill>
              </a:rPr>
              <a:t> 6</a:t>
            </a:r>
            <a:r>
              <a:rPr lang="en-GB" dirty="0"/>
              <a:t>,</a:t>
            </a:r>
            <a:r>
              <a:rPr lang="en-GB" b="1" dirty="0">
                <a:solidFill>
                  <a:schemeClr val="bg1"/>
                </a:solidFill>
              </a:rPr>
              <a:t> 7</a:t>
            </a:r>
            <a:r>
              <a:rPr lang="en-GB" dirty="0"/>
              <a:t>,</a:t>
            </a:r>
            <a:r>
              <a:rPr lang="en-GB" b="1" dirty="0">
                <a:solidFill>
                  <a:schemeClr val="bg1"/>
                </a:solidFill>
              </a:rPr>
              <a:t> 8</a:t>
            </a:r>
            <a:r>
              <a:rPr lang="en-GB" dirty="0"/>
              <a:t>,</a:t>
            </a:r>
            <a:r>
              <a:rPr lang="en-GB" b="1" dirty="0">
                <a:solidFill>
                  <a:schemeClr val="bg1"/>
                </a:solidFill>
              </a:rPr>
              <a:t> 9</a:t>
            </a:r>
            <a:r>
              <a:rPr lang="en-GB" dirty="0"/>
              <a:t>,</a:t>
            </a:r>
            <a:r>
              <a:rPr lang="en-GB" b="1" dirty="0">
                <a:solidFill>
                  <a:schemeClr val="bg1"/>
                </a:solidFill>
              </a:rPr>
              <a:t> A</a:t>
            </a:r>
            <a:r>
              <a:rPr lang="en-GB" dirty="0"/>
              <a:t>,</a:t>
            </a:r>
            <a:r>
              <a:rPr lang="en-GB" b="1" dirty="0">
                <a:solidFill>
                  <a:schemeClr val="bg1"/>
                </a:solidFill>
              </a:rPr>
              <a:t> B</a:t>
            </a:r>
            <a:r>
              <a:rPr lang="en-GB" dirty="0"/>
              <a:t>,</a:t>
            </a:r>
            <a:r>
              <a:rPr lang="en-GB" b="1" dirty="0">
                <a:solidFill>
                  <a:schemeClr val="bg1"/>
                </a:solidFill>
              </a:rPr>
              <a:t> C</a:t>
            </a:r>
            <a:r>
              <a:rPr lang="en-GB" dirty="0"/>
              <a:t>,</a:t>
            </a:r>
            <a:r>
              <a:rPr lang="en-GB" b="1" dirty="0">
                <a:solidFill>
                  <a:schemeClr val="bg1"/>
                </a:solidFill>
              </a:rPr>
              <a:t> D</a:t>
            </a:r>
            <a:r>
              <a:rPr lang="en-GB" dirty="0"/>
              <a:t>,</a:t>
            </a:r>
            <a:r>
              <a:rPr lang="en-GB" b="1" dirty="0">
                <a:solidFill>
                  <a:schemeClr val="bg1"/>
                </a:solidFill>
              </a:rPr>
              <a:t> E </a:t>
            </a:r>
            <a:r>
              <a:rPr lang="en-GB" dirty="0"/>
              <a:t>and</a:t>
            </a:r>
            <a:r>
              <a:rPr lang="en-GB" b="1" dirty="0">
                <a:solidFill>
                  <a:schemeClr val="bg1"/>
                </a:solidFill>
              </a:rPr>
              <a:t> F</a:t>
            </a:r>
          </a:p>
          <a:p>
            <a:pPr>
              <a:buClr>
                <a:schemeClr val="tx1"/>
              </a:buClr>
            </a:pPr>
            <a:r>
              <a:rPr lang="en-GB" dirty="0"/>
              <a:t>Usually </a:t>
            </a:r>
            <a:r>
              <a:rPr lang="en-GB" b="1" dirty="0">
                <a:solidFill>
                  <a:schemeClr val="bg1"/>
                </a:solidFill>
              </a:rPr>
              <a:t>prefixed with 0x </a:t>
            </a:r>
            <a:r>
              <a:rPr lang="en-GB" dirty="0"/>
              <a:t>in computer science</a:t>
            </a:r>
          </a:p>
          <a:p>
            <a:pPr>
              <a:buClr>
                <a:schemeClr val="tx1"/>
              </a:buClr>
            </a:pPr>
            <a:r>
              <a:rPr lang="en-GB" dirty="0"/>
              <a:t>Each position represents a </a:t>
            </a:r>
            <a:r>
              <a:rPr lang="en-GB" b="1" dirty="0">
                <a:solidFill>
                  <a:schemeClr val="bg1"/>
                </a:solidFill>
              </a:rPr>
              <a:t>power of 16</a:t>
            </a:r>
          </a:p>
        </p:txBody>
      </p:sp>
      <p:sp>
        <p:nvSpPr>
          <p:cNvPr id="7" name="Text Placeholder 7">
            <a:extLst>
              <a:ext uri="{FF2B5EF4-FFF2-40B4-BE49-F238E27FC236}">
                <a16:creationId xmlns:a16="http://schemas.microsoft.com/office/drawing/2014/main" xmlns="" id="{58CE9218-119E-472E-A856-47FF644E873E}"/>
              </a:ext>
            </a:extLst>
          </p:cNvPr>
          <p:cNvSpPr txBox="1">
            <a:spLocks/>
          </p:cNvSpPr>
          <p:nvPr/>
        </p:nvSpPr>
        <p:spPr>
          <a:xfrm>
            <a:off x="2316000" y="4554000"/>
            <a:ext cx="7594883" cy="1726215"/>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US" sz="2600" dirty="0">
                <a:solidFill>
                  <a:schemeClr val="tx1"/>
                </a:solidFill>
              </a:rPr>
              <a:t>0x</a:t>
            </a:r>
            <a:r>
              <a:rPr lang="en-US" sz="2600" dirty="0">
                <a:solidFill>
                  <a:schemeClr val="bg1"/>
                </a:solidFill>
              </a:rPr>
              <a:t>B</a:t>
            </a:r>
            <a:r>
              <a:rPr lang="bg-BG" sz="2600" dirty="0">
                <a:solidFill>
                  <a:schemeClr val="bg1"/>
                </a:solidFill>
              </a:rPr>
              <a:t>7</a:t>
            </a:r>
            <a:r>
              <a:rPr lang="en-US" sz="2600" dirty="0">
                <a:solidFill>
                  <a:schemeClr val="bg1"/>
                </a:solidFill>
              </a:rPr>
              <a:t>F</a:t>
            </a:r>
            <a:r>
              <a:rPr lang="bg-BG" sz="2600" dirty="0">
                <a:solidFill>
                  <a:schemeClr val="bg1"/>
                </a:solidFill>
              </a:rPr>
              <a:t>6</a:t>
            </a:r>
            <a:r>
              <a:rPr lang="en-US" sz="2600" dirty="0">
                <a:solidFill>
                  <a:schemeClr val="bg1"/>
                </a:solidFill>
              </a:rPr>
              <a:t> </a:t>
            </a:r>
            <a:r>
              <a:rPr lang="en-GB" sz="2600" dirty="0">
                <a:solidFill>
                  <a:schemeClr val="tx1"/>
                </a:solidFill>
              </a:rPr>
              <a:t>= </a:t>
            </a:r>
            <a:r>
              <a:rPr lang="en-GB" sz="2600" dirty="0">
                <a:solidFill>
                  <a:schemeClr val="bg1"/>
                </a:solidFill>
                <a:highlight>
                  <a:srgbClr val="C0C0C0"/>
                </a:highlight>
              </a:rPr>
              <a:t>B</a:t>
            </a:r>
            <a:r>
              <a:rPr lang="en-GB" sz="2600" dirty="0">
                <a:solidFill>
                  <a:schemeClr val="tx1"/>
                </a:solidFill>
              </a:rPr>
              <a:t>*16</a:t>
            </a:r>
            <a:r>
              <a:rPr lang="en-GB" sz="2600" baseline="30000" dirty="0">
                <a:solidFill>
                  <a:schemeClr val="tx1"/>
                </a:solidFill>
              </a:rPr>
              <a:t>3</a:t>
            </a:r>
            <a:r>
              <a:rPr lang="en-GB" sz="2600" dirty="0">
                <a:solidFill>
                  <a:schemeClr val="tx1"/>
                </a:solidFill>
              </a:rPr>
              <a:t> + </a:t>
            </a:r>
            <a:r>
              <a:rPr lang="en-GB" sz="2600" dirty="0">
                <a:solidFill>
                  <a:schemeClr val="bg1"/>
                </a:solidFill>
                <a:highlight>
                  <a:srgbClr val="C0C0C0"/>
                </a:highlight>
              </a:rPr>
              <a:t>7</a:t>
            </a:r>
            <a:r>
              <a:rPr lang="en-GB" sz="2600" dirty="0">
                <a:solidFill>
                  <a:schemeClr val="tx1"/>
                </a:solidFill>
              </a:rPr>
              <a:t>*16</a:t>
            </a:r>
            <a:r>
              <a:rPr lang="en-GB" sz="2600" baseline="30000" dirty="0">
                <a:solidFill>
                  <a:schemeClr val="tx1"/>
                </a:solidFill>
              </a:rPr>
              <a:t>2</a:t>
            </a:r>
            <a:r>
              <a:rPr lang="en-GB" sz="2600" dirty="0">
                <a:solidFill>
                  <a:schemeClr val="tx1"/>
                </a:solidFill>
              </a:rPr>
              <a:t> + </a:t>
            </a:r>
            <a:r>
              <a:rPr lang="en-GB" sz="2600" dirty="0">
                <a:solidFill>
                  <a:schemeClr val="bg1"/>
                </a:solidFill>
                <a:highlight>
                  <a:srgbClr val="C0C0C0"/>
                </a:highlight>
              </a:rPr>
              <a:t>F</a:t>
            </a:r>
            <a:r>
              <a:rPr lang="en-GB" sz="2600" dirty="0">
                <a:solidFill>
                  <a:schemeClr val="tx1"/>
                </a:solidFill>
              </a:rPr>
              <a:t>*16</a:t>
            </a:r>
            <a:r>
              <a:rPr lang="en-GB" sz="2600" baseline="30000" dirty="0">
                <a:solidFill>
                  <a:schemeClr val="tx1"/>
                </a:solidFill>
              </a:rPr>
              <a:t>1</a:t>
            </a:r>
            <a:r>
              <a:rPr lang="en-GB" sz="2600" dirty="0">
                <a:solidFill>
                  <a:schemeClr val="tx1"/>
                </a:solidFill>
              </a:rPr>
              <a:t> + </a:t>
            </a:r>
            <a:r>
              <a:rPr lang="en-GB" sz="2600" dirty="0">
                <a:solidFill>
                  <a:schemeClr val="bg1"/>
                </a:solidFill>
                <a:highlight>
                  <a:srgbClr val="C0C0C0"/>
                </a:highlight>
              </a:rPr>
              <a:t>6</a:t>
            </a:r>
            <a:r>
              <a:rPr lang="en-GB" sz="2600" dirty="0">
                <a:solidFill>
                  <a:schemeClr val="tx1"/>
                </a:solidFill>
              </a:rPr>
              <a:t>*16</a:t>
            </a:r>
            <a:r>
              <a:rPr lang="en-GB" sz="2600" baseline="30000" dirty="0">
                <a:solidFill>
                  <a:schemeClr val="tx1"/>
                </a:solidFill>
              </a:rPr>
              <a:t>0  </a:t>
            </a:r>
            <a:r>
              <a:rPr lang="en-GB" sz="2600" dirty="0">
                <a:solidFill>
                  <a:schemeClr val="tx1"/>
                </a:solidFill>
              </a:rPr>
              <a:t>=</a:t>
            </a:r>
          </a:p>
          <a:p>
            <a:r>
              <a:rPr lang="en-GB" sz="2600" i="1" dirty="0">
                <a:solidFill>
                  <a:schemeClr val="tx1"/>
                </a:solidFill>
              </a:rPr>
              <a:t>       </a:t>
            </a:r>
            <a:r>
              <a:rPr lang="en-GB" sz="2600" dirty="0">
                <a:solidFill>
                  <a:schemeClr val="tx1"/>
                </a:solidFill>
              </a:rPr>
              <a:t>= </a:t>
            </a:r>
            <a:r>
              <a:rPr lang="en-GB" sz="2600" dirty="0">
                <a:solidFill>
                  <a:schemeClr val="bg1"/>
                </a:solidFill>
                <a:highlight>
                  <a:srgbClr val="C0C0C0"/>
                </a:highlight>
              </a:rPr>
              <a:t>11</a:t>
            </a:r>
            <a:r>
              <a:rPr lang="en-GB" sz="2600" dirty="0">
                <a:solidFill>
                  <a:schemeClr val="tx1"/>
                </a:solidFill>
              </a:rPr>
              <a:t>*4096 + </a:t>
            </a:r>
            <a:r>
              <a:rPr lang="en-GB" sz="2600" dirty="0">
                <a:solidFill>
                  <a:schemeClr val="bg1"/>
                </a:solidFill>
                <a:highlight>
                  <a:srgbClr val="C0C0C0"/>
                </a:highlight>
              </a:rPr>
              <a:t>7</a:t>
            </a:r>
            <a:r>
              <a:rPr lang="en-GB" sz="2600" dirty="0">
                <a:solidFill>
                  <a:schemeClr val="tx1"/>
                </a:solidFill>
              </a:rPr>
              <a:t>*256 + </a:t>
            </a:r>
            <a:r>
              <a:rPr lang="en-GB" sz="2600" dirty="0">
                <a:solidFill>
                  <a:schemeClr val="bg1"/>
                </a:solidFill>
                <a:highlight>
                  <a:srgbClr val="C0C0C0"/>
                </a:highlight>
              </a:rPr>
              <a:t>15</a:t>
            </a:r>
            <a:r>
              <a:rPr lang="en-GB" sz="2600" dirty="0">
                <a:solidFill>
                  <a:schemeClr val="tx1"/>
                </a:solidFill>
              </a:rPr>
              <a:t>*16 + </a:t>
            </a:r>
            <a:r>
              <a:rPr lang="en-GB" sz="2600" dirty="0">
                <a:solidFill>
                  <a:schemeClr val="bg1"/>
                </a:solidFill>
                <a:highlight>
                  <a:srgbClr val="C0C0C0"/>
                </a:highlight>
              </a:rPr>
              <a:t>6</a:t>
            </a:r>
            <a:r>
              <a:rPr lang="en-GB" sz="2600" dirty="0">
                <a:solidFill>
                  <a:schemeClr val="tx1"/>
                </a:solidFill>
              </a:rPr>
              <a:t>*1 =</a:t>
            </a:r>
          </a:p>
          <a:p>
            <a:r>
              <a:rPr lang="en-GB" sz="2600" dirty="0">
                <a:solidFill>
                  <a:schemeClr val="tx1"/>
                </a:solidFill>
              </a:rPr>
              <a:t>       = 45056 + 1792 + 240 + 6 = 47094</a:t>
            </a:r>
          </a:p>
        </p:txBody>
      </p:sp>
      <p:sp>
        <p:nvSpPr>
          <p:cNvPr id="9" name="Slide Number">
            <a:extLst>
              <a:ext uri="{FF2B5EF4-FFF2-40B4-BE49-F238E27FC236}">
                <a16:creationId xmlns:a16="http://schemas.microsoft.com/office/drawing/2014/main" xmlns="" id="{249BC69D-506C-41CA-8264-819372EC8A54}"/>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14</a:t>
            </a:fld>
            <a:endParaRPr lang="en-US" dirty="0"/>
          </a:p>
        </p:txBody>
      </p:sp>
    </p:spTree>
    <p:extLst>
      <p:ext uri="{BB962C8B-B14F-4D97-AF65-F5344CB8AC3E}">
        <p14:creationId xmlns:p14="http://schemas.microsoft.com/office/powerpoint/2010/main" val="60694070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1C6ED29D-6E05-4333-8E9D-F0DFF633E4B5}"/>
              </a:ext>
            </a:extLst>
          </p:cNvPr>
          <p:cNvSpPr>
            <a:spLocks noGrp="1"/>
          </p:cNvSpPr>
          <p:nvPr>
            <p:ph type="title"/>
          </p:nvPr>
        </p:nvSpPr>
        <p:spPr/>
        <p:txBody>
          <a:bodyPr/>
          <a:lstStyle/>
          <a:p>
            <a:r>
              <a:rPr lang="en-GB" dirty="0"/>
              <a:t>Hex ↔ Decimal Conversions</a:t>
            </a:r>
          </a:p>
        </p:txBody>
      </p:sp>
      <p:sp>
        <p:nvSpPr>
          <p:cNvPr id="5" name="Text Placeholder 4">
            <a:extLst>
              <a:ext uri="{FF2B5EF4-FFF2-40B4-BE49-F238E27FC236}">
                <a16:creationId xmlns:a16="http://schemas.microsoft.com/office/drawing/2014/main" xmlns="" id="{B4DE3D3E-1A76-454C-AA89-3A605690499F}"/>
              </a:ext>
            </a:extLst>
          </p:cNvPr>
          <p:cNvSpPr>
            <a:spLocks noGrp="1"/>
          </p:cNvSpPr>
          <p:nvPr>
            <p:ph type="body" sz="quarter" idx="10"/>
          </p:nvPr>
        </p:nvSpPr>
        <p:spPr/>
        <p:txBody>
          <a:bodyPr/>
          <a:lstStyle/>
          <a:p>
            <a:pPr>
              <a:buClr>
                <a:schemeClr val="tx1"/>
              </a:buClr>
            </a:pPr>
            <a:r>
              <a:rPr lang="en-GB" b="1" dirty="0">
                <a:solidFill>
                  <a:schemeClr val="bg1"/>
                </a:solidFill>
              </a:rPr>
              <a:t>Hexadecimal to decimal</a:t>
            </a:r>
          </a:p>
          <a:p>
            <a:pPr lvl="1"/>
            <a:r>
              <a:rPr lang="en-GB" dirty="0"/>
              <a:t>Multiply each digit to its weight (power of 16)</a:t>
            </a:r>
          </a:p>
        </p:txBody>
      </p:sp>
      <p:sp>
        <p:nvSpPr>
          <p:cNvPr id="6" name="Text Placeholder 5">
            <a:extLst>
              <a:ext uri="{FF2B5EF4-FFF2-40B4-BE49-F238E27FC236}">
                <a16:creationId xmlns:a16="http://schemas.microsoft.com/office/drawing/2014/main" xmlns="" id="{D2B45399-B6D8-46D3-9AC4-DF82E1541526}"/>
              </a:ext>
            </a:extLst>
          </p:cNvPr>
          <p:cNvSpPr>
            <a:spLocks noGrp="1"/>
          </p:cNvSpPr>
          <p:nvPr>
            <p:ph type="body" sz="quarter" idx="11"/>
          </p:nvPr>
        </p:nvSpPr>
        <p:spPr>
          <a:xfrm>
            <a:off x="6151598" y="1195931"/>
            <a:ext cx="5849999" cy="4957073"/>
          </a:xfrm>
        </p:spPr>
        <p:txBody>
          <a:bodyPr/>
          <a:lstStyle/>
          <a:p>
            <a:pPr>
              <a:buClr>
                <a:schemeClr val="tx1"/>
              </a:buClr>
            </a:pPr>
            <a:r>
              <a:rPr lang="en-GB" b="1" dirty="0">
                <a:solidFill>
                  <a:schemeClr val="bg1"/>
                </a:solidFill>
              </a:rPr>
              <a:t>Decimal</a:t>
            </a:r>
            <a:r>
              <a:rPr lang="en-GB" b="1" dirty="0"/>
              <a:t> </a:t>
            </a:r>
            <a:r>
              <a:rPr lang="en-GB" b="1" dirty="0">
                <a:solidFill>
                  <a:schemeClr val="bg1"/>
                </a:solidFill>
              </a:rPr>
              <a:t>to</a:t>
            </a:r>
            <a:r>
              <a:rPr lang="en-GB" b="1" dirty="0"/>
              <a:t> </a:t>
            </a:r>
            <a:r>
              <a:rPr lang="en-GB" b="1" dirty="0">
                <a:solidFill>
                  <a:schemeClr val="bg1"/>
                </a:solidFill>
              </a:rPr>
              <a:t>hexadecimal</a:t>
            </a:r>
          </a:p>
          <a:p>
            <a:pPr lvl="1"/>
            <a:r>
              <a:rPr lang="en-GB" dirty="0"/>
              <a:t>Divide by 16 and take the reminders in reversed order</a:t>
            </a:r>
          </a:p>
        </p:txBody>
      </p:sp>
      <p:sp>
        <p:nvSpPr>
          <p:cNvPr id="7" name="Text Placeholder 7">
            <a:extLst>
              <a:ext uri="{FF2B5EF4-FFF2-40B4-BE49-F238E27FC236}">
                <a16:creationId xmlns:a16="http://schemas.microsoft.com/office/drawing/2014/main" xmlns="" id="{56DB0FE2-B991-421F-A167-B25E0B64F400}"/>
              </a:ext>
            </a:extLst>
          </p:cNvPr>
          <p:cNvSpPr txBox="1">
            <a:spLocks/>
          </p:cNvSpPr>
          <p:nvPr/>
        </p:nvSpPr>
        <p:spPr>
          <a:xfrm>
            <a:off x="668201" y="3069000"/>
            <a:ext cx="5067799" cy="2033991"/>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sz="2200" dirty="0">
                <a:solidFill>
                  <a:schemeClr val="tx1"/>
                </a:solidFill>
              </a:rPr>
              <a:t>0x</a:t>
            </a:r>
            <a:r>
              <a:rPr lang="en-GB" sz="2200" dirty="0">
                <a:solidFill>
                  <a:schemeClr val="bg1"/>
                </a:solidFill>
              </a:rPr>
              <a:t>1F4 </a:t>
            </a:r>
            <a:r>
              <a:rPr lang="en-GB" sz="2200" dirty="0">
                <a:solidFill>
                  <a:schemeClr val="tx1"/>
                </a:solidFill>
              </a:rPr>
              <a:t>= </a:t>
            </a:r>
            <a:r>
              <a:rPr lang="en-GB" sz="2200" dirty="0">
                <a:solidFill>
                  <a:schemeClr val="bg1"/>
                </a:solidFill>
                <a:highlight>
                  <a:srgbClr val="C0C0C0"/>
                </a:highlight>
              </a:rPr>
              <a:t>1</a:t>
            </a:r>
            <a:r>
              <a:rPr lang="en-GB" sz="2200" dirty="0">
                <a:solidFill>
                  <a:schemeClr val="tx1"/>
                </a:solidFill>
              </a:rPr>
              <a:t>*16</a:t>
            </a:r>
            <a:r>
              <a:rPr lang="en-GB" sz="2200" baseline="30000" dirty="0">
                <a:solidFill>
                  <a:schemeClr val="tx1"/>
                </a:solidFill>
              </a:rPr>
              <a:t>2</a:t>
            </a:r>
            <a:r>
              <a:rPr lang="en-GB" sz="2200" dirty="0">
                <a:solidFill>
                  <a:schemeClr val="tx1"/>
                </a:solidFill>
              </a:rPr>
              <a:t> + </a:t>
            </a:r>
            <a:r>
              <a:rPr lang="en-GB" sz="2200" dirty="0">
                <a:solidFill>
                  <a:schemeClr val="bg1"/>
                </a:solidFill>
                <a:highlight>
                  <a:srgbClr val="C0C0C0"/>
                </a:highlight>
              </a:rPr>
              <a:t>15</a:t>
            </a:r>
            <a:r>
              <a:rPr lang="en-GB" sz="2200" dirty="0">
                <a:solidFill>
                  <a:schemeClr val="tx1"/>
                </a:solidFill>
              </a:rPr>
              <a:t>*16</a:t>
            </a:r>
            <a:r>
              <a:rPr lang="en-GB" sz="2200" baseline="30000" dirty="0">
                <a:solidFill>
                  <a:schemeClr val="tx1"/>
                </a:solidFill>
              </a:rPr>
              <a:t>1</a:t>
            </a:r>
            <a:r>
              <a:rPr lang="en-GB" sz="2200" dirty="0">
                <a:solidFill>
                  <a:schemeClr val="tx1"/>
                </a:solidFill>
              </a:rPr>
              <a:t> + </a:t>
            </a:r>
            <a:r>
              <a:rPr lang="en-GB" sz="2200" dirty="0">
                <a:solidFill>
                  <a:schemeClr val="bg1"/>
                </a:solidFill>
                <a:highlight>
                  <a:srgbClr val="C0C0C0"/>
                </a:highlight>
              </a:rPr>
              <a:t>4</a:t>
            </a:r>
            <a:r>
              <a:rPr lang="en-GB" sz="2200" dirty="0">
                <a:solidFill>
                  <a:schemeClr val="tx1"/>
                </a:solidFill>
              </a:rPr>
              <a:t>*16</a:t>
            </a:r>
            <a:r>
              <a:rPr lang="en-GB" sz="2200" baseline="30000" dirty="0">
                <a:solidFill>
                  <a:schemeClr val="tx1"/>
                </a:solidFill>
              </a:rPr>
              <a:t>0</a:t>
            </a:r>
            <a:r>
              <a:rPr lang="en-GB" sz="2200" dirty="0">
                <a:solidFill>
                  <a:schemeClr val="tx1"/>
                </a:solidFill>
              </a:rPr>
              <a:t> =</a:t>
            </a:r>
          </a:p>
          <a:p>
            <a:r>
              <a:rPr lang="en-GB" sz="2200" dirty="0">
                <a:solidFill>
                  <a:schemeClr val="tx1"/>
                </a:solidFill>
              </a:rPr>
              <a:t>      = </a:t>
            </a:r>
            <a:r>
              <a:rPr lang="en-GB" sz="2200" dirty="0">
                <a:solidFill>
                  <a:schemeClr val="bg1"/>
                </a:solidFill>
                <a:highlight>
                  <a:srgbClr val="C0C0C0"/>
                </a:highlight>
              </a:rPr>
              <a:t>1</a:t>
            </a:r>
            <a:r>
              <a:rPr lang="en-GB" sz="2200" dirty="0">
                <a:solidFill>
                  <a:schemeClr val="tx1"/>
                </a:solidFill>
              </a:rPr>
              <a:t>*256 + </a:t>
            </a:r>
            <a:r>
              <a:rPr lang="en-GB" sz="2200" dirty="0">
                <a:solidFill>
                  <a:schemeClr val="bg1"/>
                </a:solidFill>
                <a:highlight>
                  <a:srgbClr val="C0C0C0"/>
                </a:highlight>
              </a:rPr>
              <a:t>15</a:t>
            </a:r>
            <a:r>
              <a:rPr lang="en-GB" sz="2200" dirty="0">
                <a:solidFill>
                  <a:schemeClr val="tx1"/>
                </a:solidFill>
              </a:rPr>
              <a:t>*16 + </a:t>
            </a:r>
            <a:r>
              <a:rPr lang="en-GB" sz="2200" dirty="0">
                <a:solidFill>
                  <a:schemeClr val="bg1"/>
                </a:solidFill>
                <a:highlight>
                  <a:srgbClr val="C0C0C0"/>
                </a:highlight>
              </a:rPr>
              <a:t>4</a:t>
            </a:r>
            <a:r>
              <a:rPr lang="en-GB" sz="2200" dirty="0">
                <a:solidFill>
                  <a:schemeClr val="tx1"/>
                </a:solidFill>
              </a:rPr>
              <a:t>*1 = </a:t>
            </a:r>
          </a:p>
          <a:p>
            <a:r>
              <a:rPr lang="en-GB" sz="2200" dirty="0">
                <a:solidFill>
                  <a:schemeClr val="tx1"/>
                </a:solidFill>
              </a:rPr>
              <a:t>      = 256 + 240 + 4 = </a:t>
            </a:r>
          </a:p>
          <a:p>
            <a:r>
              <a:rPr lang="en-GB" sz="2200" dirty="0">
                <a:solidFill>
                  <a:schemeClr val="tx1"/>
                </a:solidFill>
              </a:rPr>
              <a:t>      = 500</a:t>
            </a:r>
          </a:p>
        </p:txBody>
      </p:sp>
      <p:sp>
        <p:nvSpPr>
          <p:cNvPr id="8" name="Text Placeholder 7">
            <a:extLst>
              <a:ext uri="{FF2B5EF4-FFF2-40B4-BE49-F238E27FC236}">
                <a16:creationId xmlns:a16="http://schemas.microsoft.com/office/drawing/2014/main" xmlns="" id="{A4F9AED0-3A80-4EC3-9B48-CAB87AFE4A96}"/>
              </a:ext>
            </a:extLst>
          </p:cNvPr>
          <p:cNvSpPr txBox="1">
            <a:spLocks/>
          </p:cNvSpPr>
          <p:nvPr/>
        </p:nvSpPr>
        <p:spPr>
          <a:xfrm>
            <a:off x="6782489" y="3069000"/>
            <a:ext cx="3112329" cy="2033991"/>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no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sz="2200" dirty="0">
                <a:solidFill>
                  <a:schemeClr val="tx1"/>
                </a:solidFill>
              </a:rPr>
              <a:t>500 / 16 = 31 (</a:t>
            </a:r>
            <a:r>
              <a:rPr lang="en-GB" sz="2200" dirty="0">
                <a:solidFill>
                  <a:schemeClr val="bg1"/>
                </a:solidFill>
                <a:highlight>
                  <a:srgbClr val="C0C0C0"/>
                </a:highlight>
              </a:rPr>
              <a:t>4</a:t>
            </a:r>
            <a:r>
              <a:rPr lang="en-GB" sz="2200" dirty="0">
                <a:solidFill>
                  <a:schemeClr val="tx1"/>
                </a:solidFill>
              </a:rPr>
              <a:t>)</a:t>
            </a:r>
          </a:p>
          <a:p>
            <a:r>
              <a:rPr lang="en-GB" sz="2200" dirty="0">
                <a:solidFill>
                  <a:schemeClr val="tx1"/>
                </a:solidFill>
              </a:rPr>
              <a:t>31 / 16 = 1 (</a:t>
            </a:r>
            <a:r>
              <a:rPr lang="en-GB" sz="2200" dirty="0">
                <a:solidFill>
                  <a:schemeClr val="bg1"/>
                </a:solidFill>
                <a:highlight>
                  <a:srgbClr val="C0C0C0"/>
                </a:highlight>
              </a:rPr>
              <a:t>F</a:t>
            </a:r>
            <a:r>
              <a:rPr lang="en-GB" sz="2200" dirty="0">
                <a:solidFill>
                  <a:schemeClr val="tx1"/>
                </a:solidFill>
              </a:rPr>
              <a:t>)</a:t>
            </a:r>
          </a:p>
          <a:p>
            <a:r>
              <a:rPr lang="en-GB" sz="2200" dirty="0">
                <a:solidFill>
                  <a:schemeClr val="tx1"/>
                </a:solidFill>
              </a:rPr>
              <a:t>1 / 16 = 0 (</a:t>
            </a:r>
            <a:r>
              <a:rPr lang="en-GB" sz="2200" dirty="0">
                <a:solidFill>
                  <a:schemeClr val="bg1">
                    <a:lumMod val="75000"/>
                  </a:schemeClr>
                </a:solidFill>
                <a:highlight>
                  <a:srgbClr val="C0C0C0"/>
                </a:highlight>
              </a:rPr>
              <a:t>1</a:t>
            </a:r>
            <a:r>
              <a:rPr lang="en-GB" sz="2200" dirty="0">
                <a:solidFill>
                  <a:schemeClr val="tx1"/>
                </a:solidFill>
              </a:rPr>
              <a:t>)</a:t>
            </a:r>
          </a:p>
          <a:p>
            <a:r>
              <a:rPr lang="en-GB" sz="2200" dirty="0">
                <a:solidFill>
                  <a:schemeClr val="tx1"/>
                </a:solidFill>
              </a:rPr>
              <a:t>Result: 0x</a:t>
            </a:r>
            <a:r>
              <a:rPr lang="en-GB" sz="2200" dirty="0">
                <a:solidFill>
                  <a:schemeClr val="bg1"/>
                </a:solidFill>
              </a:rPr>
              <a:t>1F4</a:t>
            </a:r>
          </a:p>
        </p:txBody>
      </p:sp>
      <p:sp>
        <p:nvSpPr>
          <p:cNvPr id="10" name="Slide Number">
            <a:extLst>
              <a:ext uri="{FF2B5EF4-FFF2-40B4-BE49-F238E27FC236}">
                <a16:creationId xmlns:a16="http://schemas.microsoft.com/office/drawing/2014/main" xmlns="" id="{CA551C6E-4688-41E5-8297-B97C36D8A15F}"/>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15</a:t>
            </a:fld>
            <a:endParaRPr lang="en-US" dirty="0"/>
          </a:p>
        </p:txBody>
      </p:sp>
    </p:spTree>
    <p:extLst>
      <p:ext uri="{BB962C8B-B14F-4D97-AF65-F5344CB8AC3E}">
        <p14:creationId xmlns:p14="http://schemas.microsoft.com/office/powerpoint/2010/main" val="29834331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xmlns="" id="{B4DE3D3E-1A76-454C-AA89-3A605690499F}"/>
              </a:ext>
            </a:extLst>
          </p:cNvPr>
          <p:cNvSpPr>
            <a:spLocks noGrp="1"/>
          </p:cNvSpPr>
          <p:nvPr>
            <p:ph type="body" sz="quarter" idx="10"/>
          </p:nvPr>
        </p:nvSpPr>
        <p:spPr/>
        <p:txBody>
          <a:bodyPr/>
          <a:lstStyle/>
          <a:p>
            <a:r>
              <a:rPr lang="en-GB" dirty="0"/>
              <a:t>The conversion from </a:t>
            </a:r>
            <a:r>
              <a:rPr lang="en-GB" b="1" dirty="0">
                <a:solidFill>
                  <a:schemeClr val="bg1"/>
                </a:solidFill>
              </a:rPr>
              <a:t>binary</a:t>
            </a:r>
            <a:r>
              <a:rPr lang="en-GB" dirty="0"/>
              <a:t> to </a:t>
            </a:r>
            <a:r>
              <a:rPr lang="en-GB" b="1" dirty="0">
                <a:solidFill>
                  <a:schemeClr val="bg1"/>
                </a:solidFill>
              </a:rPr>
              <a:t>hexadecimal</a:t>
            </a:r>
            <a:r>
              <a:rPr lang="en-GB" dirty="0"/>
              <a:t> </a:t>
            </a:r>
            <a:br>
              <a:rPr lang="en-GB" dirty="0"/>
            </a:br>
            <a:r>
              <a:rPr lang="en-GB" dirty="0"/>
              <a:t>(and back) is straightforward </a:t>
            </a:r>
          </a:p>
          <a:p>
            <a:pPr lvl="1"/>
            <a:r>
              <a:rPr lang="en-GB" dirty="0"/>
              <a:t>Each hex digit corresponds to a </a:t>
            </a:r>
            <a:r>
              <a:rPr lang="en-GB" b="1" dirty="0">
                <a:solidFill>
                  <a:schemeClr val="bg1"/>
                </a:solidFill>
              </a:rPr>
              <a:t>sequence of 4 binary digits</a:t>
            </a:r>
          </a:p>
        </p:txBody>
      </p:sp>
      <p:sp>
        <p:nvSpPr>
          <p:cNvPr id="3" name="Title 2">
            <a:extLst>
              <a:ext uri="{FF2B5EF4-FFF2-40B4-BE49-F238E27FC236}">
                <a16:creationId xmlns:a16="http://schemas.microsoft.com/office/drawing/2014/main" xmlns="" id="{1C6ED29D-6E05-4333-8E9D-F0DFF633E4B5}"/>
              </a:ext>
            </a:extLst>
          </p:cNvPr>
          <p:cNvSpPr>
            <a:spLocks noGrp="1"/>
          </p:cNvSpPr>
          <p:nvPr>
            <p:ph type="title"/>
          </p:nvPr>
        </p:nvSpPr>
        <p:spPr/>
        <p:txBody>
          <a:bodyPr/>
          <a:lstStyle/>
          <a:p>
            <a:r>
              <a:rPr lang="en-GB" dirty="0"/>
              <a:t>Hex ↔ Binary Conversions</a:t>
            </a:r>
          </a:p>
        </p:txBody>
      </p:sp>
      <p:sp>
        <p:nvSpPr>
          <p:cNvPr id="9" name="Text Placeholder 7">
            <a:extLst>
              <a:ext uri="{FF2B5EF4-FFF2-40B4-BE49-F238E27FC236}">
                <a16:creationId xmlns:a16="http://schemas.microsoft.com/office/drawing/2014/main" xmlns="" id="{A3161125-1A81-4F5C-ACD1-0610AABC68D8}"/>
              </a:ext>
            </a:extLst>
          </p:cNvPr>
          <p:cNvSpPr txBox="1">
            <a:spLocks/>
          </p:cNvSpPr>
          <p:nvPr/>
        </p:nvSpPr>
        <p:spPr>
          <a:xfrm>
            <a:off x="606000" y="3155124"/>
            <a:ext cx="5267527" cy="3018876"/>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US" sz="2200" dirty="0">
                <a:solidFill>
                  <a:schemeClr val="tx1"/>
                </a:solidFill>
              </a:rPr>
              <a:t>A2E3F = 1010 0010 1110 0011 1111</a:t>
            </a:r>
          </a:p>
          <a:p>
            <a:r>
              <a:rPr lang="en-US" sz="2200" dirty="0">
                <a:solidFill>
                  <a:schemeClr val="tx1"/>
                </a:solidFill>
              </a:rPr>
              <a:t>A = 1010</a:t>
            </a:r>
          </a:p>
          <a:p>
            <a:r>
              <a:rPr lang="en-US" sz="2200" dirty="0">
                <a:solidFill>
                  <a:schemeClr val="tx1"/>
                </a:solidFill>
              </a:rPr>
              <a:t>2 = 0010</a:t>
            </a:r>
          </a:p>
          <a:p>
            <a:r>
              <a:rPr lang="en-US" sz="2200" dirty="0">
                <a:solidFill>
                  <a:schemeClr val="tx1"/>
                </a:solidFill>
              </a:rPr>
              <a:t>E = 1110</a:t>
            </a:r>
          </a:p>
          <a:p>
            <a:r>
              <a:rPr lang="en-US" sz="2200" dirty="0">
                <a:solidFill>
                  <a:schemeClr val="tx1"/>
                </a:solidFill>
              </a:rPr>
              <a:t>3 = 0011</a:t>
            </a:r>
          </a:p>
          <a:p>
            <a:r>
              <a:rPr lang="en-US" sz="2200" dirty="0">
                <a:solidFill>
                  <a:schemeClr val="tx1"/>
                </a:solidFill>
              </a:rPr>
              <a:t>F = 1111</a:t>
            </a:r>
          </a:p>
        </p:txBody>
      </p:sp>
      <p:sp>
        <p:nvSpPr>
          <p:cNvPr id="18" name="Text Placeholder 7">
            <a:extLst>
              <a:ext uri="{FF2B5EF4-FFF2-40B4-BE49-F238E27FC236}">
                <a16:creationId xmlns:a16="http://schemas.microsoft.com/office/drawing/2014/main" xmlns="" id="{EBE435EB-2376-4FB9-A3BC-F714D39C4A11}"/>
              </a:ext>
            </a:extLst>
          </p:cNvPr>
          <p:cNvSpPr txBox="1">
            <a:spLocks/>
          </p:cNvSpPr>
          <p:nvPr/>
        </p:nvSpPr>
        <p:spPr>
          <a:xfrm>
            <a:off x="6289125" y="3155124"/>
            <a:ext cx="5254263" cy="3018876"/>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US" sz="2200" dirty="0">
                <a:solidFill>
                  <a:schemeClr val="tx1"/>
                </a:solidFill>
              </a:rPr>
              <a:t>1010 0010 1110 0011 1111 = A2E3F</a:t>
            </a:r>
          </a:p>
          <a:p>
            <a:r>
              <a:rPr lang="en-US" sz="2200" dirty="0">
                <a:solidFill>
                  <a:schemeClr val="tx1"/>
                </a:solidFill>
              </a:rPr>
              <a:t>1010</a:t>
            </a:r>
            <a:r>
              <a:rPr lang="en-US" sz="2200" baseline="-25000" dirty="0">
                <a:solidFill>
                  <a:schemeClr val="tx1"/>
                </a:solidFill>
              </a:rPr>
              <a:t>b</a:t>
            </a:r>
            <a:r>
              <a:rPr lang="en-US" sz="2200" dirty="0">
                <a:solidFill>
                  <a:schemeClr val="tx1"/>
                </a:solidFill>
              </a:rPr>
              <a:t> = 10</a:t>
            </a:r>
            <a:r>
              <a:rPr lang="en-US" sz="2200" baseline="-25000" dirty="0">
                <a:solidFill>
                  <a:schemeClr val="tx1"/>
                </a:solidFill>
              </a:rPr>
              <a:t>dec</a:t>
            </a:r>
            <a:r>
              <a:rPr lang="en-US" sz="2200" dirty="0">
                <a:solidFill>
                  <a:schemeClr val="tx1"/>
                </a:solidFill>
              </a:rPr>
              <a:t> = </a:t>
            </a:r>
            <a:r>
              <a:rPr lang="en-US" sz="2200" dirty="0">
                <a:solidFill>
                  <a:schemeClr val="bg1"/>
                </a:solidFill>
              </a:rPr>
              <a:t>A</a:t>
            </a:r>
            <a:r>
              <a:rPr lang="en-US" sz="2200" baseline="-25000" dirty="0">
                <a:solidFill>
                  <a:schemeClr val="tx1"/>
                </a:solidFill>
              </a:rPr>
              <a:t>hex</a:t>
            </a:r>
          </a:p>
          <a:p>
            <a:r>
              <a:rPr lang="en-US" sz="2200" dirty="0">
                <a:solidFill>
                  <a:schemeClr val="tx1"/>
                </a:solidFill>
              </a:rPr>
              <a:t>0010</a:t>
            </a:r>
            <a:r>
              <a:rPr lang="en-US" sz="2200" baseline="-25000" dirty="0">
                <a:solidFill>
                  <a:schemeClr val="tx1"/>
                </a:solidFill>
              </a:rPr>
              <a:t>b</a:t>
            </a:r>
            <a:r>
              <a:rPr lang="en-US" sz="2200" dirty="0">
                <a:solidFill>
                  <a:schemeClr val="tx1"/>
                </a:solidFill>
              </a:rPr>
              <a:t> = 2</a:t>
            </a:r>
            <a:r>
              <a:rPr lang="en-US" sz="2200" baseline="-25000" dirty="0">
                <a:solidFill>
                  <a:schemeClr val="tx1"/>
                </a:solidFill>
              </a:rPr>
              <a:t>dec</a:t>
            </a:r>
            <a:r>
              <a:rPr lang="en-US" sz="2200" dirty="0">
                <a:solidFill>
                  <a:schemeClr val="tx1"/>
                </a:solidFill>
              </a:rPr>
              <a:t> = </a:t>
            </a:r>
            <a:r>
              <a:rPr lang="en-US" sz="2200" dirty="0">
                <a:solidFill>
                  <a:schemeClr val="bg1"/>
                </a:solidFill>
              </a:rPr>
              <a:t>2</a:t>
            </a:r>
            <a:r>
              <a:rPr lang="en-US" sz="2200" baseline="-25000" dirty="0">
                <a:solidFill>
                  <a:schemeClr val="tx1"/>
                </a:solidFill>
              </a:rPr>
              <a:t>hex</a:t>
            </a:r>
          </a:p>
          <a:p>
            <a:r>
              <a:rPr lang="en-US" sz="2200" dirty="0">
                <a:solidFill>
                  <a:schemeClr val="tx1"/>
                </a:solidFill>
              </a:rPr>
              <a:t>1110</a:t>
            </a:r>
            <a:r>
              <a:rPr lang="en-US" sz="2200" baseline="-25000" dirty="0">
                <a:solidFill>
                  <a:schemeClr val="tx1"/>
                </a:solidFill>
              </a:rPr>
              <a:t>b</a:t>
            </a:r>
            <a:r>
              <a:rPr lang="en-US" sz="2200" dirty="0">
                <a:solidFill>
                  <a:schemeClr val="tx1"/>
                </a:solidFill>
              </a:rPr>
              <a:t> = 14</a:t>
            </a:r>
            <a:r>
              <a:rPr lang="en-US" sz="2200" baseline="-25000" dirty="0">
                <a:solidFill>
                  <a:schemeClr val="tx1"/>
                </a:solidFill>
              </a:rPr>
              <a:t>dec</a:t>
            </a:r>
            <a:r>
              <a:rPr lang="en-US" sz="2200" dirty="0">
                <a:solidFill>
                  <a:schemeClr val="tx1"/>
                </a:solidFill>
              </a:rPr>
              <a:t> = </a:t>
            </a:r>
            <a:r>
              <a:rPr lang="en-US" sz="2200" dirty="0">
                <a:solidFill>
                  <a:schemeClr val="bg1"/>
                </a:solidFill>
              </a:rPr>
              <a:t>E</a:t>
            </a:r>
            <a:r>
              <a:rPr lang="en-US" sz="2200" baseline="-25000" dirty="0">
                <a:solidFill>
                  <a:schemeClr val="tx1"/>
                </a:solidFill>
              </a:rPr>
              <a:t>hex</a:t>
            </a:r>
          </a:p>
          <a:p>
            <a:r>
              <a:rPr lang="en-US" sz="2200" dirty="0">
                <a:solidFill>
                  <a:schemeClr val="tx1"/>
                </a:solidFill>
              </a:rPr>
              <a:t>0011</a:t>
            </a:r>
            <a:r>
              <a:rPr lang="en-US" sz="2200" baseline="-25000" dirty="0">
                <a:solidFill>
                  <a:schemeClr val="tx1"/>
                </a:solidFill>
              </a:rPr>
              <a:t>b</a:t>
            </a:r>
            <a:r>
              <a:rPr lang="en-US" sz="2200" dirty="0">
                <a:solidFill>
                  <a:schemeClr val="tx1"/>
                </a:solidFill>
              </a:rPr>
              <a:t> = 3</a:t>
            </a:r>
            <a:r>
              <a:rPr lang="en-US" sz="2200" baseline="-25000" dirty="0">
                <a:solidFill>
                  <a:schemeClr val="tx1"/>
                </a:solidFill>
              </a:rPr>
              <a:t>dec</a:t>
            </a:r>
            <a:r>
              <a:rPr lang="en-US" sz="2200" dirty="0">
                <a:solidFill>
                  <a:schemeClr val="tx1"/>
                </a:solidFill>
              </a:rPr>
              <a:t> = </a:t>
            </a:r>
            <a:r>
              <a:rPr lang="en-US" sz="2200" dirty="0">
                <a:solidFill>
                  <a:schemeClr val="bg1"/>
                </a:solidFill>
              </a:rPr>
              <a:t>3</a:t>
            </a:r>
            <a:r>
              <a:rPr lang="en-US" sz="2200" baseline="-25000" dirty="0">
                <a:solidFill>
                  <a:schemeClr val="tx1"/>
                </a:solidFill>
              </a:rPr>
              <a:t>hex</a:t>
            </a:r>
          </a:p>
          <a:p>
            <a:r>
              <a:rPr lang="en-US" sz="2200" dirty="0">
                <a:solidFill>
                  <a:schemeClr val="tx1"/>
                </a:solidFill>
              </a:rPr>
              <a:t>1111</a:t>
            </a:r>
            <a:r>
              <a:rPr lang="en-US" sz="2200" baseline="-25000" dirty="0">
                <a:solidFill>
                  <a:schemeClr val="tx1"/>
                </a:solidFill>
              </a:rPr>
              <a:t>b</a:t>
            </a:r>
            <a:r>
              <a:rPr lang="en-US" sz="2200" dirty="0">
                <a:solidFill>
                  <a:schemeClr val="tx1"/>
                </a:solidFill>
              </a:rPr>
              <a:t> = 15</a:t>
            </a:r>
            <a:r>
              <a:rPr lang="en-US" sz="2200" baseline="-25000" dirty="0">
                <a:solidFill>
                  <a:schemeClr val="tx1"/>
                </a:solidFill>
              </a:rPr>
              <a:t>dec</a:t>
            </a:r>
            <a:r>
              <a:rPr lang="en-US" sz="2200" dirty="0">
                <a:solidFill>
                  <a:schemeClr val="tx1"/>
                </a:solidFill>
              </a:rPr>
              <a:t> = </a:t>
            </a:r>
            <a:r>
              <a:rPr lang="en-US" sz="2200" dirty="0">
                <a:solidFill>
                  <a:schemeClr val="bg1"/>
                </a:solidFill>
              </a:rPr>
              <a:t>F</a:t>
            </a:r>
            <a:r>
              <a:rPr lang="en-US" sz="2200" baseline="-25000" dirty="0">
                <a:solidFill>
                  <a:schemeClr val="tx1"/>
                </a:solidFill>
              </a:rPr>
              <a:t>hex</a:t>
            </a:r>
          </a:p>
        </p:txBody>
      </p:sp>
      <p:sp>
        <p:nvSpPr>
          <p:cNvPr id="8" name="Slide Number">
            <a:extLst>
              <a:ext uri="{FF2B5EF4-FFF2-40B4-BE49-F238E27FC236}">
                <a16:creationId xmlns:a16="http://schemas.microsoft.com/office/drawing/2014/main" xmlns="" id="{C674EDF0-2C6F-425C-A720-5A8342FCA679}"/>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16</a:t>
            </a:fld>
            <a:endParaRPr lang="en-US" noProof="0" dirty="0"/>
          </a:p>
        </p:txBody>
      </p:sp>
    </p:spTree>
    <p:extLst>
      <p:ext uri="{BB962C8B-B14F-4D97-AF65-F5344CB8AC3E}">
        <p14:creationId xmlns:p14="http://schemas.microsoft.com/office/powerpoint/2010/main" val="233959605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8">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8">
                                            <p:txEl>
                                              <p:pRg st="2" end="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8">
                                            <p:txEl>
                                              <p:pRg st="3" end="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8">
                                            <p:txEl>
                                              <p:pRg st="4" end="4"/>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xmlns="" id="{154DA252-98B8-49D4-A9BC-F33AFE4ECD3C}"/>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100000"/>
                    </a14:imgEffect>
                    <a14:imgEffect>
                      <a14:colorTemperature colorTemp="11500"/>
                    </a14:imgEffect>
                    <a14:imgEffect>
                      <a14:saturation sat="400000"/>
                    </a14:imgEffect>
                    <a14:imgEffect>
                      <a14:brightnessContrast bright="100000" contrast="100000"/>
                    </a14:imgEffect>
                  </a14:imgLayer>
                </a14:imgProps>
              </a:ext>
              <a:ext uri="{28A0092B-C50C-407E-A947-70E740481C1C}">
                <a14:useLocalDpi xmlns:a14="http://schemas.microsoft.com/office/drawing/2010/main" val="0"/>
              </a:ext>
            </a:extLst>
          </a:blip>
          <a:stretch>
            <a:fillRect/>
          </a:stretch>
        </p:blipFill>
        <p:spPr>
          <a:xfrm>
            <a:off x="4971655" y="1576525"/>
            <a:ext cx="2248690" cy="2248690"/>
          </a:xfrm>
          <a:prstGeom prst="rect">
            <a:avLst/>
          </a:prstGeom>
        </p:spPr>
      </p:pic>
      <p:sp>
        <p:nvSpPr>
          <p:cNvPr id="5" name="Title 4">
            <a:extLst>
              <a:ext uri="{FF2B5EF4-FFF2-40B4-BE49-F238E27FC236}">
                <a16:creationId xmlns:a16="http://schemas.microsoft.com/office/drawing/2014/main" xmlns="" id="{ADA64F1D-97B2-468B-83E4-99F185F73238}"/>
              </a:ext>
            </a:extLst>
          </p:cNvPr>
          <p:cNvSpPr>
            <a:spLocks noGrp="1"/>
          </p:cNvSpPr>
          <p:nvPr>
            <p:ph type="title" sz="quarter" idx="10"/>
          </p:nvPr>
        </p:nvSpPr>
        <p:spPr>
          <a:xfrm>
            <a:off x="615109" y="4666421"/>
            <a:ext cx="10961783" cy="844892"/>
          </a:xfrm>
        </p:spPr>
        <p:txBody>
          <a:bodyPr/>
          <a:lstStyle/>
          <a:p>
            <a:r>
              <a:rPr lang="en-US" dirty="0"/>
              <a:t>Representation of Data</a:t>
            </a:r>
          </a:p>
        </p:txBody>
      </p:sp>
      <p:sp>
        <p:nvSpPr>
          <p:cNvPr id="7" name="Subtitle 6">
            <a:extLst>
              <a:ext uri="{FF2B5EF4-FFF2-40B4-BE49-F238E27FC236}">
                <a16:creationId xmlns:a16="http://schemas.microsoft.com/office/drawing/2014/main" xmlns="" id="{199B03A2-9E4F-471A-8639-743BB30A0107}"/>
              </a:ext>
            </a:extLst>
          </p:cNvPr>
          <p:cNvSpPr>
            <a:spLocks noGrp="1"/>
          </p:cNvSpPr>
          <p:nvPr>
            <p:ph type="subTitle" sz="quarter" idx="11"/>
          </p:nvPr>
        </p:nvSpPr>
        <p:spPr/>
        <p:txBody>
          <a:bodyPr/>
          <a:lstStyle/>
          <a:p>
            <a:r>
              <a:rPr lang="en-US" dirty="0"/>
              <a:t>Integers, Floating-Point Numbers and Text</a:t>
            </a:r>
          </a:p>
        </p:txBody>
      </p:sp>
    </p:spTree>
    <p:extLst>
      <p:ext uri="{BB962C8B-B14F-4D97-AF65-F5344CB8AC3E}">
        <p14:creationId xmlns:p14="http://schemas.microsoft.com/office/powerpoint/2010/main" val="314805146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xmlns="" id="{C10FE93E-1D46-4E13-A764-190A191494AB}"/>
              </a:ext>
            </a:extLst>
          </p:cNvPr>
          <p:cNvSpPr>
            <a:spLocks noGrp="1"/>
          </p:cNvSpPr>
          <p:nvPr>
            <p:ph type="body" sz="quarter" idx="10"/>
          </p:nvPr>
        </p:nvSpPr>
        <p:spPr>
          <a:xfrm>
            <a:off x="2131766" y="954000"/>
            <a:ext cx="9364234" cy="5682857"/>
          </a:xfrm>
        </p:spPr>
        <p:txBody>
          <a:bodyPr/>
          <a:lstStyle/>
          <a:p>
            <a:pPr>
              <a:lnSpc>
                <a:spcPct val="100000"/>
              </a:lnSpc>
              <a:buClr>
                <a:schemeClr val="tx1"/>
              </a:buClr>
            </a:pPr>
            <a:r>
              <a:rPr lang="en-GB" b="1" dirty="0">
                <a:solidFill>
                  <a:schemeClr val="bg1"/>
                </a:solidFill>
              </a:rPr>
              <a:t>Integer numbers</a:t>
            </a:r>
            <a:r>
              <a:rPr lang="en-GB" b="1" dirty="0"/>
              <a:t> </a:t>
            </a:r>
            <a:r>
              <a:rPr lang="en-GB" dirty="0"/>
              <a:t>are sequences of bits</a:t>
            </a:r>
          </a:p>
          <a:p>
            <a:pPr>
              <a:lnSpc>
                <a:spcPct val="100000"/>
              </a:lnSpc>
              <a:buClr>
                <a:schemeClr val="tx1"/>
              </a:buClr>
            </a:pPr>
            <a:r>
              <a:rPr lang="en-GB" dirty="0"/>
              <a:t>Can be </a:t>
            </a:r>
            <a:r>
              <a:rPr lang="en-GB" b="1" dirty="0">
                <a:solidFill>
                  <a:schemeClr val="bg1"/>
                </a:solidFill>
              </a:rPr>
              <a:t>signed</a:t>
            </a:r>
            <a:r>
              <a:rPr lang="en-GB" dirty="0"/>
              <a:t> (in most cases) or </a:t>
            </a:r>
            <a:r>
              <a:rPr lang="en-GB" b="1" dirty="0">
                <a:solidFill>
                  <a:schemeClr val="bg1"/>
                </a:solidFill>
              </a:rPr>
              <a:t>unsigned</a:t>
            </a:r>
          </a:p>
          <a:p>
            <a:pPr lvl="1">
              <a:lnSpc>
                <a:spcPct val="100000"/>
              </a:lnSpc>
              <a:buClr>
                <a:schemeClr val="tx1"/>
              </a:buClr>
            </a:pPr>
            <a:r>
              <a:rPr lang="en-GB" dirty="0"/>
              <a:t>The </a:t>
            </a:r>
            <a:r>
              <a:rPr lang="en-GB" b="1" dirty="0">
                <a:solidFill>
                  <a:schemeClr val="bg1"/>
                </a:solidFill>
              </a:rPr>
              <a:t>sign</a:t>
            </a:r>
            <a:r>
              <a:rPr lang="en-GB" b="1" dirty="0"/>
              <a:t> </a:t>
            </a:r>
            <a:r>
              <a:rPr lang="en-GB" dirty="0"/>
              <a:t>== the </a:t>
            </a:r>
            <a:r>
              <a:rPr lang="en-GB" b="1" dirty="0">
                <a:solidFill>
                  <a:schemeClr val="bg1"/>
                </a:solidFill>
              </a:rPr>
              <a:t>Most Significant Bit</a:t>
            </a:r>
            <a:r>
              <a:rPr lang="en-GB" dirty="0"/>
              <a:t> (</a:t>
            </a:r>
            <a:r>
              <a:rPr lang="en-GB" b="1" dirty="0">
                <a:solidFill>
                  <a:schemeClr val="bg1"/>
                </a:solidFill>
              </a:rPr>
              <a:t>MSB</a:t>
            </a:r>
            <a:r>
              <a:rPr lang="en-GB" dirty="0"/>
              <a:t>)</a:t>
            </a:r>
            <a:endParaRPr lang="en-GB" b="1" dirty="0"/>
          </a:p>
          <a:p>
            <a:pPr lvl="1">
              <a:lnSpc>
                <a:spcPct val="100000"/>
              </a:lnSpc>
              <a:buClr>
                <a:schemeClr val="tx1"/>
              </a:buClr>
            </a:pPr>
            <a:r>
              <a:rPr lang="en-GB" dirty="0"/>
              <a:t>Leading </a:t>
            </a:r>
            <a:r>
              <a:rPr lang="en-GB" b="1" dirty="0">
                <a:solidFill>
                  <a:schemeClr val="bg1"/>
                </a:solidFill>
              </a:rPr>
              <a:t>0</a:t>
            </a:r>
            <a:r>
              <a:rPr lang="en-GB" b="1" dirty="0"/>
              <a:t> </a:t>
            </a:r>
            <a:r>
              <a:rPr lang="en-GB" dirty="0">
                <a:sym typeface="Wingdings" panose="05000000000000000000" pitchFamily="2" charset="2"/>
              </a:rPr>
              <a:t></a:t>
            </a:r>
            <a:r>
              <a:rPr lang="en-GB" dirty="0"/>
              <a:t> </a:t>
            </a:r>
            <a:r>
              <a:rPr lang="en-GB" b="1" dirty="0">
                <a:solidFill>
                  <a:schemeClr val="bg1"/>
                </a:solidFill>
              </a:rPr>
              <a:t>positive number</a:t>
            </a:r>
          </a:p>
          <a:p>
            <a:pPr lvl="1">
              <a:lnSpc>
                <a:spcPct val="100000"/>
              </a:lnSpc>
              <a:buClr>
                <a:schemeClr val="tx1"/>
              </a:buClr>
            </a:pPr>
            <a:r>
              <a:rPr lang="en-GB" dirty="0"/>
              <a:t>Leading </a:t>
            </a:r>
            <a:r>
              <a:rPr lang="en-GB" b="1" dirty="0">
                <a:solidFill>
                  <a:schemeClr val="bg1"/>
                </a:solidFill>
              </a:rPr>
              <a:t>1</a:t>
            </a:r>
            <a:r>
              <a:rPr lang="en-GB" dirty="0"/>
              <a:t> </a:t>
            </a:r>
            <a:r>
              <a:rPr lang="en-GB" dirty="0">
                <a:sym typeface="Wingdings" panose="05000000000000000000" pitchFamily="2" charset="2"/>
              </a:rPr>
              <a:t></a:t>
            </a:r>
            <a:r>
              <a:rPr lang="en-GB" dirty="0"/>
              <a:t> </a:t>
            </a:r>
            <a:r>
              <a:rPr lang="en-GB" b="1" dirty="0">
                <a:solidFill>
                  <a:schemeClr val="bg1"/>
                </a:solidFill>
              </a:rPr>
              <a:t>negative number</a:t>
            </a:r>
          </a:p>
          <a:p>
            <a:pPr>
              <a:lnSpc>
                <a:spcPct val="100000"/>
              </a:lnSpc>
              <a:buClr>
                <a:schemeClr val="tx1"/>
              </a:buClr>
            </a:pPr>
            <a:r>
              <a:rPr lang="en-GB" dirty="0"/>
              <a:t>Example (8-bit signed integers)</a:t>
            </a:r>
          </a:p>
        </p:txBody>
      </p:sp>
      <p:sp>
        <p:nvSpPr>
          <p:cNvPr id="6" name="Title 5">
            <a:extLst>
              <a:ext uri="{FF2B5EF4-FFF2-40B4-BE49-F238E27FC236}">
                <a16:creationId xmlns:a16="http://schemas.microsoft.com/office/drawing/2014/main" xmlns="" id="{2156C198-7406-4F6E-9404-7D9846662D7B}"/>
              </a:ext>
            </a:extLst>
          </p:cNvPr>
          <p:cNvSpPr>
            <a:spLocks noGrp="1"/>
          </p:cNvSpPr>
          <p:nvPr>
            <p:ph type="title"/>
          </p:nvPr>
        </p:nvSpPr>
        <p:spPr>
          <a:xfrm>
            <a:off x="1326000" y="54000"/>
            <a:ext cx="8625520" cy="882654"/>
          </a:xfrm>
        </p:spPr>
        <p:txBody>
          <a:bodyPr/>
          <a:lstStyle/>
          <a:p>
            <a:r>
              <a:rPr lang="en-GB" dirty="0"/>
              <a:t>Representing Integers in Memory</a:t>
            </a:r>
          </a:p>
        </p:txBody>
      </p:sp>
      <p:sp>
        <p:nvSpPr>
          <p:cNvPr id="8" name="Text Placeholder 7">
            <a:extLst>
              <a:ext uri="{FF2B5EF4-FFF2-40B4-BE49-F238E27FC236}">
                <a16:creationId xmlns:a16="http://schemas.microsoft.com/office/drawing/2014/main" xmlns="" id="{B035D377-2DC5-44BF-8C66-BBA4F5F221B5}"/>
              </a:ext>
            </a:extLst>
          </p:cNvPr>
          <p:cNvSpPr txBox="1">
            <a:spLocks/>
          </p:cNvSpPr>
          <p:nvPr/>
        </p:nvSpPr>
        <p:spPr>
          <a:xfrm>
            <a:off x="2650664" y="4949168"/>
            <a:ext cx="5920336" cy="1632920"/>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dirty="0">
                <a:solidFill>
                  <a:schemeClr val="bg1"/>
                </a:solidFill>
                <a:highlight>
                  <a:srgbClr val="000080"/>
                </a:highlight>
              </a:rPr>
              <a:t>0</a:t>
            </a:r>
            <a:r>
              <a:rPr lang="en-GB" dirty="0">
                <a:solidFill>
                  <a:schemeClr val="tx1"/>
                </a:solidFill>
              </a:rPr>
              <a:t>XXXXXXX</a:t>
            </a:r>
            <a:r>
              <a:rPr lang="en-GB" baseline="-25000" dirty="0">
                <a:solidFill>
                  <a:schemeClr val="tx1"/>
                </a:solidFill>
              </a:rPr>
              <a:t>b</a:t>
            </a:r>
            <a:r>
              <a:rPr lang="en-GB" dirty="0">
                <a:solidFill>
                  <a:schemeClr val="tx1"/>
                </a:solidFill>
              </a:rPr>
              <a:t> &gt; 0  </a:t>
            </a:r>
            <a:r>
              <a:rPr lang="en-GB" dirty="0">
                <a:solidFill>
                  <a:schemeClr val="accent2"/>
                </a:solidFill>
              </a:rPr>
              <a:t>// </a:t>
            </a:r>
            <a:r>
              <a:rPr lang="en-GB" dirty="0">
                <a:solidFill>
                  <a:schemeClr val="accent2">
                    <a:lumMod val="50000"/>
                  </a:schemeClr>
                </a:solidFill>
                <a:highlight>
                  <a:srgbClr val="C0C0C0"/>
                </a:highlight>
              </a:rPr>
              <a:t>0</a:t>
            </a:r>
            <a:r>
              <a:rPr lang="en-GB" dirty="0">
                <a:solidFill>
                  <a:schemeClr val="accent2"/>
                </a:solidFill>
              </a:rPr>
              <a:t>0010010</a:t>
            </a:r>
            <a:r>
              <a:rPr lang="en-GB" baseline="-25000" dirty="0">
                <a:solidFill>
                  <a:schemeClr val="accent2"/>
                </a:solidFill>
              </a:rPr>
              <a:t>b</a:t>
            </a:r>
            <a:r>
              <a:rPr lang="en-GB" dirty="0">
                <a:solidFill>
                  <a:schemeClr val="accent2"/>
                </a:solidFill>
              </a:rPr>
              <a:t> = 18</a:t>
            </a:r>
          </a:p>
          <a:p>
            <a:r>
              <a:rPr lang="en-GB" dirty="0">
                <a:solidFill>
                  <a:schemeClr val="bg1"/>
                </a:solidFill>
                <a:highlight>
                  <a:srgbClr val="000080"/>
                </a:highlight>
              </a:rPr>
              <a:t>0</a:t>
            </a:r>
            <a:r>
              <a:rPr lang="en-GB" dirty="0">
                <a:solidFill>
                  <a:schemeClr val="tx1"/>
                </a:solidFill>
              </a:rPr>
              <a:t>0000000</a:t>
            </a:r>
            <a:r>
              <a:rPr lang="en-GB" baseline="-25000" dirty="0">
                <a:solidFill>
                  <a:schemeClr val="tx1"/>
                </a:solidFill>
              </a:rPr>
              <a:t>b</a:t>
            </a:r>
            <a:r>
              <a:rPr lang="en-GB" dirty="0">
                <a:solidFill>
                  <a:schemeClr val="tx1"/>
                </a:solidFill>
              </a:rPr>
              <a:t> = 0 </a:t>
            </a:r>
          </a:p>
          <a:p>
            <a:r>
              <a:rPr lang="en-GB" dirty="0">
                <a:solidFill>
                  <a:schemeClr val="bg1"/>
                </a:solidFill>
                <a:highlight>
                  <a:srgbClr val="000080"/>
                </a:highlight>
              </a:rPr>
              <a:t>1</a:t>
            </a:r>
            <a:r>
              <a:rPr lang="en-GB" dirty="0">
                <a:solidFill>
                  <a:schemeClr val="tx1"/>
                </a:solidFill>
              </a:rPr>
              <a:t>XXXXXXX</a:t>
            </a:r>
            <a:r>
              <a:rPr lang="en-GB" baseline="-25000" dirty="0">
                <a:solidFill>
                  <a:schemeClr val="tx1"/>
                </a:solidFill>
              </a:rPr>
              <a:t>b</a:t>
            </a:r>
            <a:r>
              <a:rPr lang="en-GB" dirty="0">
                <a:solidFill>
                  <a:schemeClr val="tx1"/>
                </a:solidFill>
              </a:rPr>
              <a:t> &lt; 0  </a:t>
            </a:r>
            <a:r>
              <a:rPr lang="en-GB" dirty="0">
                <a:solidFill>
                  <a:schemeClr val="accent2"/>
                </a:solidFill>
              </a:rPr>
              <a:t>// </a:t>
            </a:r>
            <a:r>
              <a:rPr lang="en-GB" dirty="0">
                <a:solidFill>
                  <a:schemeClr val="accent2">
                    <a:lumMod val="50000"/>
                  </a:schemeClr>
                </a:solidFill>
                <a:highlight>
                  <a:srgbClr val="C0C0C0"/>
                </a:highlight>
              </a:rPr>
              <a:t>1</a:t>
            </a:r>
            <a:r>
              <a:rPr lang="en-GB" dirty="0">
                <a:solidFill>
                  <a:schemeClr val="accent2"/>
                </a:solidFill>
              </a:rPr>
              <a:t>0010010</a:t>
            </a:r>
            <a:r>
              <a:rPr lang="en-GB" baseline="-25000" dirty="0">
                <a:solidFill>
                  <a:schemeClr val="accent2"/>
                </a:solidFill>
              </a:rPr>
              <a:t>b</a:t>
            </a:r>
            <a:r>
              <a:rPr lang="en-GB" dirty="0">
                <a:solidFill>
                  <a:schemeClr val="accent2"/>
                </a:solidFill>
              </a:rPr>
              <a:t> = -110</a:t>
            </a:r>
          </a:p>
        </p:txBody>
      </p:sp>
      <p:sp>
        <p:nvSpPr>
          <p:cNvPr id="10" name="Slide Number">
            <a:extLst>
              <a:ext uri="{FF2B5EF4-FFF2-40B4-BE49-F238E27FC236}">
                <a16:creationId xmlns:a16="http://schemas.microsoft.com/office/drawing/2014/main" xmlns="" id="{167761BA-8433-446F-A0A2-C18D928E62DA}"/>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18</a:t>
            </a:fld>
            <a:endParaRPr lang="en-US" dirty="0"/>
          </a:p>
        </p:txBody>
      </p:sp>
    </p:spTree>
    <p:extLst>
      <p:ext uri="{BB962C8B-B14F-4D97-AF65-F5344CB8AC3E}">
        <p14:creationId xmlns:p14="http://schemas.microsoft.com/office/powerpoint/2010/main" val="39256620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xmlns="" id="{93103B0D-3CA0-4AB9-861C-20F831CA83D3}"/>
              </a:ext>
            </a:extLst>
          </p:cNvPr>
          <p:cNvSpPr>
            <a:spLocks noGrp="1"/>
          </p:cNvSpPr>
          <p:nvPr>
            <p:ph type="body" sz="quarter" idx="10"/>
          </p:nvPr>
        </p:nvSpPr>
        <p:spPr/>
        <p:txBody>
          <a:bodyPr/>
          <a:lstStyle/>
          <a:p>
            <a:pPr>
              <a:buClr>
                <a:schemeClr val="tx1"/>
              </a:buClr>
            </a:pPr>
            <a:r>
              <a:rPr lang="en-GB" b="1" dirty="0">
                <a:solidFill>
                  <a:schemeClr val="bg1"/>
                </a:solidFill>
              </a:rPr>
              <a:t>Positive</a:t>
            </a:r>
            <a:r>
              <a:rPr lang="en-GB" dirty="0"/>
              <a:t> </a:t>
            </a:r>
            <a:r>
              <a:rPr lang="en-GB" b="1" dirty="0">
                <a:solidFill>
                  <a:schemeClr val="bg1"/>
                </a:solidFill>
              </a:rPr>
              <a:t>8-bit</a:t>
            </a:r>
            <a:r>
              <a:rPr lang="en-GB" dirty="0"/>
              <a:t> numbers have the format </a:t>
            </a:r>
            <a:r>
              <a:rPr lang="en-GB" b="1" dirty="0">
                <a:solidFill>
                  <a:schemeClr val="bg1"/>
                </a:solidFill>
              </a:rPr>
              <a:t>0XXXXXXX</a:t>
            </a:r>
          </a:p>
          <a:p>
            <a:pPr lvl="1"/>
            <a:r>
              <a:rPr lang="en-GB" dirty="0"/>
              <a:t>The value is the decimal value </a:t>
            </a:r>
            <a:r>
              <a:rPr lang="bg-BG" dirty="0"/>
              <a:t> </a:t>
            </a:r>
            <a:r>
              <a:rPr lang="en-GB" dirty="0"/>
              <a:t>of their last </a:t>
            </a:r>
            <a:r>
              <a:rPr lang="en-GB" b="1" dirty="0">
                <a:solidFill>
                  <a:schemeClr val="bg1"/>
                </a:solidFill>
              </a:rPr>
              <a:t>7 bits</a:t>
            </a:r>
            <a:r>
              <a:rPr lang="en-GB" b="1" dirty="0"/>
              <a:t> </a:t>
            </a:r>
            <a:r>
              <a:rPr lang="en-GB" dirty="0"/>
              <a:t>(</a:t>
            </a:r>
            <a:r>
              <a:rPr lang="en-GB" b="1" dirty="0">
                <a:solidFill>
                  <a:schemeClr val="bg1"/>
                </a:solidFill>
              </a:rPr>
              <a:t>XXXXXXX</a:t>
            </a:r>
            <a:r>
              <a:rPr lang="en-GB" dirty="0"/>
              <a:t>)</a:t>
            </a:r>
          </a:p>
          <a:p>
            <a:pPr>
              <a:buClr>
                <a:schemeClr val="tx1"/>
              </a:buClr>
            </a:pPr>
            <a:r>
              <a:rPr lang="en-GB" b="1" dirty="0">
                <a:solidFill>
                  <a:schemeClr val="bg1"/>
                </a:solidFill>
              </a:rPr>
              <a:t>Negative</a:t>
            </a:r>
            <a:r>
              <a:rPr lang="en-GB" dirty="0"/>
              <a:t> </a:t>
            </a:r>
            <a:r>
              <a:rPr lang="en-GB" b="1" dirty="0">
                <a:solidFill>
                  <a:schemeClr val="bg1"/>
                </a:solidFill>
              </a:rPr>
              <a:t>8-bit</a:t>
            </a:r>
            <a:r>
              <a:rPr lang="en-GB" dirty="0"/>
              <a:t> numbers have the format </a:t>
            </a:r>
            <a:r>
              <a:rPr lang="en-GB" b="1" dirty="0">
                <a:solidFill>
                  <a:schemeClr val="bg1"/>
                </a:solidFill>
              </a:rPr>
              <a:t>1YYYYYYY</a:t>
            </a:r>
          </a:p>
          <a:p>
            <a:pPr lvl="1"/>
            <a:r>
              <a:rPr lang="en-GB" dirty="0"/>
              <a:t>The value is </a:t>
            </a:r>
            <a:r>
              <a:rPr lang="en-GB" b="1" dirty="0">
                <a:solidFill>
                  <a:schemeClr val="bg1"/>
                </a:solidFill>
              </a:rPr>
              <a:t>-128 </a:t>
            </a:r>
            <a:r>
              <a:rPr lang="en-GB" dirty="0"/>
              <a:t>(</a:t>
            </a:r>
            <a:r>
              <a:rPr lang="en-GB" b="1" dirty="0">
                <a:solidFill>
                  <a:schemeClr val="bg1"/>
                </a:solidFill>
              </a:rPr>
              <a:t>-2</a:t>
            </a:r>
            <a:r>
              <a:rPr lang="en-GB" b="1" baseline="30000" dirty="0">
                <a:solidFill>
                  <a:schemeClr val="bg1"/>
                </a:solidFill>
              </a:rPr>
              <a:t>7</a:t>
            </a:r>
            <a:r>
              <a:rPr lang="en-GB" dirty="0"/>
              <a:t>) </a:t>
            </a:r>
            <a:r>
              <a:rPr lang="en-GB" b="1" dirty="0"/>
              <a:t>+</a:t>
            </a:r>
            <a:r>
              <a:rPr lang="en-GB" dirty="0"/>
              <a:t> the</a:t>
            </a:r>
            <a:r>
              <a:rPr lang="bg-BG" dirty="0"/>
              <a:t> </a:t>
            </a:r>
            <a:r>
              <a:rPr lang="en-GB" dirty="0"/>
              <a:t>decimal value of </a:t>
            </a:r>
            <a:r>
              <a:rPr lang="en-GB" b="1" dirty="0">
                <a:solidFill>
                  <a:schemeClr val="bg1"/>
                </a:solidFill>
              </a:rPr>
              <a:t>YYYYYYY</a:t>
            </a:r>
          </a:p>
        </p:txBody>
      </p:sp>
      <p:sp>
        <p:nvSpPr>
          <p:cNvPr id="5" name="Title 4">
            <a:extLst>
              <a:ext uri="{FF2B5EF4-FFF2-40B4-BE49-F238E27FC236}">
                <a16:creationId xmlns:a16="http://schemas.microsoft.com/office/drawing/2014/main" xmlns="" id="{B6E1234F-5105-4246-A986-72EB8D5284B4}"/>
              </a:ext>
            </a:extLst>
          </p:cNvPr>
          <p:cNvSpPr>
            <a:spLocks noGrp="1"/>
          </p:cNvSpPr>
          <p:nvPr>
            <p:ph type="title"/>
          </p:nvPr>
        </p:nvSpPr>
        <p:spPr/>
        <p:txBody>
          <a:bodyPr/>
          <a:lstStyle/>
          <a:p>
            <a:r>
              <a:rPr lang="en-GB" dirty="0"/>
              <a:t>Representation of Signed Integers</a:t>
            </a:r>
          </a:p>
        </p:txBody>
      </p:sp>
      <p:sp>
        <p:nvSpPr>
          <p:cNvPr id="7" name="Text Placeholder 7">
            <a:extLst>
              <a:ext uri="{FF2B5EF4-FFF2-40B4-BE49-F238E27FC236}">
                <a16:creationId xmlns:a16="http://schemas.microsoft.com/office/drawing/2014/main" xmlns="" id="{4AE7690D-15F9-4813-843F-B3D7E679593A}"/>
              </a:ext>
            </a:extLst>
          </p:cNvPr>
          <p:cNvSpPr txBox="1">
            <a:spLocks/>
          </p:cNvSpPr>
          <p:nvPr/>
        </p:nvSpPr>
        <p:spPr>
          <a:xfrm>
            <a:off x="1146000" y="4149000"/>
            <a:ext cx="5713545" cy="1510771"/>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tabLst>
                <a:tab pos="1878013" algn="l"/>
              </a:tabLst>
            </a:pPr>
            <a:r>
              <a:rPr lang="en-GB" sz="2800" dirty="0">
                <a:solidFill>
                  <a:schemeClr val="tx1"/>
                </a:solidFill>
              </a:rPr>
              <a:t>10010010</a:t>
            </a:r>
            <a:r>
              <a:rPr lang="en-GB" sz="2800" baseline="-25000" dirty="0">
                <a:solidFill>
                  <a:schemeClr val="tx1"/>
                </a:solidFill>
              </a:rPr>
              <a:t>b</a:t>
            </a:r>
            <a:r>
              <a:rPr lang="en-GB" sz="2800" dirty="0">
                <a:solidFill>
                  <a:schemeClr val="tx1"/>
                </a:solidFill>
              </a:rPr>
              <a:t> = -2</a:t>
            </a:r>
            <a:r>
              <a:rPr lang="en-GB" sz="2800" baseline="30000" dirty="0">
                <a:solidFill>
                  <a:schemeClr val="tx1"/>
                </a:solidFill>
              </a:rPr>
              <a:t>7</a:t>
            </a:r>
            <a:r>
              <a:rPr lang="en-GB" sz="2800" dirty="0">
                <a:solidFill>
                  <a:schemeClr val="tx1"/>
                </a:solidFill>
              </a:rPr>
              <a:t> + 0010010</a:t>
            </a:r>
            <a:r>
              <a:rPr lang="en-GB" sz="2800" baseline="-25000" dirty="0">
                <a:solidFill>
                  <a:schemeClr val="tx1"/>
                </a:solidFill>
              </a:rPr>
              <a:t>b</a:t>
            </a:r>
            <a:r>
              <a:rPr lang="en-GB" sz="2800" dirty="0">
                <a:solidFill>
                  <a:schemeClr val="tx1"/>
                </a:solidFill>
              </a:rPr>
              <a:t> =</a:t>
            </a:r>
            <a:br>
              <a:rPr lang="en-GB" sz="2800" dirty="0">
                <a:solidFill>
                  <a:schemeClr val="tx1"/>
                </a:solidFill>
              </a:rPr>
            </a:br>
            <a:r>
              <a:rPr lang="en-GB" sz="2800" dirty="0">
                <a:solidFill>
                  <a:schemeClr val="tx1"/>
                </a:solidFill>
              </a:rPr>
              <a:t>	= -128 + 18 =</a:t>
            </a:r>
            <a:br>
              <a:rPr lang="en-GB" sz="2800" dirty="0">
                <a:solidFill>
                  <a:schemeClr val="tx1"/>
                </a:solidFill>
              </a:rPr>
            </a:br>
            <a:r>
              <a:rPr lang="en-GB" sz="2800" dirty="0">
                <a:solidFill>
                  <a:schemeClr val="tx1"/>
                </a:solidFill>
              </a:rPr>
              <a:t>	= -110</a:t>
            </a:r>
            <a:endParaRPr lang="en-GB" sz="2800" i="1" dirty="0">
              <a:solidFill>
                <a:schemeClr val="accent2"/>
              </a:solidFill>
            </a:endParaRPr>
          </a:p>
        </p:txBody>
      </p:sp>
      <p:sp>
        <p:nvSpPr>
          <p:cNvPr id="8" name="Text Placeholder 4">
            <a:extLst>
              <a:ext uri="{FF2B5EF4-FFF2-40B4-BE49-F238E27FC236}">
                <a16:creationId xmlns:a16="http://schemas.microsoft.com/office/drawing/2014/main" xmlns="" id="{8D4B1607-8892-4483-B700-30A6A7BBA822}"/>
              </a:ext>
            </a:extLst>
          </p:cNvPr>
          <p:cNvSpPr txBox="1">
            <a:spLocks/>
          </p:cNvSpPr>
          <p:nvPr/>
        </p:nvSpPr>
        <p:spPr>
          <a:xfrm>
            <a:off x="7726049" y="4149000"/>
            <a:ext cx="1797067" cy="1459296"/>
          </a:xfrm>
          <a:prstGeom prst="rect">
            <a:avLst/>
          </a:prstGeom>
        </p:spPr>
        <p:txBody>
          <a:bodyPr vert="horz" wrap="none" lIns="108000" tIns="72000" rIns="108000" bIns="36000" rtlCol="0" anchor="ctr">
            <a:spAutoFit/>
          </a:bodyPr>
          <a:lstStyle>
            <a:lvl1pPr marL="0" indent="0" algn="ctr" defTabSz="1218438" rtl="0" eaLnBrk="1" latinLnBrk="1" hangingPunct="1">
              <a:lnSpc>
                <a:spcPct val="105000"/>
              </a:lnSpc>
              <a:spcBef>
                <a:spcPts val="600"/>
              </a:spcBef>
              <a:spcAft>
                <a:spcPts val="600"/>
              </a:spcAft>
              <a:buFont typeface="Wingdings" panose="05000000000000000000" pitchFamily="2" charset="2"/>
              <a:buNone/>
              <a:defRPr sz="3998" b="1" kern="1200" baseline="0">
                <a:solidFill>
                  <a:schemeClr val="tx1"/>
                </a:solidFill>
                <a:latin typeface="+mn-lt"/>
                <a:ea typeface="+mn-ea"/>
                <a:cs typeface="Arial" pitchFamily="34"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lnSpc>
                <a:spcPct val="80000"/>
              </a:lnSpc>
            </a:pPr>
            <a:r>
              <a:rPr lang="en-GB" sz="10700" dirty="0"/>
              <a:t>-</a:t>
            </a:r>
            <a:r>
              <a:rPr lang="bg-BG" sz="10700" dirty="0"/>
              <a:t>2</a:t>
            </a:r>
            <a:r>
              <a:rPr lang="bg-BG" sz="10700" baseline="30000" dirty="0"/>
              <a:t>7</a:t>
            </a:r>
            <a:endParaRPr lang="en-US" sz="10700" baseline="30000" dirty="0"/>
          </a:p>
        </p:txBody>
      </p:sp>
      <p:sp>
        <p:nvSpPr>
          <p:cNvPr id="10" name="Slide Number">
            <a:extLst>
              <a:ext uri="{FF2B5EF4-FFF2-40B4-BE49-F238E27FC236}">
                <a16:creationId xmlns:a16="http://schemas.microsoft.com/office/drawing/2014/main" xmlns="" id="{8C711930-DB1A-4F6A-ACD7-104D42E72701}"/>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19</a:t>
            </a:fld>
            <a:endParaRPr lang="en-US" noProof="0" dirty="0"/>
          </a:p>
        </p:txBody>
      </p:sp>
    </p:spTree>
    <p:extLst>
      <p:ext uri="{BB962C8B-B14F-4D97-AF65-F5344CB8AC3E}">
        <p14:creationId xmlns:p14="http://schemas.microsoft.com/office/powerpoint/2010/main" val="24786723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197333" y="1448104"/>
            <a:ext cx="9049234" cy="5207396"/>
          </a:xfrm>
        </p:spPr>
        <p:txBody>
          <a:bodyPr>
            <a:normAutofit fontScale="92500" lnSpcReduction="10000"/>
          </a:bodyPr>
          <a:lstStyle/>
          <a:p>
            <a:pPr marL="514350" indent="-514350">
              <a:buClr>
                <a:schemeClr val="tx1"/>
              </a:buClr>
            </a:pPr>
            <a:r>
              <a:rPr lang="en-GB" sz="3700" dirty="0"/>
              <a:t>What is a </a:t>
            </a:r>
            <a:r>
              <a:rPr lang="en-GB" sz="3700" b="1" dirty="0"/>
              <a:t>Bit</a:t>
            </a:r>
            <a:r>
              <a:rPr lang="en-GB" sz="3700" dirty="0"/>
              <a:t>, </a:t>
            </a:r>
            <a:r>
              <a:rPr lang="en-GB" sz="3700" b="1" dirty="0"/>
              <a:t>Byte</a:t>
            </a:r>
            <a:r>
              <a:rPr lang="en-GB" sz="3700" dirty="0"/>
              <a:t>, </a:t>
            </a:r>
            <a:r>
              <a:rPr lang="en-GB" sz="3700" b="1" dirty="0"/>
              <a:t>KB</a:t>
            </a:r>
            <a:r>
              <a:rPr lang="en-GB" sz="3700" dirty="0"/>
              <a:t>, </a:t>
            </a:r>
            <a:r>
              <a:rPr lang="en-GB" sz="3700" b="1" dirty="0"/>
              <a:t>MB</a:t>
            </a:r>
            <a:r>
              <a:rPr lang="en-GB" sz="3700" dirty="0"/>
              <a:t>?</a:t>
            </a:r>
          </a:p>
          <a:p>
            <a:pPr marL="514350" indent="-514350">
              <a:buClr>
                <a:schemeClr val="tx1"/>
              </a:buClr>
            </a:pPr>
            <a:r>
              <a:rPr lang="en-GB" sz="3700" b="1" dirty="0"/>
              <a:t>Numerals Systems</a:t>
            </a:r>
          </a:p>
          <a:p>
            <a:pPr lvl="1">
              <a:buClr>
                <a:schemeClr val="tx1"/>
              </a:buClr>
            </a:pPr>
            <a:r>
              <a:rPr lang="en-GB" sz="3500" dirty="0"/>
              <a:t>Decimal, Binary, Hexadecimal</a:t>
            </a:r>
          </a:p>
          <a:p>
            <a:pPr lvl="1">
              <a:buClr>
                <a:schemeClr val="tx1"/>
              </a:buClr>
            </a:pPr>
            <a:r>
              <a:rPr lang="en-GB" sz="3500" dirty="0"/>
              <a:t>Conversion between Numeral Systems</a:t>
            </a:r>
            <a:endParaRPr lang="bg-BG" sz="3500" dirty="0"/>
          </a:p>
          <a:p>
            <a:pPr marL="514350" indent="-514350">
              <a:buClr>
                <a:schemeClr val="tx1"/>
              </a:buClr>
            </a:pPr>
            <a:r>
              <a:rPr lang="en-GB" sz="3700" b="1" dirty="0"/>
              <a:t>Representation of Data</a:t>
            </a:r>
            <a:r>
              <a:rPr lang="en-GB" sz="3700" dirty="0"/>
              <a:t> in </a:t>
            </a:r>
            <a:r>
              <a:rPr lang="en-US" sz="3700" dirty="0"/>
              <a:t>Computer </a:t>
            </a:r>
            <a:r>
              <a:rPr lang="en-GB" sz="3700" dirty="0"/>
              <a:t>Memory</a:t>
            </a:r>
          </a:p>
          <a:p>
            <a:pPr lvl="1">
              <a:buClr>
                <a:schemeClr val="tx1"/>
              </a:buClr>
            </a:pPr>
            <a:r>
              <a:rPr lang="en-GB" sz="3500" dirty="0"/>
              <a:t>Representing Integers, Real Numbers and Text</a:t>
            </a:r>
          </a:p>
          <a:p>
            <a:pPr marL="514350" indent="-514350">
              <a:buClr>
                <a:schemeClr val="tx1"/>
              </a:buClr>
            </a:pPr>
            <a:r>
              <a:rPr lang="en-GB" sz="3700" b="1" dirty="0"/>
              <a:t>Bitwise Operations</a:t>
            </a:r>
            <a:r>
              <a:rPr lang="bg-BG" sz="3700" dirty="0"/>
              <a:t>: </a:t>
            </a:r>
            <a:r>
              <a:rPr lang="en-US" sz="3700" b="1" dirty="0"/>
              <a:t>&amp;</a:t>
            </a:r>
            <a:r>
              <a:rPr lang="en-US" sz="3700" dirty="0"/>
              <a:t>, </a:t>
            </a:r>
            <a:r>
              <a:rPr lang="en-US" sz="3700" b="1" dirty="0"/>
              <a:t>I</a:t>
            </a:r>
            <a:r>
              <a:rPr lang="en-US" sz="3700" dirty="0"/>
              <a:t>, </a:t>
            </a:r>
            <a:r>
              <a:rPr lang="en-US" sz="3700" b="1" dirty="0"/>
              <a:t>^</a:t>
            </a:r>
            <a:r>
              <a:rPr lang="en-US" sz="3700" dirty="0"/>
              <a:t>, </a:t>
            </a:r>
            <a:r>
              <a:rPr lang="en-US" sz="3700" b="1" dirty="0"/>
              <a:t>~</a:t>
            </a:r>
          </a:p>
          <a:p>
            <a:pPr lvl="1">
              <a:buClr>
                <a:schemeClr val="tx1"/>
              </a:buClr>
            </a:pPr>
            <a:r>
              <a:rPr lang="en-GB" sz="3500" dirty="0"/>
              <a:t>Reading / Writing Bits from Integers</a:t>
            </a:r>
            <a:endParaRPr lang="en-US" sz="3500" dirty="0"/>
          </a:p>
        </p:txBody>
      </p:sp>
      <p:sp>
        <p:nvSpPr>
          <p:cNvPr id="444418" name="Rectangle 2"/>
          <p:cNvSpPr>
            <a:spLocks noGrp="1" noChangeArrowheads="1"/>
          </p:cNvSpPr>
          <p:nvPr>
            <p:ph type="title"/>
          </p:nvPr>
        </p:nvSpPr>
        <p:spPr/>
        <p:txBody>
          <a:bodyPr/>
          <a:lstStyle/>
          <a:p>
            <a:r>
              <a:rPr lang="en-US" dirty="0"/>
              <a:t>Table of Contents</a:t>
            </a:r>
            <a:endParaRPr lang="bg-BG" dirty="0"/>
          </a:p>
        </p:txBody>
      </p:sp>
      <p:sp>
        <p:nvSpPr>
          <p:cNvPr id="6" name="Slide Number">
            <a:extLst>
              <a:ext uri="{FF2B5EF4-FFF2-40B4-BE49-F238E27FC236}">
                <a16:creationId xmlns:a16="http://schemas.microsoft.com/office/drawing/2014/main" xmlns="" id="{19741A9A-803E-418A-8151-0FD6AB13CC64}"/>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2</a:t>
            </a:fld>
            <a:endParaRPr lang="en-US" dirty="0"/>
          </a:p>
        </p:txBody>
      </p:sp>
    </p:spTree>
    <p:extLst>
      <p:ext uri="{BB962C8B-B14F-4D97-AF65-F5344CB8AC3E}">
        <p14:creationId xmlns:p14="http://schemas.microsoft.com/office/powerpoint/2010/main" val="29115966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fade">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fade">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fade">
                                      <p:cBhvr>
                                        <p:cTn id="27" dur="500"/>
                                        <p:tgtEl>
                                          <p:spTgt spid="2">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
                                            <p:txEl>
                                              <p:pRg st="6" end="6"/>
                                            </p:txEl>
                                          </p:spTgt>
                                        </p:tgtEl>
                                        <p:attrNameLst>
                                          <p:attrName>style.visibility</p:attrName>
                                        </p:attrNameLst>
                                      </p:cBhvr>
                                      <p:to>
                                        <p:strVal val="visible"/>
                                      </p:to>
                                    </p:set>
                                    <p:animEffect transition="in" filter="fade">
                                      <p:cBhvr>
                                        <p:cTn id="32" dur="500"/>
                                        <p:tgtEl>
                                          <p:spTgt spid="2">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
                                            <p:txEl>
                                              <p:pRg st="7" end="7"/>
                                            </p:txEl>
                                          </p:spTgt>
                                        </p:tgtEl>
                                        <p:attrNameLst>
                                          <p:attrName>style.visibility</p:attrName>
                                        </p:attrNameLst>
                                      </p:cBhvr>
                                      <p:to>
                                        <p:strVal val="visible"/>
                                      </p:to>
                                    </p:set>
                                    <p:animEffect transition="in" filter="fade">
                                      <p:cBhvr>
                                        <p:cTn id="37"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xmlns="" id="{50A4A2C4-E4D4-45D3-AF5D-1F8FB1EACB92}"/>
              </a:ext>
            </a:extLst>
          </p:cNvPr>
          <p:cNvSpPr>
            <a:spLocks noGrp="1"/>
          </p:cNvSpPr>
          <p:nvPr>
            <p:ph type="body" sz="quarter" idx="10"/>
          </p:nvPr>
        </p:nvSpPr>
        <p:spPr/>
        <p:txBody>
          <a:bodyPr/>
          <a:lstStyle/>
          <a:p>
            <a:r>
              <a:rPr lang="en-GB" dirty="0"/>
              <a:t>The </a:t>
            </a:r>
            <a:r>
              <a:rPr lang="en-GB" b="1" dirty="0">
                <a:solidFill>
                  <a:schemeClr val="bg1"/>
                </a:solidFill>
              </a:rPr>
              <a:t>largest signed 8-bit integer</a:t>
            </a:r>
            <a:r>
              <a:rPr lang="en-GB" dirty="0"/>
              <a:t> is:</a:t>
            </a:r>
          </a:p>
          <a:p>
            <a:endParaRPr lang="en-GB" dirty="0"/>
          </a:p>
          <a:p>
            <a:r>
              <a:rPr lang="en-GB" dirty="0"/>
              <a:t>The </a:t>
            </a:r>
            <a:r>
              <a:rPr lang="en-GB" b="1" dirty="0">
                <a:solidFill>
                  <a:schemeClr val="bg1"/>
                </a:solidFill>
              </a:rPr>
              <a:t>smallest negative 8-bit integer</a:t>
            </a:r>
            <a:r>
              <a:rPr lang="en-GB" dirty="0"/>
              <a:t> is:</a:t>
            </a:r>
          </a:p>
          <a:p>
            <a:endParaRPr lang="en-GB" dirty="0"/>
          </a:p>
          <a:p>
            <a:r>
              <a:rPr lang="en-GB" dirty="0"/>
              <a:t>The </a:t>
            </a:r>
            <a:r>
              <a:rPr lang="en-GB" b="1" dirty="0">
                <a:solidFill>
                  <a:schemeClr val="bg1"/>
                </a:solidFill>
              </a:rPr>
              <a:t>largest signed 32-bit integer</a:t>
            </a:r>
            <a:r>
              <a:rPr lang="en-GB" dirty="0"/>
              <a:t> is:</a:t>
            </a:r>
          </a:p>
          <a:p>
            <a:endParaRPr lang="en-GB" dirty="0"/>
          </a:p>
          <a:p>
            <a:r>
              <a:rPr lang="en-GB" dirty="0"/>
              <a:t>The </a:t>
            </a:r>
            <a:r>
              <a:rPr lang="en-GB" b="1" dirty="0">
                <a:solidFill>
                  <a:schemeClr val="bg1"/>
                </a:solidFill>
              </a:rPr>
              <a:t>smallest negative 32-bit integer</a:t>
            </a:r>
            <a:r>
              <a:rPr lang="en-GB" dirty="0"/>
              <a:t> is:</a:t>
            </a:r>
          </a:p>
        </p:txBody>
      </p:sp>
      <p:sp>
        <p:nvSpPr>
          <p:cNvPr id="5" name="Title 4">
            <a:extLst>
              <a:ext uri="{FF2B5EF4-FFF2-40B4-BE49-F238E27FC236}">
                <a16:creationId xmlns:a16="http://schemas.microsoft.com/office/drawing/2014/main" xmlns="" id="{88517D70-9068-454F-A143-A55D55244B94}"/>
              </a:ext>
            </a:extLst>
          </p:cNvPr>
          <p:cNvSpPr>
            <a:spLocks noGrp="1"/>
          </p:cNvSpPr>
          <p:nvPr>
            <p:ph type="title"/>
          </p:nvPr>
        </p:nvSpPr>
        <p:spPr/>
        <p:txBody>
          <a:bodyPr/>
          <a:lstStyle/>
          <a:p>
            <a:r>
              <a:rPr lang="en-GB" dirty="0"/>
              <a:t>Largest and Smallest Signed Integers</a:t>
            </a:r>
          </a:p>
        </p:txBody>
      </p:sp>
      <p:sp>
        <p:nvSpPr>
          <p:cNvPr id="7" name="Text Placeholder 7">
            <a:extLst>
              <a:ext uri="{FF2B5EF4-FFF2-40B4-BE49-F238E27FC236}">
                <a16:creationId xmlns:a16="http://schemas.microsoft.com/office/drawing/2014/main" xmlns="" id="{96D0543D-D2C0-4009-BA7F-BF8C9A557460}"/>
              </a:ext>
            </a:extLst>
          </p:cNvPr>
          <p:cNvSpPr txBox="1">
            <a:spLocks/>
          </p:cNvSpPr>
          <p:nvPr/>
        </p:nvSpPr>
        <p:spPr>
          <a:xfrm>
            <a:off x="828941" y="1889475"/>
            <a:ext cx="4515416" cy="587121"/>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dirty="0">
                <a:solidFill>
                  <a:schemeClr val="tx1"/>
                </a:solidFill>
              </a:rPr>
              <a:t>127 </a:t>
            </a:r>
            <a:r>
              <a:rPr lang="bg-BG" dirty="0">
                <a:solidFill>
                  <a:schemeClr val="tx1"/>
                </a:solidFill>
              </a:rPr>
              <a:t>= </a:t>
            </a:r>
            <a:r>
              <a:rPr lang="en-GB" dirty="0">
                <a:solidFill>
                  <a:schemeClr val="tx1"/>
                </a:solidFill>
              </a:rPr>
              <a:t>(2</a:t>
            </a:r>
            <a:r>
              <a:rPr lang="en-GB" baseline="30000" dirty="0">
                <a:solidFill>
                  <a:schemeClr val="tx1"/>
                </a:solidFill>
              </a:rPr>
              <a:t>7</a:t>
            </a:r>
            <a:r>
              <a:rPr lang="en-GB" dirty="0">
                <a:solidFill>
                  <a:schemeClr val="tx1"/>
                </a:solidFill>
              </a:rPr>
              <a:t> – 1) = </a:t>
            </a:r>
            <a:r>
              <a:rPr lang="en-GB" dirty="0">
                <a:solidFill>
                  <a:schemeClr val="bg1"/>
                </a:solidFill>
                <a:highlight>
                  <a:srgbClr val="000080"/>
                </a:highlight>
              </a:rPr>
              <a:t>0</a:t>
            </a:r>
            <a:r>
              <a:rPr lang="en-GB" dirty="0">
                <a:solidFill>
                  <a:schemeClr val="tx1"/>
                </a:solidFill>
              </a:rPr>
              <a:t>1111111</a:t>
            </a:r>
            <a:r>
              <a:rPr lang="en-GB" baseline="-25000" dirty="0">
                <a:solidFill>
                  <a:schemeClr val="tx1"/>
                </a:solidFill>
              </a:rPr>
              <a:t>b</a:t>
            </a:r>
            <a:endParaRPr lang="en-GB" i="1" baseline="-25000" dirty="0">
              <a:solidFill>
                <a:schemeClr val="accent2"/>
              </a:solidFill>
            </a:endParaRPr>
          </a:p>
        </p:txBody>
      </p:sp>
      <p:sp>
        <p:nvSpPr>
          <p:cNvPr id="8" name="Text Placeholder 7">
            <a:extLst>
              <a:ext uri="{FF2B5EF4-FFF2-40B4-BE49-F238E27FC236}">
                <a16:creationId xmlns:a16="http://schemas.microsoft.com/office/drawing/2014/main" xmlns="" id="{64D099FD-577D-4E6C-AD10-DF0897DE4E42}"/>
              </a:ext>
            </a:extLst>
          </p:cNvPr>
          <p:cNvSpPr txBox="1">
            <a:spLocks/>
          </p:cNvSpPr>
          <p:nvPr/>
        </p:nvSpPr>
        <p:spPr>
          <a:xfrm>
            <a:off x="828941" y="3264953"/>
            <a:ext cx="4515416" cy="587121"/>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dirty="0">
                <a:solidFill>
                  <a:schemeClr val="tx1"/>
                </a:solidFill>
              </a:rPr>
              <a:t>-128 </a:t>
            </a:r>
            <a:r>
              <a:rPr lang="bg-BG" dirty="0">
                <a:solidFill>
                  <a:schemeClr val="tx1"/>
                </a:solidFill>
              </a:rPr>
              <a:t>= </a:t>
            </a:r>
            <a:r>
              <a:rPr lang="en-GB" dirty="0">
                <a:solidFill>
                  <a:schemeClr val="tx1"/>
                </a:solidFill>
              </a:rPr>
              <a:t>-(2</a:t>
            </a:r>
            <a:r>
              <a:rPr lang="en-GB" baseline="30000" dirty="0">
                <a:solidFill>
                  <a:schemeClr val="tx1"/>
                </a:solidFill>
              </a:rPr>
              <a:t>7</a:t>
            </a:r>
            <a:r>
              <a:rPr lang="en-GB" dirty="0">
                <a:solidFill>
                  <a:schemeClr val="tx1"/>
                </a:solidFill>
              </a:rPr>
              <a:t>) = </a:t>
            </a:r>
            <a:r>
              <a:rPr lang="en-GB" dirty="0">
                <a:solidFill>
                  <a:schemeClr val="bg1"/>
                </a:solidFill>
                <a:highlight>
                  <a:srgbClr val="000080"/>
                </a:highlight>
              </a:rPr>
              <a:t>1</a:t>
            </a:r>
            <a:r>
              <a:rPr lang="en-GB" dirty="0">
                <a:solidFill>
                  <a:schemeClr val="tx1"/>
                </a:solidFill>
              </a:rPr>
              <a:t>0000000</a:t>
            </a:r>
            <a:r>
              <a:rPr lang="en-GB" baseline="-25000" dirty="0">
                <a:solidFill>
                  <a:schemeClr val="tx1"/>
                </a:solidFill>
              </a:rPr>
              <a:t>b</a:t>
            </a:r>
            <a:endParaRPr lang="en-GB" i="1" baseline="-25000" dirty="0">
              <a:solidFill>
                <a:schemeClr val="accent2"/>
              </a:solidFill>
            </a:endParaRPr>
          </a:p>
        </p:txBody>
      </p:sp>
      <p:sp>
        <p:nvSpPr>
          <p:cNvPr id="9" name="Text Placeholder 7">
            <a:extLst>
              <a:ext uri="{FF2B5EF4-FFF2-40B4-BE49-F238E27FC236}">
                <a16:creationId xmlns:a16="http://schemas.microsoft.com/office/drawing/2014/main" xmlns="" id="{62D1EFFB-B51D-40F1-BD77-10E1005A6EE0}"/>
              </a:ext>
            </a:extLst>
          </p:cNvPr>
          <p:cNvSpPr txBox="1">
            <a:spLocks/>
          </p:cNvSpPr>
          <p:nvPr/>
        </p:nvSpPr>
        <p:spPr>
          <a:xfrm>
            <a:off x="828940" y="4640431"/>
            <a:ext cx="6006865" cy="587121"/>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dirty="0">
                <a:solidFill>
                  <a:schemeClr val="tx1"/>
                </a:solidFill>
              </a:rPr>
              <a:t>2147483647 </a:t>
            </a:r>
            <a:r>
              <a:rPr lang="bg-BG" dirty="0">
                <a:solidFill>
                  <a:schemeClr val="tx1"/>
                </a:solidFill>
              </a:rPr>
              <a:t>= </a:t>
            </a:r>
            <a:r>
              <a:rPr lang="en-GB" dirty="0">
                <a:solidFill>
                  <a:schemeClr val="tx1"/>
                </a:solidFill>
              </a:rPr>
              <a:t>(2</a:t>
            </a:r>
            <a:r>
              <a:rPr lang="en-GB" baseline="30000" dirty="0">
                <a:solidFill>
                  <a:schemeClr val="tx1"/>
                </a:solidFill>
              </a:rPr>
              <a:t>31</a:t>
            </a:r>
            <a:r>
              <a:rPr lang="en-GB" dirty="0">
                <a:solidFill>
                  <a:schemeClr val="tx1"/>
                </a:solidFill>
              </a:rPr>
              <a:t> – 1) = </a:t>
            </a:r>
            <a:r>
              <a:rPr lang="en-GB" dirty="0">
                <a:solidFill>
                  <a:schemeClr val="bg1"/>
                </a:solidFill>
                <a:highlight>
                  <a:srgbClr val="000080"/>
                </a:highlight>
              </a:rPr>
              <a:t>0</a:t>
            </a:r>
            <a:r>
              <a:rPr lang="en-GB" dirty="0">
                <a:solidFill>
                  <a:schemeClr val="tx1"/>
                </a:solidFill>
              </a:rPr>
              <a:t>111…1111</a:t>
            </a:r>
            <a:r>
              <a:rPr lang="en-GB" baseline="-25000" dirty="0">
                <a:solidFill>
                  <a:schemeClr val="tx1"/>
                </a:solidFill>
              </a:rPr>
              <a:t>b</a:t>
            </a:r>
            <a:endParaRPr lang="en-GB" i="1" baseline="-25000" dirty="0">
              <a:solidFill>
                <a:schemeClr val="accent2"/>
              </a:solidFill>
            </a:endParaRPr>
          </a:p>
        </p:txBody>
      </p:sp>
      <p:sp>
        <p:nvSpPr>
          <p:cNvPr id="10" name="Text Placeholder 7">
            <a:extLst>
              <a:ext uri="{FF2B5EF4-FFF2-40B4-BE49-F238E27FC236}">
                <a16:creationId xmlns:a16="http://schemas.microsoft.com/office/drawing/2014/main" xmlns="" id="{89A43F80-6CE0-4A06-A409-66C67539D6A9}"/>
              </a:ext>
            </a:extLst>
          </p:cNvPr>
          <p:cNvSpPr txBox="1">
            <a:spLocks/>
          </p:cNvSpPr>
          <p:nvPr/>
        </p:nvSpPr>
        <p:spPr>
          <a:xfrm>
            <a:off x="828940" y="6015909"/>
            <a:ext cx="6006865" cy="587121"/>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dirty="0">
                <a:solidFill>
                  <a:schemeClr val="tx1"/>
                </a:solidFill>
              </a:rPr>
              <a:t>-2147483648 </a:t>
            </a:r>
            <a:r>
              <a:rPr lang="bg-BG" dirty="0">
                <a:solidFill>
                  <a:schemeClr val="tx1"/>
                </a:solidFill>
              </a:rPr>
              <a:t>= </a:t>
            </a:r>
            <a:r>
              <a:rPr lang="en-GB" dirty="0">
                <a:solidFill>
                  <a:schemeClr val="tx1"/>
                </a:solidFill>
              </a:rPr>
              <a:t>-(2</a:t>
            </a:r>
            <a:r>
              <a:rPr lang="en-GB" baseline="30000" dirty="0">
                <a:solidFill>
                  <a:schemeClr val="tx1"/>
                </a:solidFill>
              </a:rPr>
              <a:t>31</a:t>
            </a:r>
            <a:r>
              <a:rPr lang="en-GB" dirty="0">
                <a:solidFill>
                  <a:schemeClr val="tx1"/>
                </a:solidFill>
              </a:rPr>
              <a:t>) = </a:t>
            </a:r>
            <a:r>
              <a:rPr lang="en-GB" dirty="0">
                <a:solidFill>
                  <a:schemeClr val="bg1"/>
                </a:solidFill>
                <a:highlight>
                  <a:srgbClr val="000080"/>
                </a:highlight>
              </a:rPr>
              <a:t>1</a:t>
            </a:r>
            <a:r>
              <a:rPr lang="en-GB" dirty="0">
                <a:solidFill>
                  <a:schemeClr val="tx1"/>
                </a:solidFill>
              </a:rPr>
              <a:t>000…0000</a:t>
            </a:r>
            <a:r>
              <a:rPr lang="en-GB" baseline="-25000" dirty="0">
                <a:solidFill>
                  <a:schemeClr val="tx1"/>
                </a:solidFill>
              </a:rPr>
              <a:t>b</a:t>
            </a:r>
            <a:endParaRPr lang="en-GB" i="1" baseline="-25000" dirty="0">
              <a:solidFill>
                <a:schemeClr val="accent2"/>
              </a:solidFill>
            </a:endParaRPr>
          </a:p>
        </p:txBody>
      </p:sp>
      <p:sp>
        <p:nvSpPr>
          <p:cNvPr id="11" name="Text Placeholder 4">
            <a:extLst>
              <a:ext uri="{FF2B5EF4-FFF2-40B4-BE49-F238E27FC236}">
                <a16:creationId xmlns:a16="http://schemas.microsoft.com/office/drawing/2014/main" xmlns="" id="{D9150B7A-1997-4916-AB01-C6F908ACC888}"/>
              </a:ext>
            </a:extLst>
          </p:cNvPr>
          <p:cNvSpPr txBox="1">
            <a:spLocks/>
          </p:cNvSpPr>
          <p:nvPr/>
        </p:nvSpPr>
        <p:spPr>
          <a:xfrm>
            <a:off x="7497265" y="1269000"/>
            <a:ext cx="2258733" cy="1320477"/>
          </a:xfrm>
          <a:prstGeom prst="rect">
            <a:avLst/>
          </a:prstGeom>
        </p:spPr>
        <p:txBody>
          <a:bodyPr vert="horz" wrap="none" lIns="108000" tIns="72000" rIns="108000" bIns="36000" rtlCol="0" anchor="ctr">
            <a:spAutoFit/>
          </a:bodyPr>
          <a:lstStyle>
            <a:lvl1pPr marL="0" indent="0" algn="ctr" defTabSz="1218438" rtl="0" eaLnBrk="1" latinLnBrk="1" hangingPunct="1">
              <a:lnSpc>
                <a:spcPct val="105000"/>
              </a:lnSpc>
              <a:spcBef>
                <a:spcPts val="600"/>
              </a:spcBef>
              <a:spcAft>
                <a:spcPts val="600"/>
              </a:spcAft>
              <a:buFont typeface="Wingdings" panose="05000000000000000000" pitchFamily="2" charset="2"/>
              <a:buNone/>
              <a:defRPr sz="3998" b="1" kern="1200" baseline="0">
                <a:solidFill>
                  <a:schemeClr val="tx1"/>
                </a:solidFill>
                <a:latin typeface="+mn-lt"/>
                <a:ea typeface="+mn-ea"/>
                <a:cs typeface="Arial" pitchFamily="34"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lgn="l">
              <a:lnSpc>
                <a:spcPct val="80000"/>
              </a:lnSpc>
            </a:pPr>
            <a:r>
              <a:rPr lang="bg-BG" sz="9600" dirty="0"/>
              <a:t>2</a:t>
            </a:r>
            <a:r>
              <a:rPr lang="bg-BG" sz="9600" baseline="30000" dirty="0"/>
              <a:t>7</a:t>
            </a:r>
            <a:r>
              <a:rPr lang="en-US" sz="9600" dirty="0"/>
              <a:t>-1</a:t>
            </a:r>
            <a:endParaRPr lang="en-US" sz="9600" baseline="30000" dirty="0"/>
          </a:p>
        </p:txBody>
      </p:sp>
      <p:sp>
        <p:nvSpPr>
          <p:cNvPr id="14" name="Slide Number">
            <a:extLst>
              <a:ext uri="{FF2B5EF4-FFF2-40B4-BE49-F238E27FC236}">
                <a16:creationId xmlns:a16="http://schemas.microsoft.com/office/drawing/2014/main" xmlns="" id="{F6C62E15-C0FD-4E85-814E-F6CA0B480AE5}"/>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20</a:t>
            </a:fld>
            <a:endParaRPr lang="en-US" noProof="0" dirty="0"/>
          </a:p>
        </p:txBody>
      </p:sp>
      <p:sp>
        <p:nvSpPr>
          <p:cNvPr id="13" name="Text Placeholder 4">
            <a:extLst>
              <a:ext uri="{FF2B5EF4-FFF2-40B4-BE49-F238E27FC236}">
                <a16:creationId xmlns:a16="http://schemas.microsoft.com/office/drawing/2014/main" xmlns="" id="{F1CE42D9-F9C8-4E07-B877-5DDB542EF5AD}"/>
              </a:ext>
            </a:extLst>
          </p:cNvPr>
          <p:cNvSpPr txBox="1">
            <a:spLocks/>
          </p:cNvSpPr>
          <p:nvPr/>
        </p:nvSpPr>
        <p:spPr>
          <a:xfrm>
            <a:off x="7497265" y="2646841"/>
            <a:ext cx="1635164" cy="1320477"/>
          </a:xfrm>
          <a:prstGeom prst="rect">
            <a:avLst/>
          </a:prstGeom>
        </p:spPr>
        <p:txBody>
          <a:bodyPr vert="horz" wrap="none" lIns="108000" tIns="72000" rIns="108000" bIns="36000" rtlCol="0" anchor="ctr">
            <a:spAutoFit/>
          </a:bodyPr>
          <a:lstStyle>
            <a:lvl1pPr marL="0" indent="0" algn="ctr" defTabSz="1218438" rtl="0" eaLnBrk="1" latinLnBrk="1" hangingPunct="1">
              <a:lnSpc>
                <a:spcPct val="105000"/>
              </a:lnSpc>
              <a:spcBef>
                <a:spcPts val="600"/>
              </a:spcBef>
              <a:spcAft>
                <a:spcPts val="600"/>
              </a:spcAft>
              <a:buFont typeface="Wingdings" panose="05000000000000000000" pitchFamily="2" charset="2"/>
              <a:buNone/>
              <a:defRPr sz="3998" b="1" kern="1200" baseline="0">
                <a:solidFill>
                  <a:schemeClr val="tx1"/>
                </a:solidFill>
                <a:latin typeface="+mn-lt"/>
                <a:ea typeface="+mn-ea"/>
                <a:cs typeface="Arial" pitchFamily="34"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lgn="l">
              <a:lnSpc>
                <a:spcPct val="80000"/>
              </a:lnSpc>
            </a:pPr>
            <a:r>
              <a:rPr lang="en-US" sz="9600" dirty="0"/>
              <a:t>-</a:t>
            </a:r>
            <a:r>
              <a:rPr lang="bg-BG" sz="9600" dirty="0"/>
              <a:t>2</a:t>
            </a:r>
            <a:r>
              <a:rPr lang="bg-BG" sz="9600" baseline="30000" dirty="0"/>
              <a:t>7</a:t>
            </a:r>
            <a:endParaRPr lang="en-US" sz="9600" baseline="30000" dirty="0"/>
          </a:p>
        </p:txBody>
      </p:sp>
      <p:sp>
        <p:nvSpPr>
          <p:cNvPr id="15" name="Text Placeholder 4">
            <a:extLst>
              <a:ext uri="{FF2B5EF4-FFF2-40B4-BE49-F238E27FC236}">
                <a16:creationId xmlns:a16="http://schemas.microsoft.com/office/drawing/2014/main" xmlns="" id="{C8FCA794-4B53-48AA-85C9-220D0C849900}"/>
              </a:ext>
            </a:extLst>
          </p:cNvPr>
          <p:cNvSpPr txBox="1">
            <a:spLocks/>
          </p:cNvSpPr>
          <p:nvPr/>
        </p:nvSpPr>
        <p:spPr>
          <a:xfrm>
            <a:off x="7497265" y="4024682"/>
            <a:ext cx="2675513" cy="1320477"/>
          </a:xfrm>
          <a:prstGeom prst="rect">
            <a:avLst/>
          </a:prstGeom>
        </p:spPr>
        <p:txBody>
          <a:bodyPr vert="horz" wrap="none" lIns="108000" tIns="72000" rIns="108000" bIns="36000" rtlCol="0" anchor="ctr">
            <a:spAutoFit/>
          </a:bodyPr>
          <a:lstStyle>
            <a:lvl1pPr marL="0" indent="0" algn="ctr" defTabSz="1218438" rtl="0" eaLnBrk="1" latinLnBrk="1" hangingPunct="1">
              <a:lnSpc>
                <a:spcPct val="105000"/>
              </a:lnSpc>
              <a:spcBef>
                <a:spcPts val="600"/>
              </a:spcBef>
              <a:spcAft>
                <a:spcPts val="600"/>
              </a:spcAft>
              <a:buFont typeface="Wingdings" panose="05000000000000000000" pitchFamily="2" charset="2"/>
              <a:buNone/>
              <a:defRPr sz="3998" b="1" kern="1200" baseline="0">
                <a:solidFill>
                  <a:schemeClr val="tx1"/>
                </a:solidFill>
                <a:latin typeface="+mn-lt"/>
                <a:ea typeface="+mn-ea"/>
                <a:cs typeface="Arial" pitchFamily="34"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lgn="l">
              <a:lnSpc>
                <a:spcPct val="80000"/>
              </a:lnSpc>
            </a:pPr>
            <a:r>
              <a:rPr lang="bg-BG" sz="9600" dirty="0"/>
              <a:t>2</a:t>
            </a:r>
            <a:r>
              <a:rPr lang="en-US" sz="9600" baseline="30000" dirty="0"/>
              <a:t>31</a:t>
            </a:r>
            <a:r>
              <a:rPr lang="en-US" sz="9600" dirty="0"/>
              <a:t>-1</a:t>
            </a:r>
            <a:endParaRPr lang="en-US" sz="9600" baseline="30000" dirty="0"/>
          </a:p>
        </p:txBody>
      </p:sp>
      <p:sp>
        <p:nvSpPr>
          <p:cNvPr id="16" name="Text Placeholder 4">
            <a:extLst>
              <a:ext uri="{FF2B5EF4-FFF2-40B4-BE49-F238E27FC236}">
                <a16:creationId xmlns:a16="http://schemas.microsoft.com/office/drawing/2014/main" xmlns="" id="{6C6F0266-9085-48AC-AAF5-D290E1F464E2}"/>
              </a:ext>
            </a:extLst>
          </p:cNvPr>
          <p:cNvSpPr txBox="1">
            <a:spLocks/>
          </p:cNvSpPr>
          <p:nvPr/>
        </p:nvSpPr>
        <p:spPr>
          <a:xfrm>
            <a:off x="7497265" y="5402523"/>
            <a:ext cx="2051945" cy="1320477"/>
          </a:xfrm>
          <a:prstGeom prst="rect">
            <a:avLst/>
          </a:prstGeom>
        </p:spPr>
        <p:txBody>
          <a:bodyPr vert="horz" wrap="none" lIns="108000" tIns="72000" rIns="108000" bIns="36000" rtlCol="0" anchor="ctr">
            <a:spAutoFit/>
          </a:bodyPr>
          <a:lstStyle>
            <a:lvl1pPr marL="0" indent="0" algn="ctr" defTabSz="1218438" rtl="0" eaLnBrk="1" latinLnBrk="1" hangingPunct="1">
              <a:lnSpc>
                <a:spcPct val="105000"/>
              </a:lnSpc>
              <a:spcBef>
                <a:spcPts val="600"/>
              </a:spcBef>
              <a:spcAft>
                <a:spcPts val="600"/>
              </a:spcAft>
              <a:buFont typeface="Wingdings" panose="05000000000000000000" pitchFamily="2" charset="2"/>
              <a:buNone/>
              <a:defRPr sz="3998" b="1" kern="1200" baseline="0">
                <a:solidFill>
                  <a:schemeClr val="tx1"/>
                </a:solidFill>
                <a:latin typeface="+mn-lt"/>
                <a:ea typeface="+mn-ea"/>
                <a:cs typeface="Arial" pitchFamily="34"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lgn="l">
              <a:lnSpc>
                <a:spcPct val="80000"/>
              </a:lnSpc>
            </a:pPr>
            <a:r>
              <a:rPr lang="en-US" sz="9600" dirty="0"/>
              <a:t>-</a:t>
            </a:r>
            <a:r>
              <a:rPr lang="bg-BG" sz="9600" dirty="0"/>
              <a:t>2</a:t>
            </a:r>
            <a:r>
              <a:rPr lang="en-US" sz="9600" baseline="30000" dirty="0"/>
              <a:t>31</a:t>
            </a:r>
          </a:p>
        </p:txBody>
      </p:sp>
    </p:spTree>
    <p:extLst>
      <p:ext uri="{BB962C8B-B14F-4D97-AF65-F5344CB8AC3E}">
        <p14:creationId xmlns:p14="http://schemas.microsoft.com/office/powerpoint/2010/main" val="273104397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3" grpId="0"/>
      <p:bldP spid="15" grpId="0"/>
      <p:bldP spid="1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52BEA277-820D-4D24-90EF-C70FE7F50BD9}"/>
              </a:ext>
            </a:extLst>
          </p:cNvPr>
          <p:cNvSpPr>
            <a:spLocks noGrp="1"/>
          </p:cNvSpPr>
          <p:nvPr>
            <p:ph type="sldNum" sz="quarter" idx="5"/>
          </p:nvPr>
        </p:nvSpPr>
        <p:spPr/>
        <p:txBody>
          <a:bodyPr/>
          <a:lstStyle/>
          <a:p>
            <a:fld id="{2BF067CD-8E6B-4360-9AA8-C5DF2A48A6D1}" type="slidenum">
              <a:rPr lang="en-US" noProof="0" smtClean="0"/>
              <a:pPr/>
              <a:t>21</a:t>
            </a:fld>
            <a:endParaRPr lang="en-US" noProof="0" dirty="0"/>
          </a:p>
        </p:txBody>
      </p:sp>
      <p:sp>
        <p:nvSpPr>
          <p:cNvPr id="4" name="Title 3">
            <a:extLst>
              <a:ext uri="{FF2B5EF4-FFF2-40B4-BE49-F238E27FC236}">
                <a16:creationId xmlns:a16="http://schemas.microsoft.com/office/drawing/2014/main" xmlns="" id="{81CAF176-4836-45C1-976F-9D5C7E048F93}"/>
              </a:ext>
            </a:extLst>
          </p:cNvPr>
          <p:cNvSpPr>
            <a:spLocks noGrp="1"/>
          </p:cNvSpPr>
          <p:nvPr>
            <p:ph type="title"/>
          </p:nvPr>
        </p:nvSpPr>
        <p:spPr/>
        <p:txBody>
          <a:bodyPr/>
          <a:lstStyle/>
          <a:p>
            <a:r>
              <a:rPr lang="en-US" dirty="0"/>
              <a:t>Integers and Their Ranges</a:t>
            </a:r>
            <a:r>
              <a:rPr lang="bg-BG" dirty="0"/>
              <a:t> </a:t>
            </a:r>
            <a:r>
              <a:rPr lang="en-US" dirty="0"/>
              <a:t>in Programming</a:t>
            </a:r>
          </a:p>
        </p:txBody>
      </p:sp>
      <p:graphicFrame>
        <p:nvGraphicFramePr>
          <p:cNvPr id="7" name="Group Table">
            <a:extLst>
              <a:ext uri="{FF2B5EF4-FFF2-40B4-BE49-F238E27FC236}">
                <a16:creationId xmlns:a16="http://schemas.microsoft.com/office/drawing/2014/main" xmlns="" id="{49213B8A-7267-436B-B0C5-F10D7C8C04FC}"/>
              </a:ext>
            </a:extLst>
          </p:cNvPr>
          <p:cNvGraphicFramePr>
            <a:graphicFrameLocks/>
          </p:cNvGraphicFramePr>
          <p:nvPr>
            <p:extLst>
              <p:ext uri="{D42A27DB-BD31-4B8C-83A1-F6EECF244321}">
                <p14:modId xmlns:p14="http://schemas.microsoft.com/office/powerpoint/2010/main" val="1656869018"/>
              </p:ext>
            </p:extLst>
          </p:nvPr>
        </p:nvGraphicFramePr>
        <p:xfrm>
          <a:off x="432485" y="1520645"/>
          <a:ext cx="11327030" cy="4593950"/>
        </p:xfrm>
        <a:graphic>
          <a:graphicData uri="http://schemas.openxmlformats.org/drawingml/2006/table">
            <a:tbl>
              <a:tblPr/>
              <a:tblGrid>
                <a:gridCol w="1523515">
                  <a:extLst>
                    <a:ext uri="{9D8B030D-6E8A-4147-A177-3AD203B41FA5}">
                      <a16:colId xmlns:a16="http://schemas.microsoft.com/office/drawing/2014/main" xmlns="" val="20000"/>
                    </a:ext>
                  </a:extLst>
                </a:gridCol>
                <a:gridCol w="1755000">
                  <a:extLst>
                    <a:ext uri="{9D8B030D-6E8A-4147-A177-3AD203B41FA5}">
                      <a16:colId xmlns:a16="http://schemas.microsoft.com/office/drawing/2014/main" xmlns="" val="20001"/>
                    </a:ext>
                  </a:extLst>
                </a:gridCol>
                <a:gridCol w="5342847">
                  <a:extLst>
                    <a:ext uri="{9D8B030D-6E8A-4147-A177-3AD203B41FA5}">
                      <a16:colId xmlns:a16="http://schemas.microsoft.com/office/drawing/2014/main" xmlns="" val="20002"/>
                    </a:ext>
                  </a:extLst>
                </a:gridCol>
                <a:gridCol w="2705668">
                  <a:extLst>
                    <a:ext uri="{9D8B030D-6E8A-4147-A177-3AD203B41FA5}">
                      <a16:colId xmlns:a16="http://schemas.microsoft.com/office/drawing/2014/main" xmlns="" val="3530933322"/>
                    </a:ext>
                  </a:extLst>
                </a:gridCol>
              </a:tblGrid>
              <a:tr h="753470">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3200" b="1" i="0" u="none" strike="noStrike" kern="1200" cap="none" normalizeH="0" baseline="0" dirty="0">
                          <a:ln>
                            <a:noFill/>
                          </a:ln>
                          <a:solidFill>
                            <a:schemeClr val="tx1"/>
                          </a:solidFill>
                          <a:effectLst/>
                          <a:latin typeface="+mn-lt"/>
                          <a:ea typeface="+mn-ea"/>
                          <a:cs typeface="+mn-cs"/>
                        </a:rPr>
                        <a:t>Bits</a:t>
                      </a: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kumimoji="1" lang="en-US" sz="3200" b="1" i="0" u="none" strike="noStrike" kern="1200" cap="none" normalizeH="0" baseline="0" dirty="0">
                          <a:ln>
                            <a:noFill/>
                          </a:ln>
                          <a:solidFill>
                            <a:schemeClr val="tx1"/>
                          </a:solidFill>
                          <a:effectLst/>
                          <a:latin typeface="+mn-lt"/>
                          <a:ea typeface="+mn-ea"/>
                          <a:cs typeface="+mn-cs"/>
                        </a:rPr>
                        <a:t>Sign</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3200" b="1" i="0" u="none" strike="noStrike" kern="1200" cap="none" normalizeH="0" baseline="0" dirty="0">
                          <a:ln>
                            <a:noFill/>
                          </a:ln>
                          <a:solidFill>
                            <a:schemeClr val="tx1"/>
                          </a:solidFill>
                          <a:effectLst/>
                          <a:latin typeface="+mn-lt"/>
                          <a:ea typeface="+mn-ea"/>
                          <a:cs typeface="+mn-cs"/>
                        </a:rPr>
                        <a:t>Range</a:t>
                      </a: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3200" b="1" i="0" u="none" strike="noStrike" kern="1200" cap="none" normalizeH="0" baseline="0" dirty="0">
                          <a:ln>
                            <a:noFill/>
                          </a:ln>
                          <a:solidFill>
                            <a:schemeClr val="tx1"/>
                          </a:solidFill>
                          <a:effectLst/>
                          <a:latin typeface="+mn-lt"/>
                          <a:ea typeface="+mn-ea"/>
                          <a:cs typeface="+mn-cs"/>
                        </a:rPr>
                        <a:t>Data Types</a:t>
                      </a: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xmlns="" val="10000"/>
                  </a:ext>
                </a:extLst>
              </a:tr>
              <a:tr h="0">
                <a:tc>
                  <a:txBody>
                    <a:bodyPr/>
                    <a:lstStyle/>
                    <a:p>
                      <a:pPr marL="282575" marR="0" lvl="0" indent="-282575" algn="ctr" defTabSz="914400" rtl="0" eaLnBrk="0" fontAlgn="base" latinLnBrk="0" hangingPunct="0">
                        <a:lnSpc>
                          <a:spcPts val="3800"/>
                        </a:lnSpc>
                        <a:spcBef>
                          <a:spcPts val="600"/>
                        </a:spcBef>
                        <a:spcAft>
                          <a:spcPts val="600"/>
                        </a:spcAft>
                        <a:buClr>
                          <a:srgbClr val="46A6BD">
                            <a:lumMod val="40000"/>
                            <a:lumOff val="60000"/>
                          </a:srgbClr>
                        </a:buClr>
                        <a:buSzPct val="70000"/>
                        <a:buFont typeface="Wingdings 2" pitchFamily="18" charset="2"/>
                        <a:buNone/>
                        <a:tabLst>
                          <a:tab pos="282575" algn="l"/>
                        </a:tabLst>
                        <a:defRPr/>
                      </a:pPr>
                      <a:r>
                        <a:rPr kumimoji="1" lang="en-US" sz="3000" b="0" i="0" u="none" strike="noStrike" kern="1200" cap="none" normalizeH="0" baseline="0" dirty="0">
                          <a:ln>
                            <a:noFill/>
                          </a:ln>
                          <a:solidFill>
                            <a:schemeClr val="tx1"/>
                          </a:solidFill>
                          <a:effectLst/>
                          <a:latin typeface="+mn-lt"/>
                          <a:ea typeface="+mn-ea"/>
                          <a:cs typeface="+mn-cs"/>
                        </a:rPr>
                        <a:t>8-bit</a:t>
                      </a: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kumimoji="0" lang="en-US" sz="3000" b="0" i="0" u="none" strike="noStrike" kern="1200" cap="none" spc="0" normalizeH="0" baseline="0" noProof="0" dirty="0">
                          <a:ln>
                            <a:noFill/>
                          </a:ln>
                          <a:solidFill>
                            <a:schemeClr val="tx2">
                              <a:lumMod val="75000"/>
                            </a:schemeClr>
                          </a:solidFill>
                          <a:effectLst/>
                          <a:uLnTx/>
                          <a:uFillTx/>
                          <a:latin typeface="+mn-lt"/>
                          <a:ea typeface="+mn-ea"/>
                          <a:cs typeface="+mn-cs"/>
                        </a:rPr>
                        <a:t>signed</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3000" dirty="0"/>
                        <a:t>-128 … 127</a:t>
                      </a:r>
                      <a:br>
                        <a:rPr lang="en-US" sz="3000" dirty="0"/>
                      </a:br>
                      <a:r>
                        <a:rPr lang="en-US" sz="3000" dirty="0"/>
                        <a:t>(-2</a:t>
                      </a:r>
                      <a:r>
                        <a:rPr lang="en-US" sz="3000" baseline="30000" dirty="0"/>
                        <a:t>7</a:t>
                      </a:r>
                      <a:r>
                        <a:rPr lang="en-US" sz="3000" dirty="0"/>
                        <a:t> … 2</a:t>
                      </a:r>
                      <a:r>
                        <a:rPr lang="en-US" sz="3000" baseline="30000" dirty="0"/>
                        <a:t>7</a:t>
                      </a:r>
                      <a:r>
                        <a:rPr lang="en-US" sz="3000" dirty="0"/>
                        <a:t>-1)</a:t>
                      </a:r>
                      <a:endParaRPr kumimoji="0" lang="en-US" sz="3000" b="0" i="0" u="none" strike="noStrike" kern="1200" cap="none" spc="0" normalizeH="0" baseline="0" noProof="0" dirty="0">
                        <a:ln>
                          <a:noFill/>
                        </a:ln>
                        <a:solidFill>
                          <a:schemeClr val="tx2">
                            <a:lumMod val="75000"/>
                          </a:schemeClr>
                        </a:solidFill>
                        <a:effectLst/>
                        <a:uLnTx/>
                        <a:uFillTx/>
                        <a:latin typeface="+mn-lt"/>
                        <a:ea typeface="+mn-ea"/>
                        <a:cs typeface="+mn-cs"/>
                      </a:endParaRP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3000" b="1" noProof="1">
                          <a:latin typeface="Consolas" panose="020B0609020204030204" pitchFamily="49" charset="0"/>
                        </a:rPr>
                        <a:t>sbyte</a:t>
                      </a:r>
                      <a:r>
                        <a:rPr lang="en-US" sz="3000" dirty="0"/>
                        <a:t> in C#, </a:t>
                      </a:r>
                      <a:r>
                        <a:rPr lang="en-US" sz="3000" b="1" kern="1200" dirty="0">
                          <a:solidFill>
                            <a:schemeClr val="tx1"/>
                          </a:solidFill>
                          <a:latin typeface="Consolas" panose="020B0609020204030204" pitchFamily="49" charset="0"/>
                          <a:ea typeface="+mn-ea"/>
                          <a:cs typeface="+mn-cs"/>
                        </a:rPr>
                        <a:t>byte</a:t>
                      </a:r>
                      <a:r>
                        <a:rPr lang="en-US" sz="3000" dirty="0"/>
                        <a:t> in Java</a:t>
                      </a:r>
                      <a:endParaRPr kumimoji="0" lang="en-US" sz="3000" b="0" i="0" u="none" strike="noStrike" kern="1200" cap="none" spc="0" normalizeH="0" baseline="0" noProof="0" dirty="0">
                        <a:ln>
                          <a:noFill/>
                        </a:ln>
                        <a:solidFill>
                          <a:schemeClr val="tx2">
                            <a:lumMod val="75000"/>
                          </a:schemeClr>
                        </a:solidFill>
                        <a:effectLst/>
                        <a:uLnTx/>
                        <a:uFillTx/>
                        <a:latin typeface="+mn-lt"/>
                        <a:ea typeface="+mn-ea"/>
                        <a:cs typeface="+mn-cs"/>
                      </a:endParaRP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0">
                <a:tc>
                  <a:txBody>
                    <a:bodyPr/>
                    <a:lstStyle/>
                    <a:p>
                      <a:pPr marL="282575" marR="0" lvl="0" indent="-282575" algn="ctr" defTabSz="914400" rtl="0" eaLnBrk="0" fontAlgn="base" latinLnBrk="0" hangingPunct="0">
                        <a:lnSpc>
                          <a:spcPts val="3800"/>
                        </a:lnSpc>
                        <a:spcBef>
                          <a:spcPts val="600"/>
                        </a:spcBef>
                        <a:spcAft>
                          <a:spcPts val="600"/>
                        </a:spcAft>
                        <a:buClr>
                          <a:srgbClr val="46A6BD">
                            <a:lumMod val="40000"/>
                            <a:lumOff val="60000"/>
                          </a:srgbClr>
                        </a:buClr>
                        <a:buSzPct val="70000"/>
                        <a:buFont typeface="Wingdings 2" pitchFamily="18" charset="2"/>
                        <a:buNone/>
                        <a:tabLst>
                          <a:tab pos="282575" algn="l"/>
                        </a:tabLst>
                        <a:defRPr/>
                      </a:pPr>
                      <a:r>
                        <a:rPr kumimoji="1" lang="en-US" sz="3000" b="0" i="0" u="none" strike="noStrike" kern="1200" cap="none" normalizeH="0" baseline="0" dirty="0">
                          <a:ln>
                            <a:noFill/>
                          </a:ln>
                          <a:solidFill>
                            <a:schemeClr val="tx1"/>
                          </a:solidFill>
                          <a:effectLst/>
                          <a:latin typeface="+mn-lt"/>
                          <a:ea typeface="+mn-ea"/>
                          <a:cs typeface="+mn-cs"/>
                        </a:rPr>
                        <a:t>8-bit</a:t>
                      </a: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kumimoji="0" lang="en-US" sz="3000" b="0" i="0" u="none" strike="noStrike" kern="1200" cap="none" spc="0" normalizeH="0" baseline="0" noProof="0" dirty="0">
                          <a:ln>
                            <a:noFill/>
                          </a:ln>
                          <a:solidFill>
                            <a:schemeClr val="tx2">
                              <a:lumMod val="75000"/>
                            </a:schemeClr>
                          </a:solidFill>
                          <a:effectLst/>
                          <a:uLnTx/>
                          <a:uFillTx/>
                          <a:latin typeface="+mn-lt"/>
                          <a:ea typeface="+mn-ea"/>
                          <a:cs typeface="+mn-cs"/>
                        </a:rPr>
                        <a:t>unsigned</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3000" dirty="0"/>
                        <a:t>0 … 255</a:t>
                      </a:r>
                      <a:br>
                        <a:rPr lang="en-US" sz="3000" dirty="0"/>
                      </a:br>
                      <a:r>
                        <a:rPr lang="en-US" sz="3000" dirty="0"/>
                        <a:t>(2</a:t>
                      </a:r>
                      <a:r>
                        <a:rPr lang="en-US" sz="3000" baseline="30000" dirty="0"/>
                        <a:t>0</a:t>
                      </a:r>
                      <a:r>
                        <a:rPr lang="en-US" sz="3000" dirty="0"/>
                        <a:t> … 2</a:t>
                      </a:r>
                      <a:r>
                        <a:rPr lang="en-US" sz="3000" baseline="30000" dirty="0"/>
                        <a:t>8</a:t>
                      </a:r>
                      <a:r>
                        <a:rPr lang="en-US" sz="3000" dirty="0"/>
                        <a:t>-1)</a:t>
                      </a:r>
                      <a:endParaRPr kumimoji="0" lang="en-US" sz="3000" b="0" i="0" u="none" strike="noStrike" kern="1200" cap="none" spc="0" normalizeH="0" baseline="0" noProof="0" dirty="0">
                        <a:ln>
                          <a:noFill/>
                        </a:ln>
                        <a:solidFill>
                          <a:schemeClr val="tx2">
                            <a:lumMod val="75000"/>
                          </a:schemeClr>
                        </a:solidFill>
                        <a:effectLst/>
                        <a:uLnTx/>
                        <a:uFillTx/>
                        <a:latin typeface="+mn-lt"/>
                        <a:ea typeface="+mn-ea"/>
                        <a:cs typeface="+mn-cs"/>
                      </a:endParaRP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3000" b="1" kern="1200" dirty="0">
                          <a:solidFill>
                            <a:schemeClr val="tx1"/>
                          </a:solidFill>
                          <a:latin typeface="Consolas" panose="020B0609020204030204" pitchFamily="49" charset="0"/>
                          <a:ea typeface="+mn-ea"/>
                          <a:cs typeface="+mn-cs"/>
                        </a:rPr>
                        <a:t>byte</a:t>
                      </a:r>
                      <a:r>
                        <a:rPr lang="en-US" sz="3000" dirty="0"/>
                        <a:t> in C#</a:t>
                      </a:r>
                      <a:endParaRPr kumimoji="0" lang="en-US" sz="3000" b="0" i="0" u="none" strike="noStrike" kern="1200" cap="none" spc="0" normalizeH="0" baseline="0" noProof="0" dirty="0">
                        <a:ln>
                          <a:noFill/>
                        </a:ln>
                        <a:solidFill>
                          <a:schemeClr val="tx2">
                            <a:lumMod val="75000"/>
                          </a:schemeClr>
                        </a:solidFill>
                        <a:effectLst/>
                        <a:uLnTx/>
                        <a:uFillTx/>
                        <a:latin typeface="+mn-lt"/>
                        <a:ea typeface="+mn-ea"/>
                        <a:cs typeface="+mn-cs"/>
                      </a:endParaRP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571500">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kumimoji="1" lang="en-US" sz="3000" b="0" i="0" u="none" strike="noStrike" kern="1200" cap="none" normalizeH="0" baseline="0" dirty="0">
                          <a:ln>
                            <a:noFill/>
                          </a:ln>
                          <a:solidFill>
                            <a:schemeClr val="tx1"/>
                          </a:solidFill>
                          <a:effectLst/>
                          <a:latin typeface="+mn-lt"/>
                          <a:ea typeface="+mn-ea"/>
                          <a:cs typeface="+mn-cs"/>
                        </a:rPr>
                        <a:t>16-bit</a:t>
                      </a: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kumimoji="0" lang="en-US" sz="3000" b="0" i="0" u="none" strike="noStrike" kern="1200" cap="none" spc="0" normalizeH="0" baseline="0" noProof="0" dirty="0">
                          <a:ln>
                            <a:noFill/>
                          </a:ln>
                          <a:solidFill>
                            <a:schemeClr val="tx2">
                              <a:lumMod val="75000"/>
                            </a:schemeClr>
                          </a:solidFill>
                          <a:effectLst/>
                          <a:uLnTx/>
                          <a:uFillTx/>
                          <a:latin typeface="+mn-lt"/>
                          <a:ea typeface="+mn-ea"/>
                          <a:cs typeface="+mn-cs"/>
                        </a:rPr>
                        <a:t>signed</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kumimoji="0" lang="en-US" sz="3000" b="0" i="0" u="none" strike="noStrike" kern="1200" cap="none" spc="0" normalizeH="0" baseline="0" noProof="0" dirty="0">
                          <a:ln>
                            <a:noFill/>
                          </a:ln>
                          <a:solidFill>
                            <a:schemeClr val="tx2">
                              <a:lumMod val="75000"/>
                            </a:schemeClr>
                          </a:solidFill>
                          <a:effectLst/>
                          <a:uLnTx/>
                          <a:uFillTx/>
                          <a:latin typeface="+mn-lt"/>
                          <a:ea typeface="+mn-ea"/>
                          <a:cs typeface="+mn-cs"/>
                        </a:rPr>
                        <a:t>-32768 … 32767</a:t>
                      </a:r>
                      <a:br>
                        <a:rPr kumimoji="0" lang="en-US" sz="3000" b="0" i="0" u="none" strike="noStrike" kern="1200" cap="none" spc="0" normalizeH="0" baseline="0" noProof="0" dirty="0">
                          <a:ln>
                            <a:noFill/>
                          </a:ln>
                          <a:solidFill>
                            <a:schemeClr val="tx2">
                              <a:lumMod val="75000"/>
                            </a:schemeClr>
                          </a:solidFill>
                          <a:effectLst/>
                          <a:uLnTx/>
                          <a:uFillTx/>
                          <a:latin typeface="+mn-lt"/>
                          <a:ea typeface="+mn-ea"/>
                          <a:cs typeface="+mn-cs"/>
                        </a:rPr>
                      </a:br>
                      <a:r>
                        <a:rPr lang="en-US" sz="3000" dirty="0"/>
                        <a:t>(-2</a:t>
                      </a:r>
                      <a:r>
                        <a:rPr lang="en-US" sz="3000" baseline="30000" dirty="0"/>
                        <a:t>15</a:t>
                      </a:r>
                      <a:r>
                        <a:rPr lang="en-US" sz="3000" dirty="0"/>
                        <a:t> … 2</a:t>
                      </a:r>
                      <a:r>
                        <a:rPr lang="en-US" sz="3000" baseline="30000" dirty="0"/>
                        <a:t>15</a:t>
                      </a:r>
                      <a:r>
                        <a:rPr lang="en-US" sz="3000" dirty="0"/>
                        <a:t>-1)</a:t>
                      </a:r>
                      <a:endParaRPr kumimoji="0" lang="en-US" sz="3000" b="0" i="0" u="none" strike="noStrike" kern="1200" cap="none" spc="0" normalizeH="0" baseline="0" noProof="0" dirty="0">
                        <a:ln>
                          <a:noFill/>
                        </a:ln>
                        <a:solidFill>
                          <a:schemeClr val="tx2">
                            <a:lumMod val="75000"/>
                          </a:schemeClr>
                        </a:solidFill>
                        <a:effectLst/>
                        <a:uLnTx/>
                        <a:uFillTx/>
                        <a:latin typeface="+mn-lt"/>
                        <a:ea typeface="+mn-ea"/>
                        <a:cs typeface="+mn-cs"/>
                      </a:endParaRP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3000" b="1" kern="1200" noProof="0" dirty="0">
                          <a:solidFill>
                            <a:schemeClr val="tx1"/>
                          </a:solidFill>
                          <a:latin typeface="Consolas" panose="020B0609020204030204" pitchFamily="49" charset="0"/>
                          <a:ea typeface="+mn-ea"/>
                          <a:cs typeface="+mn-cs"/>
                        </a:rPr>
                        <a:t>short</a:t>
                      </a:r>
                      <a:r>
                        <a:rPr kumimoji="0" lang="en-US" sz="3000" b="0" i="0" u="none" strike="noStrike" kern="1200" cap="none" spc="0" normalizeH="0" baseline="0" noProof="0" dirty="0">
                          <a:ln>
                            <a:noFill/>
                          </a:ln>
                          <a:solidFill>
                            <a:schemeClr val="tx2">
                              <a:lumMod val="75000"/>
                            </a:schemeClr>
                          </a:solidFill>
                          <a:effectLst/>
                          <a:uLnTx/>
                          <a:uFillTx/>
                          <a:latin typeface="+mn-lt"/>
                          <a:ea typeface="+mn-ea"/>
                          <a:cs typeface="+mn-cs"/>
                        </a:rPr>
                        <a:t> in C#,</a:t>
                      </a:r>
                      <a:br>
                        <a:rPr kumimoji="0" lang="en-US" sz="3000" b="0" i="0" u="none" strike="noStrike" kern="1200" cap="none" spc="0" normalizeH="0" baseline="0" noProof="0" dirty="0">
                          <a:ln>
                            <a:noFill/>
                          </a:ln>
                          <a:solidFill>
                            <a:schemeClr val="tx2">
                              <a:lumMod val="75000"/>
                            </a:schemeClr>
                          </a:solidFill>
                          <a:effectLst/>
                          <a:uLnTx/>
                          <a:uFillTx/>
                          <a:latin typeface="+mn-lt"/>
                          <a:ea typeface="+mn-ea"/>
                          <a:cs typeface="+mn-cs"/>
                        </a:rPr>
                      </a:br>
                      <a:r>
                        <a:rPr lang="en-US" sz="3000" b="1" kern="1200" noProof="0" dirty="0">
                          <a:solidFill>
                            <a:schemeClr val="tx1"/>
                          </a:solidFill>
                          <a:latin typeface="Consolas" panose="020B0609020204030204" pitchFamily="49" charset="0"/>
                          <a:ea typeface="+mn-ea"/>
                          <a:cs typeface="+mn-cs"/>
                        </a:rPr>
                        <a:t>short</a:t>
                      </a:r>
                      <a:r>
                        <a:rPr kumimoji="0" lang="en-US" sz="3000" b="0" i="0" u="none" strike="noStrike" kern="1200" cap="none" spc="0" normalizeH="0" baseline="0" noProof="0" dirty="0">
                          <a:ln>
                            <a:noFill/>
                          </a:ln>
                          <a:solidFill>
                            <a:schemeClr val="tx2">
                              <a:lumMod val="75000"/>
                            </a:schemeClr>
                          </a:solidFill>
                          <a:effectLst/>
                          <a:uLnTx/>
                          <a:uFillTx/>
                          <a:latin typeface="+mn-lt"/>
                          <a:ea typeface="+mn-ea"/>
                          <a:cs typeface="+mn-cs"/>
                        </a:rPr>
                        <a:t> in Java</a:t>
                      </a: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3806493883"/>
                  </a:ext>
                </a:extLst>
              </a:tr>
              <a:tr h="571500">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kumimoji="1" lang="en-US" sz="3000" b="0" i="0" u="none" strike="noStrike" kern="1200" cap="none" normalizeH="0" baseline="0" dirty="0">
                          <a:ln>
                            <a:noFill/>
                          </a:ln>
                          <a:solidFill>
                            <a:schemeClr val="tx1"/>
                          </a:solidFill>
                          <a:effectLst/>
                          <a:latin typeface="+mn-lt"/>
                          <a:ea typeface="+mn-ea"/>
                          <a:cs typeface="+mn-cs"/>
                        </a:rPr>
                        <a:t>32-bit</a:t>
                      </a: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kumimoji="0" lang="en-US" sz="3000" b="0" i="0" u="none" strike="noStrike" kern="1200" cap="none" spc="0" normalizeH="0" baseline="0" noProof="0" dirty="0">
                          <a:ln>
                            <a:noFill/>
                          </a:ln>
                          <a:solidFill>
                            <a:schemeClr val="tx2">
                              <a:lumMod val="75000"/>
                            </a:schemeClr>
                          </a:solidFill>
                          <a:effectLst/>
                          <a:uLnTx/>
                          <a:uFillTx/>
                          <a:latin typeface="+mn-lt"/>
                          <a:ea typeface="+mn-ea"/>
                          <a:cs typeface="+mn-cs"/>
                        </a:rPr>
                        <a:t>signed</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kumimoji="0" lang="en-US" sz="3000" b="0" i="0" u="none" strike="noStrike" kern="1200" cap="none" spc="0" normalizeH="0" baseline="0" noProof="0" dirty="0">
                          <a:ln>
                            <a:noFill/>
                          </a:ln>
                          <a:solidFill>
                            <a:schemeClr val="tx2">
                              <a:lumMod val="75000"/>
                            </a:schemeClr>
                          </a:solidFill>
                          <a:effectLst/>
                          <a:uLnTx/>
                          <a:uFillTx/>
                          <a:latin typeface="+mn-lt"/>
                          <a:ea typeface="+mn-ea"/>
                          <a:cs typeface="+mn-cs"/>
                        </a:rPr>
                        <a:t>-2,147,483,648 … 2,147,483,647</a:t>
                      </a:r>
                      <a:br>
                        <a:rPr kumimoji="0" lang="en-US" sz="3000" b="0" i="0" u="none" strike="noStrike" kern="1200" cap="none" spc="0" normalizeH="0" baseline="0" noProof="0" dirty="0">
                          <a:ln>
                            <a:noFill/>
                          </a:ln>
                          <a:solidFill>
                            <a:schemeClr val="tx2">
                              <a:lumMod val="75000"/>
                            </a:schemeClr>
                          </a:solidFill>
                          <a:effectLst/>
                          <a:uLnTx/>
                          <a:uFillTx/>
                          <a:latin typeface="+mn-lt"/>
                          <a:ea typeface="+mn-ea"/>
                          <a:cs typeface="+mn-cs"/>
                        </a:rPr>
                      </a:br>
                      <a:r>
                        <a:rPr lang="en-US" sz="3000" dirty="0"/>
                        <a:t>(-2</a:t>
                      </a:r>
                      <a:r>
                        <a:rPr lang="en-US" sz="3000" baseline="30000" dirty="0"/>
                        <a:t>31</a:t>
                      </a:r>
                      <a:r>
                        <a:rPr lang="en-US" sz="3000" dirty="0"/>
                        <a:t> … 2</a:t>
                      </a:r>
                      <a:r>
                        <a:rPr lang="en-US" sz="3000" baseline="30000" dirty="0"/>
                        <a:t>31</a:t>
                      </a:r>
                      <a:r>
                        <a:rPr lang="en-US" sz="3000" dirty="0"/>
                        <a:t>-1)</a:t>
                      </a:r>
                      <a:endParaRPr kumimoji="0" lang="en-US" sz="3000" b="0" i="0" u="none" strike="noStrike" kern="1200" cap="none" spc="0" normalizeH="0" baseline="0" noProof="0" dirty="0">
                        <a:ln>
                          <a:noFill/>
                        </a:ln>
                        <a:solidFill>
                          <a:schemeClr val="tx2">
                            <a:lumMod val="75000"/>
                          </a:schemeClr>
                        </a:solidFill>
                        <a:effectLst/>
                        <a:uLnTx/>
                        <a:uFillTx/>
                        <a:latin typeface="+mn-lt"/>
                        <a:ea typeface="+mn-ea"/>
                        <a:cs typeface="+mn-cs"/>
                      </a:endParaRP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3000" b="1" kern="1200" noProof="0" dirty="0">
                          <a:solidFill>
                            <a:schemeClr val="tx1"/>
                          </a:solidFill>
                          <a:latin typeface="Consolas" panose="020B0609020204030204" pitchFamily="49" charset="0"/>
                          <a:ea typeface="+mn-ea"/>
                          <a:cs typeface="+mn-cs"/>
                        </a:rPr>
                        <a:t>int</a:t>
                      </a:r>
                      <a:r>
                        <a:rPr kumimoji="0" lang="en-US" sz="3000" b="0" i="0" u="none" strike="noStrike" kern="1200" cap="none" spc="0" normalizeH="0" baseline="0" noProof="0" dirty="0">
                          <a:ln>
                            <a:noFill/>
                          </a:ln>
                          <a:solidFill>
                            <a:schemeClr val="tx2">
                              <a:lumMod val="75000"/>
                            </a:schemeClr>
                          </a:solidFill>
                          <a:effectLst/>
                          <a:uLnTx/>
                          <a:uFillTx/>
                          <a:latin typeface="+mn-lt"/>
                          <a:ea typeface="+mn-ea"/>
                          <a:cs typeface="+mn-cs"/>
                        </a:rPr>
                        <a:t> in C#,</a:t>
                      </a:r>
                      <a:br>
                        <a:rPr kumimoji="0" lang="en-US" sz="3000" b="0" i="0" u="none" strike="noStrike" kern="1200" cap="none" spc="0" normalizeH="0" baseline="0" noProof="0" dirty="0">
                          <a:ln>
                            <a:noFill/>
                          </a:ln>
                          <a:solidFill>
                            <a:schemeClr val="tx2">
                              <a:lumMod val="75000"/>
                            </a:schemeClr>
                          </a:solidFill>
                          <a:effectLst/>
                          <a:uLnTx/>
                          <a:uFillTx/>
                          <a:latin typeface="+mn-lt"/>
                          <a:ea typeface="+mn-ea"/>
                          <a:cs typeface="+mn-cs"/>
                        </a:rPr>
                      </a:br>
                      <a:r>
                        <a:rPr lang="en-US" sz="3000" b="1" kern="1200" noProof="0" dirty="0">
                          <a:solidFill>
                            <a:schemeClr val="tx1"/>
                          </a:solidFill>
                          <a:latin typeface="Consolas" panose="020B0609020204030204" pitchFamily="49" charset="0"/>
                          <a:ea typeface="+mn-ea"/>
                          <a:cs typeface="+mn-cs"/>
                        </a:rPr>
                        <a:t>int</a:t>
                      </a:r>
                      <a:r>
                        <a:rPr kumimoji="0" lang="en-US" sz="3000" b="0" i="0" u="none" strike="noStrike" kern="1200" cap="none" spc="0" normalizeH="0" baseline="0" noProof="0" dirty="0">
                          <a:ln>
                            <a:noFill/>
                          </a:ln>
                          <a:solidFill>
                            <a:schemeClr val="tx2">
                              <a:lumMod val="75000"/>
                            </a:schemeClr>
                          </a:solidFill>
                          <a:effectLst/>
                          <a:uLnTx/>
                          <a:uFillTx/>
                          <a:latin typeface="+mn-lt"/>
                          <a:ea typeface="+mn-ea"/>
                          <a:cs typeface="+mn-cs"/>
                        </a:rPr>
                        <a:t> in Java</a:t>
                      </a: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5646436"/>
                  </a:ext>
                </a:extLst>
              </a:tr>
            </a:tbl>
          </a:graphicData>
        </a:graphic>
      </p:graphicFrame>
    </p:spTree>
    <p:extLst>
      <p:ext uri="{BB962C8B-B14F-4D97-AF65-F5344CB8AC3E}">
        <p14:creationId xmlns:p14="http://schemas.microsoft.com/office/powerpoint/2010/main" val="60078746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xmlns="" id="{940ED594-7887-466D-A1CE-C11DF95E86E7}"/>
              </a:ext>
            </a:extLst>
          </p:cNvPr>
          <p:cNvSpPr>
            <a:spLocks noGrp="1"/>
          </p:cNvSpPr>
          <p:nvPr>
            <p:ph type="body" sz="quarter" idx="10"/>
          </p:nvPr>
        </p:nvSpPr>
        <p:spPr>
          <a:xfrm>
            <a:off x="2176766" y="1121143"/>
            <a:ext cx="9814234" cy="5636107"/>
          </a:xfrm>
        </p:spPr>
        <p:txBody>
          <a:bodyPr>
            <a:normAutofit/>
          </a:bodyPr>
          <a:lstStyle/>
          <a:p>
            <a:pPr>
              <a:buClr>
                <a:schemeClr val="tx1"/>
              </a:buClr>
            </a:pPr>
            <a:r>
              <a:rPr lang="en-GB" dirty="0"/>
              <a:t>Computers use the </a:t>
            </a:r>
            <a:r>
              <a:rPr lang="en-GB" b="1" dirty="0">
                <a:solidFill>
                  <a:schemeClr val="bg1"/>
                </a:solidFill>
              </a:rPr>
              <a:t>floating-point number</a:t>
            </a:r>
            <a:r>
              <a:rPr lang="en-GB" dirty="0">
                <a:solidFill>
                  <a:schemeClr val="bg1"/>
                </a:solidFill>
              </a:rPr>
              <a:t> </a:t>
            </a:r>
            <a:r>
              <a:rPr lang="en-GB" dirty="0"/>
              <a:t>format, defined by the </a:t>
            </a:r>
            <a:r>
              <a:rPr lang="en-GB" b="1" dirty="0">
                <a:solidFill>
                  <a:schemeClr val="bg1"/>
                </a:solidFill>
              </a:rPr>
              <a:t>IEEE 754 technical standard</a:t>
            </a:r>
            <a:endParaRPr lang="en-GB" dirty="0"/>
          </a:p>
          <a:p>
            <a:pPr>
              <a:buClr>
                <a:schemeClr val="tx1"/>
              </a:buClr>
            </a:pPr>
            <a:r>
              <a:rPr lang="en-GB" dirty="0"/>
              <a:t>The </a:t>
            </a:r>
            <a:r>
              <a:rPr lang="en-GB" b="1" dirty="0">
                <a:solidFill>
                  <a:schemeClr val="bg1"/>
                </a:solidFill>
              </a:rPr>
              <a:t>IEEE-754</a:t>
            </a:r>
            <a:r>
              <a:rPr lang="en-GB" dirty="0"/>
              <a:t> standard defines:</a:t>
            </a:r>
          </a:p>
          <a:p>
            <a:pPr lvl="1">
              <a:buClr>
                <a:schemeClr val="tx1"/>
              </a:buClr>
            </a:pPr>
            <a:r>
              <a:rPr lang="en-GB" dirty="0"/>
              <a:t>Arithmetic and exchange formats – representations of the binary and decimal floating-point data</a:t>
            </a:r>
          </a:p>
          <a:p>
            <a:pPr lvl="1">
              <a:buClr>
                <a:schemeClr val="tx1"/>
              </a:buClr>
            </a:pPr>
            <a:r>
              <a:rPr lang="en-GB" dirty="0"/>
              <a:t>Rounding rules for floating-point numbers</a:t>
            </a:r>
          </a:p>
          <a:p>
            <a:pPr lvl="1">
              <a:buClr>
                <a:schemeClr val="tx1"/>
              </a:buClr>
            </a:pPr>
            <a:r>
              <a:rPr lang="en-GB" dirty="0"/>
              <a:t>Operations – arithmetic and other operations</a:t>
            </a:r>
          </a:p>
          <a:p>
            <a:pPr lvl="1">
              <a:buClr>
                <a:schemeClr val="tx1"/>
              </a:buClr>
            </a:pPr>
            <a:r>
              <a:rPr lang="en-GB" dirty="0"/>
              <a:t>Special numbers – such as </a:t>
            </a:r>
            <a:r>
              <a:rPr lang="en-GB" b="1" dirty="0">
                <a:solidFill>
                  <a:schemeClr val="bg1"/>
                </a:solidFill>
              </a:rPr>
              <a:t>infinity</a:t>
            </a:r>
            <a:r>
              <a:rPr lang="en-GB" dirty="0"/>
              <a:t> and </a:t>
            </a:r>
            <a:r>
              <a:rPr lang="en-GB" b="1" noProof="1">
                <a:solidFill>
                  <a:schemeClr val="bg1"/>
                </a:solidFill>
              </a:rPr>
              <a:t>NaN</a:t>
            </a:r>
          </a:p>
        </p:txBody>
      </p:sp>
      <p:sp>
        <p:nvSpPr>
          <p:cNvPr id="7" name="Title 6">
            <a:extLst>
              <a:ext uri="{FF2B5EF4-FFF2-40B4-BE49-F238E27FC236}">
                <a16:creationId xmlns:a16="http://schemas.microsoft.com/office/drawing/2014/main" xmlns="" id="{16A9B1FB-62C8-4659-88FE-DD6D191CD0E8}"/>
              </a:ext>
            </a:extLst>
          </p:cNvPr>
          <p:cNvSpPr>
            <a:spLocks noGrp="1"/>
          </p:cNvSpPr>
          <p:nvPr>
            <p:ph type="title"/>
          </p:nvPr>
        </p:nvSpPr>
        <p:spPr/>
        <p:txBody>
          <a:bodyPr/>
          <a:lstStyle/>
          <a:p>
            <a:r>
              <a:rPr lang="en-GB" dirty="0"/>
              <a:t>Representing Real Numbers</a:t>
            </a:r>
          </a:p>
        </p:txBody>
      </p:sp>
      <p:sp>
        <p:nvSpPr>
          <p:cNvPr id="6" name="Slide Number">
            <a:extLst>
              <a:ext uri="{FF2B5EF4-FFF2-40B4-BE49-F238E27FC236}">
                <a16:creationId xmlns:a16="http://schemas.microsoft.com/office/drawing/2014/main" xmlns="" id="{E7100E2C-35DD-46A2-A223-D5D3024A307E}"/>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22</a:t>
            </a:fld>
            <a:endParaRPr lang="en-US" dirty="0"/>
          </a:p>
        </p:txBody>
      </p:sp>
    </p:spTree>
    <p:extLst>
      <p:ext uri="{BB962C8B-B14F-4D97-AF65-F5344CB8AC3E}">
        <p14:creationId xmlns:p14="http://schemas.microsoft.com/office/powerpoint/2010/main" val="213524597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 Placeholder 18">
            <a:extLst>
              <a:ext uri="{FF2B5EF4-FFF2-40B4-BE49-F238E27FC236}">
                <a16:creationId xmlns:a16="http://schemas.microsoft.com/office/drawing/2014/main" xmlns="" id="{3AB1183B-1C2F-4B6C-B95B-15932B324D10}"/>
              </a:ext>
            </a:extLst>
          </p:cNvPr>
          <p:cNvSpPr>
            <a:spLocks noGrp="1"/>
          </p:cNvSpPr>
          <p:nvPr>
            <p:ph type="body" sz="quarter" idx="10"/>
          </p:nvPr>
        </p:nvSpPr>
        <p:spPr/>
        <p:txBody>
          <a:bodyPr>
            <a:normAutofit/>
          </a:bodyPr>
          <a:lstStyle/>
          <a:p>
            <a:pPr>
              <a:lnSpc>
                <a:spcPct val="90000"/>
              </a:lnSpc>
            </a:pPr>
            <a:r>
              <a:rPr lang="en-GB" sz="3400" dirty="0"/>
              <a:t>Floating-point numbers are stored as sequence of bits:</a:t>
            </a:r>
            <a:br>
              <a:rPr lang="en-GB" sz="3400" dirty="0"/>
            </a:br>
            <a:r>
              <a:rPr lang="en-GB" sz="3400" b="1" dirty="0">
                <a:solidFill>
                  <a:schemeClr val="bg1"/>
                </a:solidFill>
              </a:rPr>
              <a:t>sign bit</a:t>
            </a:r>
            <a:r>
              <a:rPr lang="en-GB" sz="3400" dirty="0"/>
              <a:t>, </a:t>
            </a:r>
            <a:r>
              <a:rPr lang="en-GB" sz="3400" b="1" dirty="0">
                <a:solidFill>
                  <a:schemeClr val="bg1"/>
                </a:solidFill>
              </a:rPr>
              <a:t>exponent</a:t>
            </a:r>
            <a:r>
              <a:rPr lang="en-GB" sz="3400" dirty="0"/>
              <a:t> and </a:t>
            </a:r>
            <a:r>
              <a:rPr lang="en-GB" sz="3400" b="1" dirty="0">
                <a:solidFill>
                  <a:schemeClr val="bg1"/>
                </a:solidFill>
              </a:rPr>
              <a:t>mantissa</a:t>
            </a:r>
          </a:p>
          <a:p>
            <a:pPr>
              <a:lnSpc>
                <a:spcPct val="90000"/>
              </a:lnSpc>
            </a:pPr>
            <a:endParaRPr lang="en-GB" sz="3400" dirty="0"/>
          </a:p>
          <a:p>
            <a:pPr>
              <a:lnSpc>
                <a:spcPct val="90000"/>
              </a:lnSpc>
              <a:spcBef>
                <a:spcPts val="2400"/>
              </a:spcBef>
            </a:pPr>
            <a:endParaRPr lang="en-GB" sz="3400" dirty="0"/>
          </a:p>
          <a:p>
            <a:pPr>
              <a:lnSpc>
                <a:spcPct val="90000"/>
              </a:lnSpc>
              <a:spcBef>
                <a:spcPts val="2400"/>
              </a:spcBef>
            </a:pPr>
            <a:endParaRPr lang="en-GB" sz="3400" dirty="0"/>
          </a:p>
          <a:p>
            <a:pPr>
              <a:lnSpc>
                <a:spcPct val="90000"/>
              </a:lnSpc>
              <a:spcBef>
                <a:spcPts val="2400"/>
              </a:spcBef>
            </a:pPr>
            <a:r>
              <a:rPr lang="en-GB" sz="3400" dirty="0"/>
              <a:t>Note: </a:t>
            </a:r>
            <a:r>
              <a:rPr lang="en-GB" sz="3400" b="1" dirty="0">
                <a:solidFill>
                  <a:schemeClr val="bg1"/>
                </a:solidFill>
              </a:rPr>
              <a:t>errors in calculations </a:t>
            </a:r>
            <a:r>
              <a:rPr lang="en-GB" sz="3400" dirty="0"/>
              <a:t>and </a:t>
            </a:r>
            <a:r>
              <a:rPr lang="en-GB" sz="3400" b="1" dirty="0">
                <a:solidFill>
                  <a:schemeClr val="bg1"/>
                </a:solidFill>
              </a:rPr>
              <a:t>precision</a:t>
            </a:r>
            <a:r>
              <a:rPr lang="en-GB" sz="3400" dirty="0"/>
              <a:t> may occur</a:t>
            </a:r>
            <a:endParaRPr lang="en-GB" sz="3400" b="1" dirty="0">
              <a:solidFill>
                <a:schemeClr val="bg1"/>
              </a:solidFill>
            </a:endParaRPr>
          </a:p>
          <a:p>
            <a:pPr lvl="1">
              <a:lnSpc>
                <a:spcPct val="90000"/>
              </a:lnSpc>
            </a:pPr>
            <a:r>
              <a:rPr lang="en-GB" sz="3200" dirty="0"/>
              <a:t>Some numbers (e.g. 0.3) cannot be represented in the above format without rounding (as a sum of negative powers of 2)</a:t>
            </a:r>
          </a:p>
        </p:txBody>
      </p:sp>
      <p:sp>
        <p:nvSpPr>
          <p:cNvPr id="18" name="Title 17">
            <a:extLst>
              <a:ext uri="{FF2B5EF4-FFF2-40B4-BE49-F238E27FC236}">
                <a16:creationId xmlns:a16="http://schemas.microsoft.com/office/drawing/2014/main" xmlns="" id="{5012E7B7-F901-4E15-A3C3-EB181D6FB680}"/>
              </a:ext>
            </a:extLst>
          </p:cNvPr>
          <p:cNvSpPr>
            <a:spLocks noGrp="1"/>
          </p:cNvSpPr>
          <p:nvPr>
            <p:ph type="title"/>
          </p:nvPr>
        </p:nvSpPr>
        <p:spPr/>
        <p:txBody>
          <a:bodyPr>
            <a:normAutofit/>
          </a:bodyPr>
          <a:lstStyle/>
          <a:p>
            <a:r>
              <a:rPr lang="en-GB" dirty="0"/>
              <a:t>Storing Floating-Point Numbers</a:t>
            </a:r>
          </a:p>
        </p:txBody>
      </p:sp>
      <p:sp>
        <p:nvSpPr>
          <p:cNvPr id="21" name="Rectangle 20">
            <a:extLst>
              <a:ext uri="{FF2B5EF4-FFF2-40B4-BE49-F238E27FC236}">
                <a16:creationId xmlns:a16="http://schemas.microsoft.com/office/drawing/2014/main" xmlns="" id="{5D793FEB-A96F-462D-8195-6910D57A4AB5}"/>
              </a:ext>
            </a:extLst>
          </p:cNvPr>
          <p:cNvSpPr/>
          <p:nvPr/>
        </p:nvSpPr>
        <p:spPr>
          <a:xfrm>
            <a:off x="1326270" y="3196961"/>
            <a:ext cx="8109912" cy="646331"/>
          </a:xfrm>
          <a:prstGeom prst="rect">
            <a:avLst/>
          </a:prstGeom>
          <a:noFill/>
        </p:spPr>
        <p:txBody>
          <a:bodyPr wrap="none" lIns="91440" tIns="45720" rIns="91440" bIns="45720">
            <a:spAutoFit/>
          </a:bodyPr>
          <a:lstStyle/>
          <a:p>
            <a:pPr algn="ctr"/>
            <a:r>
              <a:rPr lang="en-US" sz="3600" b="1" cap="none" spc="0" dirty="0">
                <a:ln w="0"/>
              </a:rPr>
              <a:t>1 10000011 01010010100000000000000</a:t>
            </a:r>
          </a:p>
        </p:txBody>
      </p:sp>
      <p:sp>
        <p:nvSpPr>
          <p:cNvPr id="22" name="Right Brace 21">
            <a:extLst>
              <a:ext uri="{FF2B5EF4-FFF2-40B4-BE49-F238E27FC236}">
                <a16:creationId xmlns:a16="http://schemas.microsoft.com/office/drawing/2014/main" xmlns="" id="{2E7063F2-D51A-448A-92C5-55D46BF6F8B5}"/>
              </a:ext>
            </a:extLst>
          </p:cNvPr>
          <p:cNvSpPr/>
          <p:nvPr/>
        </p:nvSpPr>
        <p:spPr>
          <a:xfrm rot="5400000">
            <a:off x="6320104" y="1414884"/>
            <a:ext cx="398730" cy="5183060"/>
          </a:xfrm>
          <a:prstGeom prst="rightBrace">
            <a:avLst>
              <a:gd name="adj1" fmla="val 8333"/>
              <a:gd name="adj2" fmla="val 49428"/>
            </a:avLst>
          </a:prstGeom>
          <a:ln>
            <a:solidFill>
              <a:schemeClr val="tx1"/>
            </a:solidFill>
          </a:ln>
        </p:spPr>
        <p:style>
          <a:lnRef idx="3">
            <a:schemeClr val="dk1"/>
          </a:lnRef>
          <a:fillRef idx="0">
            <a:schemeClr val="dk1"/>
          </a:fillRef>
          <a:effectRef idx="2">
            <a:schemeClr val="dk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b="1" dirty="0">
              <a:ln w="0"/>
              <a:effectLst>
                <a:outerShdw blurRad="38100" dist="19050" dir="2700000" algn="tl" rotWithShape="0">
                  <a:schemeClr val="dk1">
                    <a:alpha val="40000"/>
                  </a:schemeClr>
                </a:outerShdw>
              </a:effectLst>
            </a:endParaRPr>
          </a:p>
        </p:txBody>
      </p:sp>
      <p:sp>
        <p:nvSpPr>
          <p:cNvPr id="23" name="Rectangle 22">
            <a:extLst>
              <a:ext uri="{FF2B5EF4-FFF2-40B4-BE49-F238E27FC236}">
                <a16:creationId xmlns:a16="http://schemas.microsoft.com/office/drawing/2014/main" xmlns="" id="{AF9B3DCE-87DC-4619-B38D-D631C5614072}"/>
              </a:ext>
            </a:extLst>
          </p:cNvPr>
          <p:cNvSpPr/>
          <p:nvPr/>
        </p:nvSpPr>
        <p:spPr>
          <a:xfrm>
            <a:off x="5649269" y="4053377"/>
            <a:ext cx="1734194" cy="584775"/>
          </a:xfrm>
          <a:prstGeom prst="rect">
            <a:avLst/>
          </a:prstGeom>
          <a:noFill/>
        </p:spPr>
        <p:txBody>
          <a:bodyPr wrap="none" lIns="91440" tIns="45720" rIns="91440" bIns="45720">
            <a:spAutoFit/>
          </a:bodyPr>
          <a:lstStyle/>
          <a:p>
            <a:pPr algn="ctr"/>
            <a:r>
              <a:rPr lang="en-US" sz="3200" b="1" cap="none" spc="0" dirty="0">
                <a:ln w="0"/>
              </a:rPr>
              <a:t>Mantissa</a:t>
            </a:r>
          </a:p>
        </p:txBody>
      </p:sp>
      <p:sp>
        <p:nvSpPr>
          <p:cNvPr id="27" name="Rectangle 26">
            <a:extLst>
              <a:ext uri="{FF2B5EF4-FFF2-40B4-BE49-F238E27FC236}">
                <a16:creationId xmlns:a16="http://schemas.microsoft.com/office/drawing/2014/main" xmlns="" id="{6E4E486C-F7E5-4FD7-9E4D-0E1CD2F118D8}"/>
              </a:ext>
            </a:extLst>
          </p:cNvPr>
          <p:cNvSpPr/>
          <p:nvPr/>
        </p:nvSpPr>
        <p:spPr>
          <a:xfrm>
            <a:off x="2125057" y="4102775"/>
            <a:ext cx="1799916" cy="584775"/>
          </a:xfrm>
          <a:prstGeom prst="rect">
            <a:avLst/>
          </a:prstGeom>
          <a:noFill/>
        </p:spPr>
        <p:txBody>
          <a:bodyPr wrap="none" lIns="91440" tIns="45720" rIns="91440" bIns="45720">
            <a:spAutoFit/>
          </a:bodyPr>
          <a:lstStyle/>
          <a:p>
            <a:pPr algn="ctr"/>
            <a:r>
              <a:rPr lang="en-US" sz="3200" b="1" cap="none" spc="0" dirty="0">
                <a:ln w="0"/>
              </a:rPr>
              <a:t>Exponent</a:t>
            </a:r>
          </a:p>
        </p:txBody>
      </p:sp>
      <p:sp>
        <p:nvSpPr>
          <p:cNvPr id="28" name="Right Brace 27">
            <a:extLst>
              <a:ext uri="{FF2B5EF4-FFF2-40B4-BE49-F238E27FC236}">
                <a16:creationId xmlns:a16="http://schemas.microsoft.com/office/drawing/2014/main" xmlns="" id="{8DACFA01-90DC-4C54-8AE6-C86C254DD97C}"/>
              </a:ext>
            </a:extLst>
          </p:cNvPr>
          <p:cNvSpPr/>
          <p:nvPr/>
        </p:nvSpPr>
        <p:spPr>
          <a:xfrm rot="5400000">
            <a:off x="2632779" y="3160385"/>
            <a:ext cx="402912" cy="1696239"/>
          </a:xfrm>
          <a:prstGeom prst="rightBrace">
            <a:avLst>
              <a:gd name="adj1" fmla="val 8333"/>
              <a:gd name="adj2" fmla="val 49428"/>
            </a:avLst>
          </a:prstGeom>
          <a:ln>
            <a:solidFill>
              <a:schemeClr val="tx1"/>
            </a:solidFill>
          </a:ln>
        </p:spPr>
        <p:style>
          <a:lnRef idx="3">
            <a:schemeClr val="dk1"/>
          </a:lnRef>
          <a:fillRef idx="0">
            <a:schemeClr val="dk1"/>
          </a:fillRef>
          <a:effectRef idx="2">
            <a:schemeClr val="dk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b="1" dirty="0">
              <a:ln w="0"/>
              <a:effectLst>
                <a:outerShdw blurRad="38100" dist="19050" dir="2700000" algn="tl" rotWithShape="0">
                  <a:schemeClr val="dk1">
                    <a:alpha val="40000"/>
                  </a:schemeClr>
                </a:outerShdw>
              </a:effectLst>
            </a:endParaRPr>
          </a:p>
        </p:txBody>
      </p:sp>
      <p:sp>
        <p:nvSpPr>
          <p:cNvPr id="29" name="Right Brace 28">
            <a:extLst>
              <a:ext uri="{FF2B5EF4-FFF2-40B4-BE49-F238E27FC236}">
                <a16:creationId xmlns:a16="http://schemas.microsoft.com/office/drawing/2014/main" xmlns="" id="{4FD7BAF5-37A7-4A66-88A2-EF04D8448B4F}"/>
              </a:ext>
            </a:extLst>
          </p:cNvPr>
          <p:cNvSpPr/>
          <p:nvPr/>
        </p:nvSpPr>
        <p:spPr>
          <a:xfrm rot="5400000">
            <a:off x="1498604" y="3924148"/>
            <a:ext cx="410253" cy="140766"/>
          </a:xfrm>
          <a:prstGeom prst="rightBrace">
            <a:avLst>
              <a:gd name="adj1" fmla="val 8333"/>
              <a:gd name="adj2" fmla="val 49428"/>
            </a:avLst>
          </a:prstGeom>
          <a:ln>
            <a:solidFill>
              <a:schemeClr val="tx1"/>
            </a:solidFill>
          </a:ln>
        </p:spPr>
        <p:style>
          <a:lnRef idx="3">
            <a:schemeClr val="dk1"/>
          </a:lnRef>
          <a:fillRef idx="0">
            <a:schemeClr val="dk1"/>
          </a:fillRef>
          <a:effectRef idx="2">
            <a:schemeClr val="dk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b="1" dirty="0">
              <a:ln w="0"/>
              <a:effectLst>
                <a:outerShdw blurRad="38100" dist="19050" dir="2700000" algn="tl" rotWithShape="0">
                  <a:schemeClr val="dk1">
                    <a:alpha val="40000"/>
                  </a:schemeClr>
                </a:outerShdw>
              </a:effectLst>
            </a:endParaRPr>
          </a:p>
        </p:txBody>
      </p:sp>
      <p:sp>
        <p:nvSpPr>
          <p:cNvPr id="30" name="Rectangle 29">
            <a:extLst>
              <a:ext uri="{FF2B5EF4-FFF2-40B4-BE49-F238E27FC236}">
                <a16:creationId xmlns:a16="http://schemas.microsoft.com/office/drawing/2014/main" xmlns="" id="{56DA2AC0-555F-4AEC-9AE9-9CB208B27C13}"/>
              </a:ext>
            </a:extLst>
          </p:cNvPr>
          <p:cNvSpPr/>
          <p:nvPr/>
        </p:nvSpPr>
        <p:spPr>
          <a:xfrm>
            <a:off x="1255908" y="4089904"/>
            <a:ext cx="893193" cy="584775"/>
          </a:xfrm>
          <a:prstGeom prst="rect">
            <a:avLst/>
          </a:prstGeom>
          <a:noFill/>
        </p:spPr>
        <p:txBody>
          <a:bodyPr wrap="none" lIns="91440" tIns="45720" rIns="91440" bIns="45720">
            <a:spAutoFit/>
          </a:bodyPr>
          <a:lstStyle/>
          <a:p>
            <a:pPr algn="ctr"/>
            <a:r>
              <a:rPr lang="en-US" sz="3200" b="1" cap="none" spc="0" dirty="0">
                <a:ln w="0"/>
              </a:rPr>
              <a:t>Sign</a:t>
            </a:r>
          </a:p>
        </p:txBody>
      </p:sp>
      <p:sp>
        <p:nvSpPr>
          <p:cNvPr id="25" name="Right Brace 24">
            <a:extLst>
              <a:ext uri="{FF2B5EF4-FFF2-40B4-BE49-F238E27FC236}">
                <a16:creationId xmlns:a16="http://schemas.microsoft.com/office/drawing/2014/main" xmlns="" id="{B34741F9-FC1E-46D6-A089-F35FD0448B1A}"/>
              </a:ext>
            </a:extLst>
          </p:cNvPr>
          <p:cNvSpPr/>
          <p:nvPr/>
        </p:nvSpPr>
        <p:spPr>
          <a:xfrm rot="5400000" flipH="1">
            <a:off x="5232971" y="-678352"/>
            <a:ext cx="331642" cy="7452234"/>
          </a:xfrm>
          <a:prstGeom prst="rightBrace">
            <a:avLst>
              <a:gd name="adj1" fmla="val 8333"/>
              <a:gd name="adj2" fmla="val 49428"/>
            </a:avLst>
          </a:prstGeom>
          <a:ln>
            <a:solidFill>
              <a:schemeClr val="tx1"/>
            </a:solidFill>
          </a:ln>
        </p:spPr>
        <p:style>
          <a:lnRef idx="3">
            <a:schemeClr val="dk1"/>
          </a:lnRef>
          <a:fillRef idx="0">
            <a:schemeClr val="dk1"/>
          </a:fillRef>
          <a:effectRef idx="2">
            <a:schemeClr val="dk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b="1" dirty="0">
              <a:ln w="0"/>
              <a:effectLst>
                <a:outerShdw blurRad="38100" dist="19050" dir="2700000" algn="tl" rotWithShape="0">
                  <a:schemeClr val="dk1">
                    <a:alpha val="40000"/>
                  </a:schemeClr>
                </a:outerShdw>
              </a:effectLst>
            </a:endParaRPr>
          </a:p>
        </p:txBody>
      </p:sp>
      <p:sp>
        <p:nvSpPr>
          <p:cNvPr id="26" name="Rectangle 25">
            <a:extLst>
              <a:ext uri="{FF2B5EF4-FFF2-40B4-BE49-F238E27FC236}">
                <a16:creationId xmlns:a16="http://schemas.microsoft.com/office/drawing/2014/main" xmlns="" id="{F929E44A-C8F1-4524-9082-E2781227CA0D}"/>
              </a:ext>
            </a:extLst>
          </p:cNvPr>
          <p:cNvSpPr/>
          <p:nvPr/>
        </p:nvSpPr>
        <p:spPr>
          <a:xfrm>
            <a:off x="4754346" y="2259000"/>
            <a:ext cx="1332417" cy="584775"/>
          </a:xfrm>
          <a:prstGeom prst="rect">
            <a:avLst/>
          </a:prstGeom>
          <a:noFill/>
        </p:spPr>
        <p:txBody>
          <a:bodyPr wrap="none" lIns="91440" tIns="45720" rIns="91440" bIns="45720">
            <a:spAutoFit/>
          </a:bodyPr>
          <a:lstStyle/>
          <a:p>
            <a:pPr algn="ctr"/>
            <a:r>
              <a:rPr lang="en-US" sz="3200" b="1" cap="none" spc="0" dirty="0">
                <a:ln w="0"/>
              </a:rPr>
              <a:t>32 Bits</a:t>
            </a:r>
          </a:p>
        </p:txBody>
      </p:sp>
      <p:sp>
        <p:nvSpPr>
          <p:cNvPr id="15" name="Slide Number">
            <a:extLst>
              <a:ext uri="{FF2B5EF4-FFF2-40B4-BE49-F238E27FC236}">
                <a16:creationId xmlns:a16="http://schemas.microsoft.com/office/drawing/2014/main" xmlns="" id="{439B6099-C1A0-4E15-A8CA-B6411A34DD99}"/>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23</a:t>
            </a:fld>
            <a:endParaRPr lang="en-US" noProof="0" dirty="0"/>
          </a:p>
        </p:txBody>
      </p:sp>
      <p:sp>
        <p:nvSpPr>
          <p:cNvPr id="2" name="Rectangle 1">
            <a:extLst>
              <a:ext uri="{FF2B5EF4-FFF2-40B4-BE49-F238E27FC236}">
                <a16:creationId xmlns:a16="http://schemas.microsoft.com/office/drawing/2014/main" xmlns="" id="{88A8E710-7A21-4BD3-9FD5-BA94F27B49E2}"/>
              </a:ext>
            </a:extLst>
          </p:cNvPr>
          <p:cNvSpPr/>
          <p:nvPr/>
        </p:nvSpPr>
        <p:spPr>
          <a:xfrm>
            <a:off x="7192971" y="1946820"/>
            <a:ext cx="4486421" cy="646331"/>
          </a:xfrm>
          <a:prstGeom prst="rect">
            <a:avLst/>
          </a:prstGeom>
        </p:spPr>
        <p:txBody>
          <a:bodyPr wrap="none">
            <a:spAutoFit/>
          </a:bodyPr>
          <a:lstStyle/>
          <a:p>
            <a:r>
              <a:rPr lang="en-US" sz="2000" dirty="0"/>
              <a:t>Play with the </a:t>
            </a:r>
            <a:r>
              <a:rPr lang="en-US" sz="2000" b="1" dirty="0"/>
              <a:t>IEEE-754 converter online</a:t>
            </a:r>
            <a:r>
              <a:rPr lang="en-US" sz="2000" dirty="0"/>
              <a:t>:</a:t>
            </a:r>
            <a:br>
              <a:rPr lang="en-US" sz="2000" dirty="0"/>
            </a:br>
            <a:r>
              <a:rPr lang="en-US" sz="1600" dirty="0">
                <a:hlinkClick r:id="rId3"/>
              </a:rPr>
              <a:t>https://h-schmidt.net/FloatConverter/IEEE754.html</a:t>
            </a:r>
            <a:endParaRPr lang="en-US" sz="1600" dirty="0"/>
          </a:p>
        </p:txBody>
      </p:sp>
      <p:sp>
        <p:nvSpPr>
          <p:cNvPr id="3" name="Rectangle 2">
            <a:extLst>
              <a:ext uri="{FF2B5EF4-FFF2-40B4-BE49-F238E27FC236}">
                <a16:creationId xmlns:a16="http://schemas.microsoft.com/office/drawing/2014/main" xmlns="" id="{FEF4F49B-0BDE-470F-BC91-1E83DD8CE37B}"/>
              </a:ext>
            </a:extLst>
          </p:cNvPr>
          <p:cNvSpPr/>
          <p:nvPr/>
        </p:nvSpPr>
        <p:spPr>
          <a:xfrm>
            <a:off x="9361832" y="3188760"/>
            <a:ext cx="2291012" cy="615553"/>
          </a:xfrm>
          <a:prstGeom prst="rect">
            <a:avLst/>
          </a:prstGeom>
        </p:spPr>
        <p:txBody>
          <a:bodyPr wrap="none">
            <a:spAutoFit/>
          </a:bodyPr>
          <a:lstStyle/>
          <a:p>
            <a:r>
              <a:rPr lang="en-US" sz="3400" b="1" dirty="0"/>
              <a:t>≈ -21.15625</a:t>
            </a:r>
          </a:p>
        </p:txBody>
      </p:sp>
    </p:spTree>
    <p:extLst>
      <p:ext uri="{BB962C8B-B14F-4D97-AF65-F5344CB8AC3E}">
        <p14:creationId xmlns:p14="http://schemas.microsoft.com/office/powerpoint/2010/main" val="428250645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9">
                                            <p:txEl>
                                              <p:pRg st="4" end="4"/>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9">
                                            <p:txEl>
                                              <p:pRg st="5" end="5"/>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animBg="1"/>
      <p:bldP spid="23" grpId="0"/>
      <p:bldP spid="27" grpId="0"/>
      <p:bldP spid="28" grpId="0" animBg="1"/>
      <p:bldP spid="29" grpId="0" animBg="1"/>
      <p:bldP spid="30" grpId="0"/>
      <p:bldP spid="25" grpId="0" animBg="1"/>
      <p:bldP spid="26" grpId="0"/>
      <p:bldP spid="2" grpId="0"/>
      <p:bldP spid="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8779BB98-48BD-406A-A415-A2096BDB912C}"/>
              </a:ext>
            </a:extLst>
          </p:cNvPr>
          <p:cNvSpPr>
            <a:spLocks noGrp="1"/>
          </p:cNvSpPr>
          <p:nvPr>
            <p:ph type="body" sz="quarter" idx="10"/>
          </p:nvPr>
        </p:nvSpPr>
        <p:spPr>
          <a:xfrm>
            <a:off x="2131766" y="983405"/>
            <a:ext cx="9904234" cy="5684328"/>
          </a:xfrm>
        </p:spPr>
        <p:txBody>
          <a:bodyPr>
            <a:normAutofit/>
          </a:bodyPr>
          <a:lstStyle/>
          <a:p>
            <a:r>
              <a:rPr lang="en-GB" dirty="0"/>
              <a:t>Computers represent </a:t>
            </a:r>
            <a:r>
              <a:rPr lang="en-GB" b="1" dirty="0">
                <a:solidFill>
                  <a:schemeClr val="bg1"/>
                </a:solidFill>
              </a:rPr>
              <a:t>text characters</a:t>
            </a:r>
            <a:r>
              <a:rPr lang="en-GB" dirty="0">
                <a:solidFill>
                  <a:schemeClr val="bg1"/>
                </a:solidFill>
              </a:rPr>
              <a:t> </a:t>
            </a:r>
            <a:r>
              <a:rPr lang="en-GB" dirty="0"/>
              <a:t>as unsigned integer numbers (i.e. as sequence of bits)</a:t>
            </a:r>
          </a:p>
          <a:p>
            <a:pPr lvl="1"/>
            <a:r>
              <a:rPr lang="en-GB" dirty="0"/>
              <a:t>Letters, digits, punctuation chars, etc.</a:t>
            </a:r>
          </a:p>
          <a:p>
            <a:pPr>
              <a:spcBef>
                <a:spcPts val="1200"/>
              </a:spcBef>
            </a:pPr>
            <a:r>
              <a:rPr lang="en-GB" dirty="0"/>
              <a:t>The </a:t>
            </a:r>
            <a:r>
              <a:rPr lang="en-GB" b="1" dirty="0">
                <a:solidFill>
                  <a:schemeClr val="bg1"/>
                </a:solidFill>
              </a:rPr>
              <a:t>ASCII</a:t>
            </a:r>
            <a:r>
              <a:rPr lang="en-GB" dirty="0"/>
              <a:t> standard represent chars as </a:t>
            </a:r>
            <a:r>
              <a:rPr lang="en-GB" b="1" dirty="0">
                <a:solidFill>
                  <a:schemeClr val="bg1"/>
                </a:solidFill>
              </a:rPr>
              <a:t>8-bit integers</a:t>
            </a:r>
          </a:p>
          <a:p>
            <a:pPr lvl="1"/>
            <a:r>
              <a:rPr lang="en-US" dirty="0"/>
              <a:t>Defines the ASCII code for 127 chars, e.g.</a:t>
            </a:r>
          </a:p>
        </p:txBody>
      </p:sp>
      <p:sp>
        <p:nvSpPr>
          <p:cNvPr id="3" name="Title 2">
            <a:extLst>
              <a:ext uri="{FF2B5EF4-FFF2-40B4-BE49-F238E27FC236}">
                <a16:creationId xmlns:a16="http://schemas.microsoft.com/office/drawing/2014/main" xmlns="" id="{D5E5B46F-2F8E-495E-A58C-99284B776130}"/>
              </a:ext>
            </a:extLst>
          </p:cNvPr>
          <p:cNvSpPr>
            <a:spLocks noGrp="1"/>
          </p:cNvSpPr>
          <p:nvPr>
            <p:ph type="title"/>
          </p:nvPr>
        </p:nvSpPr>
        <p:spPr/>
        <p:txBody>
          <a:bodyPr/>
          <a:lstStyle/>
          <a:p>
            <a:r>
              <a:rPr lang="en-GB" dirty="0"/>
              <a:t>Representing Text</a:t>
            </a:r>
          </a:p>
        </p:txBody>
      </p:sp>
      <p:graphicFrame>
        <p:nvGraphicFramePr>
          <p:cNvPr id="5" name="Group 134">
            <a:extLst>
              <a:ext uri="{FF2B5EF4-FFF2-40B4-BE49-F238E27FC236}">
                <a16:creationId xmlns:a16="http://schemas.microsoft.com/office/drawing/2014/main" xmlns="" id="{D5F54C4B-EEC2-4E2C-93EE-E085BF91B361}"/>
              </a:ext>
            </a:extLst>
          </p:cNvPr>
          <p:cNvGraphicFramePr>
            <a:graphicFrameLocks/>
          </p:cNvGraphicFramePr>
          <p:nvPr>
            <p:extLst>
              <p:ext uri="{D42A27DB-BD31-4B8C-83A1-F6EECF244321}">
                <p14:modId xmlns:p14="http://schemas.microsoft.com/office/powerpoint/2010/main" val="694024527"/>
              </p:ext>
            </p:extLst>
          </p:nvPr>
        </p:nvGraphicFramePr>
        <p:xfrm>
          <a:off x="3159656" y="4406096"/>
          <a:ext cx="5226446" cy="2082904"/>
        </p:xfrm>
        <a:graphic>
          <a:graphicData uri="http://schemas.openxmlformats.org/drawingml/2006/table">
            <a:tbl>
              <a:tblPr/>
              <a:tblGrid>
                <a:gridCol w="2182515">
                  <a:extLst>
                    <a:ext uri="{9D8B030D-6E8A-4147-A177-3AD203B41FA5}">
                      <a16:colId xmlns:a16="http://schemas.microsoft.com/office/drawing/2014/main" xmlns="" val="20000"/>
                    </a:ext>
                  </a:extLst>
                </a:gridCol>
                <a:gridCol w="918865">
                  <a:extLst>
                    <a:ext uri="{9D8B030D-6E8A-4147-A177-3AD203B41FA5}">
                      <a16:colId xmlns:a16="http://schemas.microsoft.com/office/drawing/2014/main" xmlns="" val="20001"/>
                    </a:ext>
                  </a:extLst>
                </a:gridCol>
                <a:gridCol w="1076027">
                  <a:extLst>
                    <a:ext uri="{9D8B030D-6E8A-4147-A177-3AD203B41FA5}">
                      <a16:colId xmlns:a16="http://schemas.microsoft.com/office/drawing/2014/main" xmlns="" val="1700306574"/>
                    </a:ext>
                  </a:extLst>
                </a:gridCol>
                <a:gridCol w="1049039">
                  <a:extLst>
                    <a:ext uri="{9D8B030D-6E8A-4147-A177-3AD203B41FA5}">
                      <a16:colId xmlns:a16="http://schemas.microsoft.com/office/drawing/2014/main" xmlns="" val="1111510105"/>
                    </a:ext>
                  </a:extLst>
                </a:gridCol>
              </a:tblGrid>
              <a:tr h="592432">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Binary</a:t>
                      </a: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Dec</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Hex</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Char</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xmlns="" val="10000"/>
                  </a:ext>
                </a:extLst>
              </a:tr>
              <a:tr h="490538">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GB" sz="2800" b="0" kern="1200" noProof="0" dirty="0">
                          <a:solidFill>
                            <a:schemeClr val="tx1"/>
                          </a:solidFill>
                          <a:effectLst/>
                          <a:latin typeface="+mn-lt"/>
                          <a:ea typeface="+mn-ea"/>
                          <a:cs typeface="+mn-cs"/>
                        </a:rPr>
                        <a:t>0b01000001</a:t>
                      </a:r>
                      <a:endParaRPr lang="bg-BG" sz="2800" b="0" kern="1200" noProof="0" dirty="0">
                        <a:solidFill>
                          <a:schemeClr val="tx1"/>
                        </a:solidFill>
                        <a:effectLst/>
                        <a:latin typeface="+mn-lt"/>
                        <a:ea typeface="+mn-ea"/>
                        <a:cs typeface="+mn-cs"/>
                      </a:endParaRP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65</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0x41</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A</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248412">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GB" sz="2800" b="0" kern="1200" noProof="0" dirty="0">
                          <a:solidFill>
                            <a:schemeClr val="tx1"/>
                          </a:solidFill>
                          <a:effectLst/>
                          <a:latin typeface="+mn-lt"/>
                          <a:ea typeface="+mn-ea"/>
                          <a:cs typeface="+mn-cs"/>
                        </a:rPr>
                        <a:t>0b01000010</a:t>
                      </a:r>
                      <a:endParaRPr lang="bg-BG" sz="2800" b="0" kern="1200" noProof="0" dirty="0">
                        <a:solidFill>
                          <a:schemeClr val="tx1"/>
                        </a:solidFill>
                        <a:effectLst/>
                        <a:latin typeface="+mn-lt"/>
                        <a:ea typeface="+mn-ea"/>
                        <a:cs typeface="+mn-cs"/>
                      </a:endParaRP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66</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0x42</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B</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221951378"/>
                  </a:ext>
                </a:extLst>
              </a:tr>
              <a:tr h="248412">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GB" sz="2800" b="0" kern="1200" noProof="0" dirty="0">
                          <a:solidFill>
                            <a:schemeClr val="tx1"/>
                          </a:solidFill>
                          <a:effectLst/>
                          <a:latin typeface="+mn-lt"/>
                          <a:ea typeface="+mn-ea"/>
                          <a:cs typeface="+mn-cs"/>
                        </a:rPr>
                        <a:t>0b0</a:t>
                      </a:r>
                      <a:r>
                        <a:rPr lang="bg-BG" sz="2800" b="0" kern="1200" noProof="0" dirty="0">
                          <a:solidFill>
                            <a:schemeClr val="tx1"/>
                          </a:solidFill>
                          <a:effectLst/>
                          <a:latin typeface="+mn-lt"/>
                          <a:ea typeface="+mn-ea"/>
                          <a:cs typeface="+mn-cs"/>
                        </a:rPr>
                        <a:t>0101011</a:t>
                      </a: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43</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0x2B</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3198148300"/>
                  </a:ext>
                </a:extLst>
              </a:tr>
            </a:tbl>
          </a:graphicData>
        </a:graphic>
      </p:graphicFrame>
      <p:sp>
        <p:nvSpPr>
          <p:cNvPr id="6" name="Text Placeholder 4">
            <a:extLst>
              <a:ext uri="{FF2B5EF4-FFF2-40B4-BE49-F238E27FC236}">
                <a16:creationId xmlns:a16="http://schemas.microsoft.com/office/drawing/2014/main" xmlns="" id="{73B0B123-8E5A-4118-AB14-6517331C9FCE}"/>
              </a:ext>
            </a:extLst>
          </p:cNvPr>
          <p:cNvSpPr txBox="1">
            <a:spLocks/>
          </p:cNvSpPr>
          <p:nvPr/>
        </p:nvSpPr>
        <p:spPr>
          <a:xfrm rot="266141">
            <a:off x="9922477" y="1584000"/>
            <a:ext cx="1718636" cy="1353186"/>
          </a:xfrm>
          <a:prstGeom prst="rect">
            <a:avLst/>
          </a:prstGeom>
        </p:spPr>
        <p:txBody>
          <a:bodyPr vert="horz" lIns="108000" tIns="36000" rIns="108000" bIns="36000" rtlCol="0" anchor="ctr">
            <a:noAutofit/>
          </a:bodyPr>
          <a:lstStyle>
            <a:lvl1pPr marL="0" indent="0" algn="ctr" defTabSz="1218438" rtl="0" eaLnBrk="1" latinLnBrk="1" hangingPunct="1">
              <a:lnSpc>
                <a:spcPct val="105000"/>
              </a:lnSpc>
              <a:spcBef>
                <a:spcPts val="600"/>
              </a:spcBef>
              <a:spcAft>
                <a:spcPts val="600"/>
              </a:spcAft>
              <a:buFont typeface="Wingdings" panose="05000000000000000000" pitchFamily="2" charset="2"/>
              <a:buNone/>
              <a:defRPr sz="3998" b="1" kern="1200" baseline="0">
                <a:solidFill>
                  <a:schemeClr val="tx1"/>
                </a:solidFill>
                <a:latin typeface="+mn-lt"/>
                <a:ea typeface="+mn-ea"/>
                <a:cs typeface="Arial" pitchFamily="34"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US" sz="11500" dirty="0"/>
              <a:t>A</a:t>
            </a:r>
          </a:p>
        </p:txBody>
      </p:sp>
      <p:sp>
        <p:nvSpPr>
          <p:cNvPr id="8" name="Slide Number">
            <a:extLst>
              <a:ext uri="{FF2B5EF4-FFF2-40B4-BE49-F238E27FC236}">
                <a16:creationId xmlns:a16="http://schemas.microsoft.com/office/drawing/2014/main" xmlns="" id="{D83B45F9-4A78-45BE-AAC0-2A35E06B326C}"/>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24</a:t>
            </a:fld>
            <a:endParaRPr lang="en-US" dirty="0"/>
          </a:p>
        </p:txBody>
      </p:sp>
    </p:spTree>
    <p:extLst>
      <p:ext uri="{BB962C8B-B14F-4D97-AF65-F5344CB8AC3E}">
        <p14:creationId xmlns:p14="http://schemas.microsoft.com/office/powerpoint/2010/main" val="94646141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8779BB98-48BD-406A-A415-A2096BDB912C}"/>
              </a:ext>
            </a:extLst>
          </p:cNvPr>
          <p:cNvSpPr>
            <a:spLocks noGrp="1"/>
          </p:cNvSpPr>
          <p:nvPr>
            <p:ph type="body" sz="quarter" idx="10"/>
          </p:nvPr>
        </p:nvSpPr>
        <p:spPr>
          <a:xfrm>
            <a:off x="2131766" y="983404"/>
            <a:ext cx="9904234" cy="5773845"/>
          </a:xfrm>
        </p:spPr>
        <p:txBody>
          <a:bodyPr>
            <a:normAutofit lnSpcReduction="10000"/>
          </a:bodyPr>
          <a:lstStyle/>
          <a:p>
            <a:pPr>
              <a:lnSpc>
                <a:spcPct val="110000"/>
              </a:lnSpc>
              <a:buClr>
                <a:schemeClr val="tx1"/>
              </a:buClr>
            </a:pPr>
            <a:r>
              <a:rPr lang="en-GB" dirty="0"/>
              <a:t>The </a:t>
            </a:r>
            <a:r>
              <a:rPr lang="en-GB" b="1" dirty="0">
                <a:solidFill>
                  <a:schemeClr val="bg1"/>
                </a:solidFill>
              </a:rPr>
              <a:t>Unicode</a:t>
            </a:r>
            <a:r>
              <a:rPr lang="en-GB" dirty="0"/>
              <a:t> standard represents 100,000+ text characters as </a:t>
            </a:r>
            <a:r>
              <a:rPr lang="en-GB" b="1" dirty="0">
                <a:solidFill>
                  <a:schemeClr val="bg1"/>
                </a:solidFill>
              </a:rPr>
              <a:t>16-bit integers</a:t>
            </a:r>
            <a:r>
              <a:rPr lang="en-US" dirty="0"/>
              <a:t> (see </a:t>
            </a:r>
            <a:r>
              <a:rPr lang="en-US" dirty="0">
                <a:hlinkClick r:id="rId3"/>
              </a:rPr>
              <a:t>unicode.org</a:t>
            </a:r>
            <a:r>
              <a:rPr lang="en-US" dirty="0"/>
              <a:t>)</a:t>
            </a:r>
            <a:endParaRPr lang="en-GB" b="1" dirty="0">
              <a:solidFill>
                <a:schemeClr val="bg1"/>
              </a:solidFill>
            </a:endParaRPr>
          </a:p>
          <a:p>
            <a:pPr lvl="1">
              <a:lnSpc>
                <a:spcPct val="110000"/>
              </a:lnSpc>
              <a:buClr>
                <a:schemeClr val="tx1"/>
              </a:buClr>
            </a:pPr>
            <a:r>
              <a:rPr lang="en-GB" dirty="0"/>
              <a:t>Supports many alphabets, e.g. Latin, Cyrillic, Arabic</a:t>
            </a:r>
          </a:p>
          <a:p>
            <a:pPr lvl="1">
              <a:lnSpc>
                <a:spcPct val="110000"/>
              </a:lnSpc>
              <a:buClr>
                <a:schemeClr val="tx1"/>
              </a:buClr>
            </a:pPr>
            <a:endParaRPr lang="en-GB" dirty="0"/>
          </a:p>
          <a:p>
            <a:pPr lvl="1">
              <a:lnSpc>
                <a:spcPct val="110000"/>
              </a:lnSpc>
              <a:buClr>
                <a:schemeClr val="tx1"/>
              </a:buClr>
            </a:pPr>
            <a:endParaRPr lang="en-GB" dirty="0"/>
          </a:p>
          <a:p>
            <a:pPr lvl="1">
              <a:lnSpc>
                <a:spcPct val="110000"/>
              </a:lnSpc>
              <a:buClr>
                <a:schemeClr val="tx1"/>
              </a:buClr>
            </a:pPr>
            <a:endParaRPr lang="en-GB" dirty="0"/>
          </a:p>
          <a:p>
            <a:pPr lvl="1">
              <a:lnSpc>
                <a:spcPct val="110000"/>
              </a:lnSpc>
              <a:buClr>
                <a:schemeClr val="tx1"/>
              </a:buClr>
            </a:pPr>
            <a:endParaRPr lang="en-GB" dirty="0"/>
          </a:p>
          <a:p>
            <a:pPr lvl="1">
              <a:lnSpc>
                <a:spcPct val="110000"/>
              </a:lnSpc>
              <a:spcBef>
                <a:spcPts val="1200"/>
              </a:spcBef>
              <a:buClr>
                <a:schemeClr val="tx1"/>
              </a:buClr>
            </a:pPr>
            <a:r>
              <a:rPr lang="en-GB" b="1" dirty="0">
                <a:solidFill>
                  <a:schemeClr val="bg1"/>
                </a:solidFill>
              </a:rPr>
              <a:t>UTF-16</a:t>
            </a:r>
            <a:r>
              <a:rPr lang="en-GB" dirty="0"/>
              <a:t> uses 2 bytes (16 bits) for each char</a:t>
            </a:r>
          </a:p>
          <a:p>
            <a:pPr lvl="1">
              <a:lnSpc>
                <a:spcPct val="110000"/>
              </a:lnSpc>
              <a:buClr>
                <a:schemeClr val="tx1"/>
              </a:buClr>
            </a:pPr>
            <a:r>
              <a:rPr lang="en-GB" b="1" dirty="0">
                <a:solidFill>
                  <a:schemeClr val="bg1"/>
                </a:solidFill>
              </a:rPr>
              <a:t>UTF-8</a:t>
            </a:r>
            <a:r>
              <a:rPr lang="en-GB" dirty="0">
                <a:solidFill>
                  <a:schemeClr val="bg1"/>
                </a:solidFill>
              </a:rPr>
              <a:t> </a:t>
            </a:r>
            <a:r>
              <a:rPr lang="en-GB" dirty="0"/>
              <a:t>uses 1, 2, 3 or 4 bytes for each char</a:t>
            </a:r>
          </a:p>
        </p:txBody>
      </p:sp>
      <p:sp>
        <p:nvSpPr>
          <p:cNvPr id="3" name="Title 2">
            <a:extLst>
              <a:ext uri="{FF2B5EF4-FFF2-40B4-BE49-F238E27FC236}">
                <a16:creationId xmlns:a16="http://schemas.microsoft.com/office/drawing/2014/main" xmlns="" id="{D5E5B46F-2F8E-495E-A58C-99284B776130}"/>
              </a:ext>
            </a:extLst>
          </p:cNvPr>
          <p:cNvSpPr>
            <a:spLocks noGrp="1"/>
          </p:cNvSpPr>
          <p:nvPr>
            <p:ph type="title"/>
          </p:nvPr>
        </p:nvSpPr>
        <p:spPr/>
        <p:txBody>
          <a:bodyPr/>
          <a:lstStyle/>
          <a:p>
            <a:r>
              <a:rPr lang="en-GB" dirty="0"/>
              <a:t>Representing </a:t>
            </a:r>
            <a:r>
              <a:rPr lang="en-US" dirty="0"/>
              <a:t>Unicode </a:t>
            </a:r>
            <a:r>
              <a:rPr lang="en-GB" dirty="0"/>
              <a:t>Text</a:t>
            </a:r>
          </a:p>
        </p:txBody>
      </p:sp>
      <p:sp>
        <p:nvSpPr>
          <p:cNvPr id="8" name="Slide Number">
            <a:extLst>
              <a:ext uri="{FF2B5EF4-FFF2-40B4-BE49-F238E27FC236}">
                <a16:creationId xmlns:a16="http://schemas.microsoft.com/office/drawing/2014/main" xmlns="" id="{D83B45F9-4A78-45BE-AAC0-2A35E06B326C}"/>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25</a:t>
            </a:fld>
            <a:endParaRPr lang="en-US" dirty="0"/>
          </a:p>
        </p:txBody>
      </p:sp>
      <p:graphicFrame>
        <p:nvGraphicFramePr>
          <p:cNvPr id="7" name="Group 134">
            <a:extLst>
              <a:ext uri="{FF2B5EF4-FFF2-40B4-BE49-F238E27FC236}">
                <a16:creationId xmlns:a16="http://schemas.microsoft.com/office/drawing/2014/main" xmlns="" id="{D5C31591-E09D-46A8-86ED-FFCEE0A1EF49}"/>
              </a:ext>
            </a:extLst>
          </p:cNvPr>
          <p:cNvGraphicFramePr>
            <a:graphicFrameLocks/>
          </p:cNvGraphicFramePr>
          <p:nvPr>
            <p:extLst>
              <p:ext uri="{D42A27DB-BD31-4B8C-83A1-F6EECF244321}">
                <p14:modId xmlns:p14="http://schemas.microsoft.com/office/powerpoint/2010/main" val="661332203"/>
              </p:ext>
            </p:extLst>
          </p:nvPr>
        </p:nvGraphicFramePr>
        <p:xfrm>
          <a:off x="3088309" y="2828496"/>
          <a:ext cx="7222187" cy="2535936"/>
        </p:xfrm>
        <a:graphic>
          <a:graphicData uri="http://schemas.openxmlformats.org/drawingml/2006/table">
            <a:tbl>
              <a:tblPr/>
              <a:tblGrid>
                <a:gridCol w="1558627">
                  <a:extLst>
                    <a:ext uri="{9D8B030D-6E8A-4147-A177-3AD203B41FA5}">
                      <a16:colId xmlns:a16="http://schemas.microsoft.com/office/drawing/2014/main" xmlns="" val="20001"/>
                    </a:ext>
                  </a:extLst>
                </a:gridCol>
                <a:gridCol w="1601490">
                  <a:extLst>
                    <a:ext uri="{9D8B030D-6E8A-4147-A177-3AD203B41FA5}">
                      <a16:colId xmlns:a16="http://schemas.microsoft.com/office/drawing/2014/main" xmlns="" val="1700306574"/>
                    </a:ext>
                  </a:extLst>
                </a:gridCol>
                <a:gridCol w="1049039">
                  <a:extLst>
                    <a:ext uri="{9D8B030D-6E8A-4147-A177-3AD203B41FA5}">
                      <a16:colId xmlns:a16="http://schemas.microsoft.com/office/drawing/2014/main" xmlns="" val="1111510105"/>
                    </a:ext>
                  </a:extLst>
                </a:gridCol>
                <a:gridCol w="3013031">
                  <a:extLst>
                    <a:ext uri="{9D8B030D-6E8A-4147-A177-3AD203B41FA5}">
                      <a16:colId xmlns:a16="http://schemas.microsoft.com/office/drawing/2014/main" xmlns="" val="3354006609"/>
                    </a:ext>
                  </a:extLst>
                </a:gridCol>
              </a:tblGrid>
              <a:tr h="371581">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Decimal</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Hex</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Char</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Explanation</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xmlns="" val="10000"/>
                  </a:ext>
                </a:extLst>
              </a:tr>
              <a:tr h="371581">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65</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0x0041</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A</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Latin "A"</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371581">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1097</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0x0449</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bg-BG" sz="2800" b="0" kern="1200" noProof="0" dirty="0">
                          <a:solidFill>
                            <a:schemeClr val="tx1"/>
                          </a:solidFill>
                          <a:effectLst/>
                          <a:latin typeface="+mn-lt"/>
                          <a:ea typeface="+mn-ea"/>
                          <a:cs typeface="+mn-cs"/>
                        </a:rPr>
                        <a:t>щ</a:t>
                      </a:r>
                      <a:endParaRPr lang="en-US" sz="2800" b="0" kern="1200" noProof="0" dirty="0">
                        <a:solidFill>
                          <a:schemeClr val="tx1"/>
                        </a:solidFill>
                        <a:effectLst/>
                        <a:latin typeface="+mn-lt"/>
                        <a:ea typeface="+mn-ea"/>
                        <a:cs typeface="+mn-cs"/>
                      </a:endParaRP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Cyrillic letter "</a:t>
                      </a:r>
                      <a:r>
                        <a:rPr lang="en-US" sz="2800" b="0" kern="1200" noProof="1">
                          <a:solidFill>
                            <a:schemeClr val="tx1"/>
                          </a:solidFill>
                          <a:effectLst/>
                          <a:latin typeface="+mn-lt"/>
                          <a:ea typeface="+mn-ea"/>
                          <a:cs typeface="+mn-cs"/>
                        </a:rPr>
                        <a:t>Sht</a:t>
                      </a:r>
                      <a:r>
                        <a:rPr lang="en-US" sz="2800" b="0" kern="1200" noProof="0" dirty="0">
                          <a:solidFill>
                            <a:schemeClr val="tx1"/>
                          </a:solidFill>
                          <a:effectLst/>
                          <a:latin typeface="+mn-lt"/>
                          <a:ea typeface="+mn-ea"/>
                          <a:cs typeface="+mn-cs"/>
                        </a:rPr>
                        <a:t>"</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221951378"/>
                  </a:ext>
                </a:extLst>
              </a:tr>
              <a:tr h="371581">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1576</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0x0628</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algn="ctr" fontAlgn="t"/>
                      <a:r>
                        <a:rPr lang="ar-AE" sz="2800" b="0" i="0" kern="1200" dirty="0">
                          <a:solidFill>
                            <a:schemeClr val="tx1"/>
                          </a:solidFill>
                          <a:effectLst/>
                          <a:latin typeface="+mn-lt"/>
                          <a:ea typeface="+mn-ea"/>
                          <a:cs typeface="+mn-cs"/>
                        </a:rPr>
                        <a:t>ب </a:t>
                      </a:r>
                      <a:endParaRPr lang="ar-AE" sz="2800" dirty="0">
                        <a:effectLst/>
                      </a:endParaRPr>
                    </a:p>
                  </a:txBody>
                  <a:tcPr marL="60960" marR="60960" marT="60960" marB="60960">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algn="ctr" fontAlgn="t"/>
                      <a:r>
                        <a:rPr lang="en-US" sz="2800" dirty="0">
                          <a:effectLst/>
                        </a:rPr>
                        <a:t>Arabic letter "</a:t>
                      </a:r>
                      <a:r>
                        <a:rPr lang="en-US" sz="2800" noProof="1">
                          <a:effectLst/>
                        </a:rPr>
                        <a:t>Beh</a:t>
                      </a:r>
                      <a:r>
                        <a:rPr lang="en-US" sz="2800" dirty="0">
                          <a:effectLst/>
                        </a:rPr>
                        <a:t>"</a:t>
                      </a:r>
                      <a:endParaRPr lang="ar-AE" sz="2800" dirty="0">
                        <a:effectLst/>
                      </a:endParaRPr>
                    </a:p>
                  </a:txBody>
                  <a:tcPr marL="60960" marR="60960" marT="60960" marB="60960">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3198148300"/>
                  </a:ext>
                </a:extLst>
              </a:tr>
              <a:tr h="371581">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127928</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0x1F3B8</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Emoji "Guitar"</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88022247"/>
                  </a:ext>
                </a:extLst>
              </a:tr>
            </a:tbl>
          </a:graphicData>
        </a:graphic>
      </p:graphicFrame>
    </p:spTree>
    <p:extLst>
      <p:ext uri="{BB962C8B-B14F-4D97-AF65-F5344CB8AC3E}">
        <p14:creationId xmlns:p14="http://schemas.microsoft.com/office/powerpoint/2010/main" val="108833200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xmlns="" id="{6E87DDAE-0C2C-494D-9CA8-B4B833E52876}"/>
              </a:ext>
            </a:extLst>
          </p:cNvPr>
          <p:cNvSpPr>
            <a:spLocks noGrp="1"/>
          </p:cNvSpPr>
          <p:nvPr>
            <p:ph type="body" sz="quarter" idx="10"/>
          </p:nvPr>
        </p:nvSpPr>
        <p:spPr/>
        <p:txBody>
          <a:bodyPr>
            <a:normAutofit fontScale="92500" lnSpcReduction="10000"/>
          </a:bodyPr>
          <a:lstStyle/>
          <a:p>
            <a:pPr>
              <a:lnSpc>
                <a:spcPct val="110000"/>
              </a:lnSpc>
              <a:buClr>
                <a:schemeClr val="tx1"/>
              </a:buClr>
            </a:pPr>
            <a:r>
              <a:rPr lang="en-GB" sz="3500" b="1" dirty="0">
                <a:solidFill>
                  <a:schemeClr val="bg1"/>
                </a:solidFill>
              </a:rPr>
              <a:t>Strings</a:t>
            </a:r>
            <a:r>
              <a:rPr lang="en-GB" sz="3500" dirty="0"/>
              <a:t> represent </a:t>
            </a:r>
            <a:r>
              <a:rPr lang="en-GB" sz="3500" b="1" dirty="0">
                <a:solidFill>
                  <a:schemeClr val="bg1"/>
                </a:solidFill>
              </a:rPr>
              <a:t>text data </a:t>
            </a:r>
            <a:r>
              <a:rPr lang="en-GB" sz="3500" dirty="0"/>
              <a:t>in programming</a:t>
            </a:r>
          </a:p>
          <a:p>
            <a:pPr lvl="1">
              <a:lnSpc>
                <a:spcPct val="110000"/>
              </a:lnSpc>
              <a:buClr>
                <a:schemeClr val="tx1"/>
              </a:buClr>
            </a:pPr>
            <a:r>
              <a:rPr lang="en-GB" b="1" dirty="0">
                <a:solidFill>
                  <a:schemeClr val="bg1"/>
                </a:solidFill>
              </a:rPr>
              <a:t>Strings</a:t>
            </a:r>
            <a:r>
              <a:rPr lang="en-GB" dirty="0"/>
              <a:t> are </a:t>
            </a:r>
            <a:r>
              <a:rPr lang="en-GB" b="1" dirty="0">
                <a:solidFill>
                  <a:schemeClr val="bg1"/>
                </a:solidFill>
              </a:rPr>
              <a:t>arrays of characters</a:t>
            </a:r>
            <a:r>
              <a:rPr lang="en-GB" dirty="0"/>
              <a:t>, typically represented like this:</a:t>
            </a:r>
            <a:endParaRPr lang="en-GB" b="1" dirty="0">
              <a:solidFill>
                <a:schemeClr val="bg1"/>
              </a:solidFill>
            </a:endParaRPr>
          </a:p>
          <a:p>
            <a:pPr lvl="1">
              <a:lnSpc>
                <a:spcPct val="110000"/>
              </a:lnSpc>
              <a:buClr>
                <a:schemeClr val="tx1"/>
              </a:buClr>
            </a:pPr>
            <a:endParaRPr lang="en-GB" dirty="0"/>
          </a:p>
          <a:p>
            <a:pPr lvl="1">
              <a:lnSpc>
                <a:spcPct val="110000"/>
              </a:lnSpc>
              <a:buClr>
                <a:schemeClr val="tx1"/>
              </a:buClr>
            </a:pPr>
            <a:endParaRPr lang="en-GB" dirty="0"/>
          </a:p>
          <a:p>
            <a:pPr lvl="1">
              <a:lnSpc>
                <a:spcPct val="110000"/>
              </a:lnSpc>
              <a:spcBef>
                <a:spcPts val="1800"/>
              </a:spcBef>
              <a:buClr>
                <a:schemeClr val="tx1"/>
              </a:buClr>
            </a:pPr>
            <a:r>
              <a:rPr lang="en-GB" dirty="0"/>
              <a:t>The string can have its</a:t>
            </a:r>
            <a:r>
              <a:rPr lang="en-GB" dirty="0">
                <a:solidFill>
                  <a:schemeClr val="bg1"/>
                </a:solidFill>
              </a:rPr>
              <a:t> </a:t>
            </a:r>
            <a:r>
              <a:rPr lang="en-GB" b="1" dirty="0">
                <a:solidFill>
                  <a:schemeClr val="bg1"/>
                </a:solidFill>
              </a:rPr>
              <a:t>size as prefix </a:t>
            </a:r>
            <a:r>
              <a:rPr lang="en-GB" dirty="0"/>
              <a:t>(used in most languages)</a:t>
            </a:r>
            <a:br>
              <a:rPr lang="en-GB" dirty="0"/>
            </a:br>
            <a:r>
              <a:rPr lang="en-GB" dirty="0"/>
              <a:t>or can end with </a:t>
            </a:r>
            <a:r>
              <a:rPr lang="en-GB" b="1" dirty="0">
                <a:solidFill>
                  <a:schemeClr val="bg1"/>
                </a:solidFill>
              </a:rPr>
              <a:t>\0</a:t>
            </a:r>
            <a:r>
              <a:rPr lang="en-GB" dirty="0">
                <a:solidFill>
                  <a:schemeClr val="bg1"/>
                </a:solidFill>
              </a:rPr>
              <a:t> </a:t>
            </a:r>
            <a:r>
              <a:rPr lang="en-GB" dirty="0"/>
              <a:t>(null-terminated string – used in C)</a:t>
            </a:r>
          </a:p>
          <a:p>
            <a:pPr lvl="1">
              <a:lnSpc>
                <a:spcPct val="110000"/>
              </a:lnSpc>
              <a:buClr>
                <a:schemeClr val="tx1"/>
              </a:buClr>
            </a:pPr>
            <a:r>
              <a:rPr lang="en-GB" dirty="0"/>
              <a:t>Characters in the string can be:</a:t>
            </a:r>
          </a:p>
          <a:p>
            <a:pPr lvl="2">
              <a:lnSpc>
                <a:spcPct val="110000"/>
              </a:lnSpc>
              <a:buClr>
                <a:schemeClr val="tx1"/>
              </a:buClr>
            </a:pPr>
            <a:r>
              <a:rPr lang="en-GB" b="1" dirty="0">
                <a:solidFill>
                  <a:schemeClr val="bg1"/>
                </a:solidFill>
              </a:rPr>
              <a:t>16-bit</a:t>
            </a:r>
            <a:r>
              <a:rPr lang="en-GB" dirty="0">
                <a:solidFill>
                  <a:schemeClr val="bg1"/>
                </a:solidFill>
              </a:rPr>
              <a:t> </a:t>
            </a:r>
            <a:r>
              <a:rPr lang="en-GB" dirty="0"/>
              <a:t>(UTF-16) – default in C#, Java, JS, Python</a:t>
            </a:r>
          </a:p>
          <a:p>
            <a:pPr lvl="2">
              <a:lnSpc>
                <a:spcPct val="110000"/>
              </a:lnSpc>
              <a:buClr>
                <a:schemeClr val="tx1"/>
              </a:buClr>
            </a:pPr>
            <a:r>
              <a:rPr lang="en-GB" b="1" dirty="0">
                <a:solidFill>
                  <a:schemeClr val="bg1"/>
                </a:solidFill>
              </a:rPr>
              <a:t>8-bit</a:t>
            </a:r>
            <a:r>
              <a:rPr lang="en-GB" dirty="0"/>
              <a:t> (ASCII / windows-1251) – default in C, C++</a:t>
            </a:r>
          </a:p>
        </p:txBody>
      </p:sp>
      <p:sp>
        <p:nvSpPr>
          <p:cNvPr id="5" name="Title 4">
            <a:extLst>
              <a:ext uri="{FF2B5EF4-FFF2-40B4-BE49-F238E27FC236}">
                <a16:creationId xmlns:a16="http://schemas.microsoft.com/office/drawing/2014/main" xmlns="" id="{57D783F4-F63C-4C65-BD6F-7445E2A5B62A}"/>
              </a:ext>
            </a:extLst>
          </p:cNvPr>
          <p:cNvSpPr>
            <a:spLocks noGrp="1"/>
          </p:cNvSpPr>
          <p:nvPr>
            <p:ph type="title"/>
          </p:nvPr>
        </p:nvSpPr>
        <p:spPr/>
        <p:txBody>
          <a:bodyPr/>
          <a:lstStyle/>
          <a:p>
            <a:r>
              <a:rPr lang="en-GB" dirty="0"/>
              <a:t>Sequences of Characters</a:t>
            </a:r>
          </a:p>
        </p:txBody>
      </p:sp>
      <p:sp>
        <p:nvSpPr>
          <p:cNvPr id="22" name="Slide Number">
            <a:extLst>
              <a:ext uri="{FF2B5EF4-FFF2-40B4-BE49-F238E27FC236}">
                <a16:creationId xmlns:a16="http://schemas.microsoft.com/office/drawing/2014/main" xmlns="" id="{2E67D375-BFB2-41C2-B548-2C055539B4B2}"/>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26</a:t>
            </a:fld>
            <a:endParaRPr lang="en-US" noProof="0" dirty="0"/>
          </a:p>
        </p:txBody>
      </p:sp>
      <p:grpSp>
        <p:nvGrpSpPr>
          <p:cNvPr id="2" name="Group 1">
            <a:extLst>
              <a:ext uri="{FF2B5EF4-FFF2-40B4-BE49-F238E27FC236}">
                <a16:creationId xmlns:a16="http://schemas.microsoft.com/office/drawing/2014/main" xmlns="" id="{9F01AA17-5761-4C82-A004-44EE7F7A0809}"/>
              </a:ext>
            </a:extLst>
          </p:cNvPr>
          <p:cNvGrpSpPr/>
          <p:nvPr/>
        </p:nvGrpSpPr>
        <p:grpSpPr>
          <a:xfrm>
            <a:off x="1146000" y="2315375"/>
            <a:ext cx="7956009" cy="1428625"/>
            <a:chOff x="1465160" y="2492424"/>
            <a:chExt cx="7956009" cy="1428625"/>
          </a:xfrm>
        </p:grpSpPr>
        <p:sp>
          <p:nvSpPr>
            <p:cNvPr id="10" name="Rectangle 9">
              <a:extLst>
                <a:ext uri="{FF2B5EF4-FFF2-40B4-BE49-F238E27FC236}">
                  <a16:creationId xmlns:a16="http://schemas.microsoft.com/office/drawing/2014/main" xmlns="" id="{E81873C6-2431-4C57-A866-007FE8DF3F65}"/>
                </a:ext>
              </a:extLst>
            </p:cNvPr>
            <p:cNvSpPr/>
            <p:nvPr/>
          </p:nvSpPr>
          <p:spPr bwMode="auto">
            <a:xfrm>
              <a:off x="1507931" y="3093258"/>
              <a:ext cx="650742" cy="650742"/>
            </a:xfrm>
            <a:prstGeom prst="rect">
              <a:avLst/>
            </a:prstGeom>
            <a:solidFill>
              <a:schemeClr val="accent1">
                <a:lumMod val="50000"/>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dirty="0">
                  <a:solidFill>
                    <a:srgbClr val="FFFFFF"/>
                  </a:solidFill>
                  <a:effectLst>
                    <a:outerShdw blurRad="38100" dist="38100" dir="2700000" algn="tl">
                      <a:srgbClr val="000000">
                        <a:alpha val="43137"/>
                      </a:srgbClr>
                    </a:outerShdw>
                  </a:effectLst>
                </a:rPr>
                <a:t>5</a:t>
              </a:r>
            </a:p>
          </p:txBody>
        </p:sp>
        <p:sp>
          <p:nvSpPr>
            <p:cNvPr id="15" name="TextBox 14">
              <a:extLst>
                <a:ext uri="{FF2B5EF4-FFF2-40B4-BE49-F238E27FC236}">
                  <a16:creationId xmlns:a16="http://schemas.microsoft.com/office/drawing/2014/main" xmlns="" id="{9C650857-AEEC-42A9-8668-3D7849586C80}"/>
                </a:ext>
              </a:extLst>
            </p:cNvPr>
            <p:cNvSpPr txBox="1"/>
            <p:nvPr/>
          </p:nvSpPr>
          <p:spPr>
            <a:xfrm>
              <a:off x="1465160" y="2492424"/>
              <a:ext cx="739653" cy="668361"/>
            </a:xfrm>
            <a:prstGeom prst="rect">
              <a:avLst/>
            </a:prstGeom>
            <a:noFill/>
            <a:ln w="12700">
              <a:noFill/>
            </a:ln>
          </p:spPr>
          <p:txBody>
            <a:bodyPr vert="horz" wrap="none" lIns="144000" tIns="108000" rIns="144000" bIns="108000" rtlCol="0">
              <a:spAutoFit/>
            </a:bodyPr>
            <a:lstStyle/>
            <a:p>
              <a:pPr algn="l" eaLnBrk="0" hangingPunct="0">
                <a:lnSpc>
                  <a:spcPct val="110000"/>
                </a:lnSpc>
                <a:buClr>
                  <a:schemeClr val="accent5">
                    <a:lumMod val="40000"/>
                    <a:lumOff val="60000"/>
                  </a:schemeClr>
                </a:buClr>
                <a:buSzPct val="70000"/>
              </a:pPr>
              <a:r>
                <a:rPr lang="en-US" sz="2800" noProof="1"/>
                <a:t>len</a:t>
              </a:r>
            </a:p>
          </p:txBody>
        </p:sp>
        <p:sp>
          <p:nvSpPr>
            <p:cNvPr id="34" name="Rectangle 33">
              <a:extLst>
                <a:ext uri="{FF2B5EF4-FFF2-40B4-BE49-F238E27FC236}">
                  <a16:creationId xmlns:a16="http://schemas.microsoft.com/office/drawing/2014/main" xmlns="" id="{7B2D7AB8-7A8C-44C6-A011-313CC8D04565}"/>
                </a:ext>
              </a:extLst>
            </p:cNvPr>
            <p:cNvSpPr/>
            <p:nvPr/>
          </p:nvSpPr>
          <p:spPr bwMode="auto">
            <a:xfrm>
              <a:off x="2158673" y="30932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dirty="0">
                  <a:solidFill>
                    <a:srgbClr val="FFFFFF"/>
                  </a:solidFill>
                  <a:effectLst>
                    <a:outerShdw blurRad="38100" dist="38100" dir="2700000" algn="tl">
                      <a:srgbClr val="000000">
                        <a:alpha val="43137"/>
                      </a:srgbClr>
                    </a:outerShdw>
                  </a:effectLst>
                </a:rPr>
                <a:t>H</a:t>
              </a:r>
            </a:p>
          </p:txBody>
        </p:sp>
        <p:sp>
          <p:nvSpPr>
            <p:cNvPr id="35" name="Rectangle 34">
              <a:extLst>
                <a:ext uri="{FF2B5EF4-FFF2-40B4-BE49-F238E27FC236}">
                  <a16:creationId xmlns:a16="http://schemas.microsoft.com/office/drawing/2014/main" xmlns="" id="{5BDD193B-AC0D-4EC0-8E41-8DA74E3DBF5C}"/>
                </a:ext>
              </a:extLst>
            </p:cNvPr>
            <p:cNvSpPr/>
            <p:nvPr/>
          </p:nvSpPr>
          <p:spPr bwMode="auto">
            <a:xfrm>
              <a:off x="2809415" y="30932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e</a:t>
              </a:r>
              <a:endParaRPr lang="en-US" sz="2800" b="1" dirty="0">
                <a:solidFill>
                  <a:srgbClr val="FFFFFF"/>
                </a:solidFill>
                <a:effectLst>
                  <a:outerShdw blurRad="38100" dist="38100" dir="2700000" algn="tl">
                    <a:srgbClr val="000000">
                      <a:alpha val="43137"/>
                    </a:srgbClr>
                  </a:outerShdw>
                </a:effectLst>
              </a:endParaRPr>
            </a:p>
          </p:txBody>
        </p:sp>
        <p:sp>
          <p:nvSpPr>
            <p:cNvPr id="36" name="Rectangle 35">
              <a:extLst>
                <a:ext uri="{FF2B5EF4-FFF2-40B4-BE49-F238E27FC236}">
                  <a16:creationId xmlns:a16="http://schemas.microsoft.com/office/drawing/2014/main" xmlns="" id="{9C8CDFC8-DE68-4603-8E22-2EE391DF7DD2}"/>
                </a:ext>
              </a:extLst>
            </p:cNvPr>
            <p:cNvSpPr/>
            <p:nvPr/>
          </p:nvSpPr>
          <p:spPr bwMode="auto">
            <a:xfrm>
              <a:off x="3460158" y="30932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l</a:t>
              </a:r>
              <a:endParaRPr lang="en-US" sz="2800" b="1" dirty="0">
                <a:solidFill>
                  <a:srgbClr val="FFFFFF"/>
                </a:solidFill>
                <a:effectLst>
                  <a:outerShdw blurRad="38100" dist="38100" dir="2700000" algn="tl">
                    <a:srgbClr val="000000">
                      <a:alpha val="43137"/>
                    </a:srgbClr>
                  </a:outerShdw>
                </a:effectLst>
              </a:endParaRPr>
            </a:p>
          </p:txBody>
        </p:sp>
        <p:sp>
          <p:nvSpPr>
            <p:cNvPr id="37" name="Rectangle 36">
              <a:extLst>
                <a:ext uri="{FF2B5EF4-FFF2-40B4-BE49-F238E27FC236}">
                  <a16:creationId xmlns:a16="http://schemas.microsoft.com/office/drawing/2014/main" xmlns="" id="{4CE703F2-3BC5-4AF8-9478-AD4BA8FD0B29}"/>
                </a:ext>
              </a:extLst>
            </p:cNvPr>
            <p:cNvSpPr/>
            <p:nvPr/>
          </p:nvSpPr>
          <p:spPr bwMode="auto">
            <a:xfrm>
              <a:off x="4110900" y="30932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l</a:t>
              </a:r>
              <a:endParaRPr lang="en-US" sz="2800" b="1" dirty="0">
                <a:solidFill>
                  <a:srgbClr val="FFFFFF"/>
                </a:solidFill>
                <a:effectLst>
                  <a:outerShdw blurRad="38100" dist="38100" dir="2700000" algn="tl">
                    <a:srgbClr val="000000">
                      <a:alpha val="43137"/>
                    </a:srgbClr>
                  </a:outerShdw>
                </a:effectLst>
              </a:endParaRPr>
            </a:p>
          </p:txBody>
        </p:sp>
        <p:sp>
          <p:nvSpPr>
            <p:cNvPr id="38" name="Rectangle 37">
              <a:extLst>
                <a:ext uri="{FF2B5EF4-FFF2-40B4-BE49-F238E27FC236}">
                  <a16:creationId xmlns:a16="http://schemas.microsoft.com/office/drawing/2014/main" xmlns="" id="{B70CF4EE-637B-4B46-A13D-E0376F23FA26}"/>
                </a:ext>
              </a:extLst>
            </p:cNvPr>
            <p:cNvSpPr/>
            <p:nvPr/>
          </p:nvSpPr>
          <p:spPr bwMode="auto">
            <a:xfrm>
              <a:off x="4761643" y="30932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o</a:t>
              </a:r>
              <a:endParaRPr lang="en-US" sz="2800" b="1" dirty="0">
                <a:solidFill>
                  <a:srgbClr val="FFFFFF"/>
                </a:solidFill>
                <a:effectLst>
                  <a:outerShdw blurRad="38100" dist="38100" dir="2700000" algn="tl">
                    <a:srgbClr val="000000">
                      <a:alpha val="43137"/>
                    </a:srgbClr>
                  </a:outerShdw>
                </a:effectLst>
              </a:endParaRPr>
            </a:p>
          </p:txBody>
        </p:sp>
        <p:sp>
          <p:nvSpPr>
            <p:cNvPr id="39" name="TextBox 38">
              <a:extLst>
                <a:ext uri="{FF2B5EF4-FFF2-40B4-BE49-F238E27FC236}">
                  <a16:creationId xmlns:a16="http://schemas.microsoft.com/office/drawing/2014/main" xmlns="" id="{06452F83-BE37-403D-B935-DD62034BE53E}"/>
                </a:ext>
              </a:extLst>
            </p:cNvPr>
            <p:cNvSpPr txBox="1"/>
            <p:nvPr/>
          </p:nvSpPr>
          <p:spPr>
            <a:xfrm>
              <a:off x="2284646" y="2492424"/>
              <a:ext cx="473555" cy="668361"/>
            </a:xfrm>
            <a:prstGeom prst="rect">
              <a:avLst/>
            </a:prstGeom>
            <a:noFill/>
            <a:ln w="12700">
              <a:noFill/>
            </a:ln>
          </p:spPr>
          <p:txBody>
            <a:bodyPr vert="horz" wrap="none" lIns="144000" tIns="108000" rIns="144000" bIns="108000" rtlCol="0">
              <a:spAutoFit/>
            </a:bodyPr>
            <a:lstStyle/>
            <a:p>
              <a:pPr algn="l" eaLnBrk="0" hangingPunct="0">
                <a:lnSpc>
                  <a:spcPct val="110000"/>
                </a:lnSpc>
                <a:buClr>
                  <a:schemeClr val="accent5">
                    <a:lumMod val="40000"/>
                    <a:lumOff val="60000"/>
                  </a:schemeClr>
                </a:buClr>
                <a:buSzPct val="70000"/>
              </a:pPr>
              <a:r>
                <a:rPr lang="en-GB" sz="2800" dirty="0"/>
                <a:t>0</a:t>
              </a:r>
              <a:endParaRPr lang="en-US" sz="2800" dirty="0"/>
            </a:p>
          </p:txBody>
        </p:sp>
        <p:sp>
          <p:nvSpPr>
            <p:cNvPr id="40" name="TextBox 39">
              <a:extLst>
                <a:ext uri="{FF2B5EF4-FFF2-40B4-BE49-F238E27FC236}">
                  <a16:creationId xmlns:a16="http://schemas.microsoft.com/office/drawing/2014/main" xmlns="" id="{854550B0-2B00-48F1-AA51-B75DCBE7572F}"/>
                </a:ext>
              </a:extLst>
            </p:cNvPr>
            <p:cNvSpPr txBox="1"/>
            <p:nvPr/>
          </p:nvSpPr>
          <p:spPr>
            <a:xfrm>
              <a:off x="2935389" y="2492424"/>
              <a:ext cx="473555" cy="668361"/>
            </a:xfrm>
            <a:prstGeom prst="rect">
              <a:avLst/>
            </a:prstGeom>
            <a:noFill/>
            <a:ln w="12700">
              <a:noFill/>
            </a:ln>
          </p:spPr>
          <p:txBody>
            <a:bodyPr vert="horz" wrap="none" lIns="144000" tIns="108000" rIns="144000" bIns="108000" rtlCol="0">
              <a:spAutoFit/>
            </a:bodyPr>
            <a:lstStyle/>
            <a:p>
              <a:pPr algn="l" eaLnBrk="0" hangingPunct="0">
                <a:lnSpc>
                  <a:spcPct val="110000"/>
                </a:lnSpc>
                <a:buClr>
                  <a:schemeClr val="accent5">
                    <a:lumMod val="40000"/>
                    <a:lumOff val="60000"/>
                  </a:schemeClr>
                </a:buClr>
                <a:buSzPct val="70000"/>
              </a:pPr>
              <a:r>
                <a:rPr lang="en-GB" sz="2800" dirty="0"/>
                <a:t>1</a:t>
              </a:r>
              <a:endParaRPr lang="en-US" sz="2800" dirty="0"/>
            </a:p>
          </p:txBody>
        </p:sp>
        <p:sp>
          <p:nvSpPr>
            <p:cNvPr id="41" name="TextBox 40">
              <a:extLst>
                <a:ext uri="{FF2B5EF4-FFF2-40B4-BE49-F238E27FC236}">
                  <a16:creationId xmlns:a16="http://schemas.microsoft.com/office/drawing/2014/main" xmlns="" id="{D6A5D79C-D78E-4C47-AF8F-696E2EDBDE4D}"/>
                </a:ext>
              </a:extLst>
            </p:cNvPr>
            <p:cNvSpPr txBox="1"/>
            <p:nvPr/>
          </p:nvSpPr>
          <p:spPr>
            <a:xfrm>
              <a:off x="3586131" y="2492424"/>
              <a:ext cx="473555" cy="668361"/>
            </a:xfrm>
            <a:prstGeom prst="rect">
              <a:avLst/>
            </a:prstGeom>
            <a:noFill/>
            <a:ln w="12700">
              <a:noFill/>
            </a:ln>
          </p:spPr>
          <p:txBody>
            <a:bodyPr vert="horz" wrap="none" lIns="144000" tIns="108000" rIns="144000" bIns="108000" rtlCol="0">
              <a:spAutoFit/>
            </a:bodyPr>
            <a:lstStyle/>
            <a:p>
              <a:pPr algn="l" eaLnBrk="0" hangingPunct="0">
                <a:lnSpc>
                  <a:spcPct val="110000"/>
                </a:lnSpc>
                <a:buClr>
                  <a:schemeClr val="accent5">
                    <a:lumMod val="40000"/>
                    <a:lumOff val="60000"/>
                  </a:schemeClr>
                </a:buClr>
                <a:buSzPct val="70000"/>
              </a:pPr>
              <a:r>
                <a:rPr lang="en-GB" sz="2800" dirty="0"/>
                <a:t>2</a:t>
              </a:r>
              <a:endParaRPr lang="en-US" sz="2800" dirty="0"/>
            </a:p>
          </p:txBody>
        </p:sp>
        <p:sp>
          <p:nvSpPr>
            <p:cNvPr id="42" name="TextBox 41">
              <a:extLst>
                <a:ext uri="{FF2B5EF4-FFF2-40B4-BE49-F238E27FC236}">
                  <a16:creationId xmlns:a16="http://schemas.microsoft.com/office/drawing/2014/main" xmlns="" id="{331B47E0-642A-4E80-88D6-1ABE3AF2BAB4}"/>
                </a:ext>
              </a:extLst>
            </p:cNvPr>
            <p:cNvSpPr txBox="1"/>
            <p:nvPr/>
          </p:nvSpPr>
          <p:spPr>
            <a:xfrm>
              <a:off x="4236874" y="2492424"/>
              <a:ext cx="473555" cy="668361"/>
            </a:xfrm>
            <a:prstGeom prst="rect">
              <a:avLst/>
            </a:prstGeom>
            <a:noFill/>
            <a:ln w="12700">
              <a:noFill/>
            </a:ln>
          </p:spPr>
          <p:txBody>
            <a:bodyPr vert="horz" wrap="none" lIns="144000" tIns="108000" rIns="144000" bIns="108000" rtlCol="0">
              <a:spAutoFit/>
            </a:bodyPr>
            <a:lstStyle/>
            <a:p>
              <a:pPr algn="l" eaLnBrk="0" hangingPunct="0">
                <a:lnSpc>
                  <a:spcPct val="110000"/>
                </a:lnSpc>
                <a:buClr>
                  <a:schemeClr val="accent5">
                    <a:lumMod val="40000"/>
                    <a:lumOff val="60000"/>
                  </a:schemeClr>
                </a:buClr>
                <a:buSzPct val="70000"/>
              </a:pPr>
              <a:r>
                <a:rPr lang="en-GB" sz="2800" dirty="0"/>
                <a:t>3</a:t>
              </a:r>
              <a:endParaRPr lang="en-US" sz="2800" dirty="0"/>
            </a:p>
          </p:txBody>
        </p:sp>
        <p:sp>
          <p:nvSpPr>
            <p:cNvPr id="43" name="TextBox 42">
              <a:extLst>
                <a:ext uri="{FF2B5EF4-FFF2-40B4-BE49-F238E27FC236}">
                  <a16:creationId xmlns:a16="http://schemas.microsoft.com/office/drawing/2014/main" xmlns="" id="{2BB0DBB9-7F83-499A-8346-5B5FA59A89FC}"/>
                </a:ext>
              </a:extLst>
            </p:cNvPr>
            <p:cNvSpPr txBox="1"/>
            <p:nvPr/>
          </p:nvSpPr>
          <p:spPr>
            <a:xfrm>
              <a:off x="4885633" y="2492424"/>
              <a:ext cx="473555" cy="668361"/>
            </a:xfrm>
            <a:prstGeom prst="rect">
              <a:avLst/>
            </a:prstGeom>
            <a:noFill/>
            <a:ln w="12700">
              <a:noFill/>
            </a:ln>
          </p:spPr>
          <p:txBody>
            <a:bodyPr vert="horz" wrap="none" lIns="144000" tIns="108000" rIns="144000" bIns="108000" rtlCol="0">
              <a:spAutoFit/>
            </a:bodyPr>
            <a:lstStyle/>
            <a:p>
              <a:pPr algn="l" eaLnBrk="0" hangingPunct="0">
                <a:lnSpc>
                  <a:spcPct val="110000"/>
                </a:lnSpc>
                <a:buClr>
                  <a:schemeClr val="accent5">
                    <a:lumMod val="40000"/>
                    <a:lumOff val="60000"/>
                  </a:schemeClr>
                </a:buClr>
                <a:buSzPct val="70000"/>
              </a:pPr>
              <a:r>
                <a:rPr lang="en-GB" sz="2800" dirty="0"/>
                <a:t>4</a:t>
              </a:r>
              <a:endParaRPr lang="en-US" sz="2800" dirty="0"/>
            </a:p>
          </p:txBody>
        </p:sp>
        <p:sp>
          <p:nvSpPr>
            <p:cNvPr id="44" name="TextBox 43">
              <a:extLst>
                <a:ext uri="{FF2B5EF4-FFF2-40B4-BE49-F238E27FC236}">
                  <a16:creationId xmlns:a16="http://schemas.microsoft.com/office/drawing/2014/main" xmlns="" id="{E6E58AE3-C116-4724-AE8E-425F21D2A388}"/>
                </a:ext>
              </a:extLst>
            </p:cNvPr>
            <p:cNvSpPr txBox="1"/>
            <p:nvPr/>
          </p:nvSpPr>
          <p:spPr>
            <a:xfrm>
              <a:off x="5524561" y="2876880"/>
              <a:ext cx="3896608" cy="1044169"/>
            </a:xfrm>
            <a:prstGeom prst="rect">
              <a:avLst/>
            </a:prstGeom>
            <a:noFill/>
            <a:ln w="12700">
              <a:noFill/>
            </a:ln>
          </p:spPr>
          <p:txBody>
            <a:bodyPr vert="horz" wrap="none" lIns="144000" tIns="108000" rIns="144000" bIns="108000" rtlCol="0">
              <a:spAutoFit/>
            </a:bodyPr>
            <a:lstStyle/>
            <a:p>
              <a:pPr algn="l" eaLnBrk="0" hangingPunct="0">
                <a:lnSpc>
                  <a:spcPct val="110000"/>
                </a:lnSpc>
                <a:buClr>
                  <a:schemeClr val="accent5">
                    <a:lumMod val="40000"/>
                    <a:lumOff val="60000"/>
                  </a:schemeClr>
                </a:buClr>
                <a:buSzPct val="70000"/>
              </a:pPr>
              <a:r>
                <a:rPr lang="en-US" sz="2600" noProof="1"/>
                <a:t>Takes </a:t>
              </a:r>
              <a:r>
                <a:rPr lang="en-US" sz="2600" b="1" noProof="1"/>
                <a:t>14 bytes</a:t>
              </a:r>
              <a:r>
                <a:rPr lang="en-US" sz="2600" noProof="1"/>
                <a:t> in memory:</a:t>
              </a:r>
              <a:br>
                <a:rPr lang="en-US" sz="2600" noProof="1"/>
              </a:br>
              <a:r>
                <a:rPr lang="en-US" sz="2400" noProof="1"/>
                <a:t>4 bytes (length) + 5 * 2 bytes</a:t>
              </a:r>
            </a:p>
          </p:txBody>
        </p:sp>
      </p:grpSp>
    </p:spTree>
    <p:extLst>
      <p:ext uri="{BB962C8B-B14F-4D97-AF65-F5344CB8AC3E}">
        <p14:creationId xmlns:p14="http://schemas.microsoft.com/office/powerpoint/2010/main" val="148487499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4">
            <a:extLst>
              <a:ext uri="{FF2B5EF4-FFF2-40B4-BE49-F238E27FC236}">
                <a16:creationId xmlns:a16="http://schemas.microsoft.com/office/drawing/2014/main" xmlns="" id="{26EE1152-1FA6-4C64-A859-A2B7021613B9}"/>
              </a:ext>
            </a:extLst>
          </p:cNvPr>
          <p:cNvSpPr txBox="1">
            <a:spLocks/>
          </p:cNvSpPr>
          <p:nvPr/>
        </p:nvSpPr>
        <p:spPr>
          <a:xfrm>
            <a:off x="4621237" y="1541888"/>
            <a:ext cx="3044670" cy="1981200"/>
          </a:xfrm>
          <a:prstGeom prst="rect">
            <a:avLst/>
          </a:prstGeom>
        </p:spPr>
        <p:txBody>
          <a:bodyPr vert="horz" lIns="108000" tIns="36000" rIns="108000" bIns="36000" rtlCol="0" anchor="ctr">
            <a:noAutofit/>
          </a:bodyPr>
          <a:lstStyle>
            <a:lvl1pPr marL="0" indent="0" algn="ctr" defTabSz="1218438" rtl="0" eaLnBrk="1" latinLnBrk="1" hangingPunct="1">
              <a:lnSpc>
                <a:spcPct val="105000"/>
              </a:lnSpc>
              <a:spcBef>
                <a:spcPts val="600"/>
              </a:spcBef>
              <a:spcAft>
                <a:spcPts val="600"/>
              </a:spcAft>
              <a:buFont typeface="Wingdings" panose="05000000000000000000" pitchFamily="2" charset="2"/>
              <a:buNone/>
              <a:defRPr sz="3998" b="1" kern="1200" baseline="0">
                <a:solidFill>
                  <a:schemeClr val="tx1"/>
                </a:solidFill>
                <a:latin typeface="+mn-lt"/>
                <a:ea typeface="+mn-ea"/>
                <a:cs typeface="Arial" pitchFamily="34"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US" sz="19900" dirty="0">
                <a:solidFill>
                  <a:schemeClr val="bg2"/>
                </a:solidFill>
              </a:rPr>
              <a:t>&gt;&gt;</a:t>
            </a:r>
          </a:p>
        </p:txBody>
      </p:sp>
      <p:sp>
        <p:nvSpPr>
          <p:cNvPr id="5" name="Title 4">
            <a:extLst>
              <a:ext uri="{FF2B5EF4-FFF2-40B4-BE49-F238E27FC236}">
                <a16:creationId xmlns:a16="http://schemas.microsoft.com/office/drawing/2014/main" xmlns="" id="{F6EAC25B-EDBD-44F3-8837-48931AC63A04}"/>
              </a:ext>
            </a:extLst>
          </p:cNvPr>
          <p:cNvSpPr>
            <a:spLocks noGrp="1"/>
          </p:cNvSpPr>
          <p:nvPr>
            <p:ph type="title" sz="quarter" idx="10"/>
          </p:nvPr>
        </p:nvSpPr>
        <p:spPr/>
        <p:txBody>
          <a:bodyPr/>
          <a:lstStyle/>
          <a:p>
            <a:r>
              <a:rPr lang="en-US"/>
              <a:t>Bitwise Operations</a:t>
            </a:r>
          </a:p>
        </p:txBody>
      </p:sp>
      <p:sp>
        <p:nvSpPr>
          <p:cNvPr id="8" name="Subtitle 7">
            <a:extLst>
              <a:ext uri="{FF2B5EF4-FFF2-40B4-BE49-F238E27FC236}">
                <a16:creationId xmlns:a16="http://schemas.microsoft.com/office/drawing/2014/main" xmlns="" id="{13C64FC4-B898-46ED-9802-303F76EE5536}"/>
              </a:ext>
            </a:extLst>
          </p:cNvPr>
          <p:cNvSpPr>
            <a:spLocks noGrp="1"/>
          </p:cNvSpPr>
          <p:nvPr>
            <p:ph type="subTitle" sz="quarter" idx="11"/>
          </p:nvPr>
        </p:nvSpPr>
        <p:spPr/>
        <p:txBody>
          <a:bodyPr/>
          <a:lstStyle/>
          <a:p>
            <a:r>
              <a:rPr lang="en-US"/>
              <a:t>Bitwise Operators and Bit Shifts</a:t>
            </a:r>
          </a:p>
        </p:txBody>
      </p:sp>
    </p:spTree>
    <p:extLst>
      <p:ext uri="{BB962C8B-B14F-4D97-AF65-F5344CB8AC3E}">
        <p14:creationId xmlns:p14="http://schemas.microsoft.com/office/powerpoint/2010/main" val="295483743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Bitwise Operators</a:t>
            </a:r>
          </a:p>
        </p:txBody>
      </p:sp>
      <p:sp>
        <p:nvSpPr>
          <p:cNvPr id="5" name="Content Placeholder 4"/>
          <p:cNvSpPr>
            <a:spLocks noGrp="1"/>
          </p:cNvSpPr>
          <p:nvPr>
            <p:ph type="body" sz="quarter" idx="10"/>
          </p:nvPr>
        </p:nvSpPr>
        <p:spPr>
          <a:xfrm>
            <a:off x="1939325" y="1088999"/>
            <a:ext cx="10051675" cy="5578733"/>
          </a:xfrm>
        </p:spPr>
        <p:txBody>
          <a:bodyPr>
            <a:normAutofit/>
          </a:bodyPr>
          <a:lstStyle/>
          <a:p>
            <a:pPr>
              <a:lnSpc>
                <a:spcPts val="3600"/>
              </a:lnSpc>
              <a:spcBef>
                <a:spcPts val="300"/>
              </a:spcBef>
              <a:buClr>
                <a:schemeClr val="tx1"/>
              </a:buClr>
            </a:pPr>
            <a:r>
              <a:rPr lang="en-US" sz="3000" b="1" dirty="0">
                <a:solidFill>
                  <a:schemeClr val="bg1"/>
                </a:solidFill>
              </a:rPr>
              <a:t>Bitwise operators</a:t>
            </a:r>
            <a:r>
              <a:rPr lang="en-US" sz="3000" dirty="0">
                <a:solidFill>
                  <a:schemeClr val="bg1"/>
                </a:solidFill>
              </a:rPr>
              <a:t> </a:t>
            </a:r>
            <a:r>
              <a:rPr lang="en-US" sz="3000" dirty="0"/>
              <a:t>works with the binary representations of the numbers, applying </a:t>
            </a:r>
            <a:r>
              <a:rPr lang="en-US" sz="3000" b="1" dirty="0">
                <a:solidFill>
                  <a:schemeClr val="bg1"/>
                </a:solidFill>
              </a:rPr>
              <a:t>bit by bit</a:t>
            </a:r>
            <a:r>
              <a:rPr lang="en-US" sz="3000" dirty="0">
                <a:solidFill>
                  <a:schemeClr val="bg1"/>
                </a:solidFill>
              </a:rPr>
              <a:t> </a:t>
            </a:r>
            <a:r>
              <a:rPr lang="en-US" sz="3000" dirty="0"/>
              <a:t>calculations</a:t>
            </a:r>
            <a:endParaRPr lang="en-US" sz="3000" b="1" dirty="0"/>
          </a:p>
          <a:p>
            <a:pPr>
              <a:lnSpc>
                <a:spcPts val="3600"/>
              </a:lnSpc>
              <a:spcBef>
                <a:spcPts val="300"/>
              </a:spcBef>
              <a:buClr>
                <a:schemeClr val="tx1"/>
              </a:buClr>
            </a:pPr>
            <a:r>
              <a:rPr lang="en-US" sz="3000" dirty="0"/>
              <a:t>The</a:t>
            </a:r>
            <a:r>
              <a:rPr lang="en-US" sz="3000" b="1" dirty="0"/>
              <a:t> </a:t>
            </a:r>
            <a:r>
              <a:rPr lang="en-US" sz="3000" dirty="0"/>
              <a:t>operator</a:t>
            </a:r>
            <a:r>
              <a:rPr lang="en-US" sz="3000" b="1" dirty="0"/>
              <a:t> </a:t>
            </a:r>
            <a:r>
              <a:rPr lang="en-US" sz="3000" b="1" dirty="0">
                <a:solidFill>
                  <a:schemeClr val="bg1"/>
                </a:solidFill>
                <a:latin typeface="Consolas" pitchFamily="49" charset="0"/>
                <a:cs typeface="Consolas" pitchFamily="49" charset="0"/>
              </a:rPr>
              <a:t>~</a:t>
            </a:r>
            <a:r>
              <a:rPr lang="en-US" sz="3000" dirty="0">
                <a:solidFill>
                  <a:schemeClr val="tx2"/>
                </a:solidFill>
              </a:rPr>
              <a:t> </a:t>
            </a:r>
            <a:r>
              <a:rPr lang="en-US" sz="3000" dirty="0"/>
              <a:t>turns all </a:t>
            </a:r>
            <a:r>
              <a:rPr lang="en-US" sz="3000" b="1" dirty="0">
                <a:solidFill>
                  <a:schemeClr val="bg1"/>
                </a:solidFill>
                <a:latin typeface="Consolas" pitchFamily="49" charset="0"/>
                <a:cs typeface="Consolas" pitchFamily="49" charset="0"/>
              </a:rPr>
              <a:t>0</a:t>
            </a:r>
            <a:r>
              <a:rPr lang="en-US" sz="3000" dirty="0"/>
              <a:t> to </a:t>
            </a:r>
            <a:r>
              <a:rPr lang="en-US" sz="3000" b="1" dirty="0">
                <a:solidFill>
                  <a:schemeClr val="bg1"/>
                </a:solidFill>
                <a:latin typeface="Consolas" pitchFamily="49" charset="0"/>
                <a:cs typeface="Consolas" pitchFamily="49" charset="0"/>
              </a:rPr>
              <a:t>1</a:t>
            </a:r>
            <a:r>
              <a:rPr lang="en-US" sz="3000" dirty="0"/>
              <a:t> and all </a:t>
            </a:r>
            <a:r>
              <a:rPr lang="en-US" sz="3000" b="1" dirty="0">
                <a:solidFill>
                  <a:schemeClr val="bg1"/>
                </a:solidFill>
                <a:latin typeface="Consolas" pitchFamily="49" charset="0"/>
                <a:cs typeface="Consolas" pitchFamily="49" charset="0"/>
              </a:rPr>
              <a:t>1</a:t>
            </a:r>
            <a:r>
              <a:rPr lang="en-US" sz="3000" dirty="0"/>
              <a:t> to </a:t>
            </a:r>
            <a:r>
              <a:rPr lang="en-US" sz="3000" b="1" dirty="0">
                <a:solidFill>
                  <a:schemeClr val="bg1"/>
                </a:solidFill>
                <a:latin typeface="Consolas" pitchFamily="49" charset="0"/>
                <a:cs typeface="Consolas" pitchFamily="49" charset="0"/>
              </a:rPr>
              <a:t>0</a:t>
            </a:r>
            <a:r>
              <a:rPr lang="en-US" sz="3000" b="1" dirty="0">
                <a:solidFill>
                  <a:schemeClr val="bg1"/>
                </a:solidFill>
                <a:cs typeface="Consolas" pitchFamily="49" charset="0"/>
              </a:rPr>
              <a:t> </a:t>
            </a:r>
            <a:r>
              <a:rPr lang="en-US" sz="3000" dirty="0"/>
              <a:t>(like </a:t>
            </a:r>
            <a:r>
              <a:rPr lang="en-US" sz="3000" b="1" dirty="0">
                <a:solidFill>
                  <a:schemeClr val="bg1"/>
                </a:solidFill>
                <a:latin typeface="Consolas" pitchFamily="49" charset="0"/>
                <a:cs typeface="Consolas" pitchFamily="49" charset="0"/>
              </a:rPr>
              <a:t>!</a:t>
            </a:r>
            <a:r>
              <a:rPr lang="en-US" sz="3000" dirty="0">
                <a:solidFill>
                  <a:schemeClr val="tx2"/>
                </a:solidFill>
              </a:rPr>
              <a:t> </a:t>
            </a:r>
            <a:r>
              <a:rPr lang="en-US" sz="3000" dirty="0"/>
              <a:t>for boolean expressions but bit by bit)</a:t>
            </a:r>
            <a:endParaRPr lang="en-US" sz="3000" dirty="0">
              <a:solidFill>
                <a:schemeClr val="accent5">
                  <a:lumMod val="20000"/>
                  <a:lumOff val="80000"/>
                </a:schemeClr>
              </a:solidFill>
              <a:latin typeface="Consolas" pitchFamily="49" charset="0"/>
              <a:cs typeface="Consolas" pitchFamily="49" charset="0"/>
            </a:endParaRPr>
          </a:p>
          <a:p>
            <a:pPr>
              <a:lnSpc>
                <a:spcPct val="100000"/>
              </a:lnSpc>
              <a:buClr>
                <a:schemeClr val="tx1"/>
              </a:buClr>
            </a:pPr>
            <a:r>
              <a:rPr lang="en-US" sz="3000" dirty="0"/>
              <a:t>The operators</a:t>
            </a:r>
            <a:r>
              <a:rPr lang="en-US" sz="3000" b="1" dirty="0"/>
              <a:t> </a:t>
            </a:r>
            <a:r>
              <a:rPr lang="en-US" sz="3000" b="1" dirty="0">
                <a:solidFill>
                  <a:schemeClr val="bg1"/>
                </a:solidFill>
                <a:latin typeface="Consolas" pitchFamily="49" charset="0"/>
                <a:cs typeface="Consolas" pitchFamily="49" charset="0"/>
              </a:rPr>
              <a:t>|</a:t>
            </a:r>
            <a:r>
              <a:rPr lang="en-US" sz="3000" dirty="0"/>
              <a:t>,</a:t>
            </a:r>
            <a:r>
              <a:rPr lang="en-US" sz="3000" dirty="0">
                <a:solidFill>
                  <a:schemeClr val="hlink"/>
                </a:solidFill>
              </a:rPr>
              <a:t> </a:t>
            </a:r>
            <a:r>
              <a:rPr lang="en-US" sz="3000" b="1" dirty="0">
                <a:solidFill>
                  <a:schemeClr val="bg1"/>
                </a:solidFill>
                <a:latin typeface="Consolas" pitchFamily="49" charset="0"/>
                <a:cs typeface="Consolas" pitchFamily="49" charset="0"/>
              </a:rPr>
              <a:t>&amp;</a:t>
            </a:r>
            <a:r>
              <a:rPr lang="en-US" sz="3000" dirty="0"/>
              <a:t> and</a:t>
            </a:r>
            <a:r>
              <a:rPr lang="en-US" sz="3000" dirty="0">
                <a:solidFill>
                  <a:schemeClr val="hlink"/>
                </a:solidFill>
              </a:rPr>
              <a:t> </a:t>
            </a:r>
            <a:r>
              <a:rPr lang="en-US" sz="3000" b="1" dirty="0">
                <a:solidFill>
                  <a:schemeClr val="bg1"/>
                </a:solidFill>
                <a:latin typeface="Consolas" pitchFamily="49" charset="0"/>
                <a:cs typeface="Consolas" pitchFamily="49" charset="0"/>
              </a:rPr>
              <a:t>^</a:t>
            </a:r>
            <a:r>
              <a:rPr lang="en-US" sz="3000" dirty="0"/>
              <a:t> behave like </a:t>
            </a:r>
            <a:r>
              <a:rPr lang="en-US" sz="3000" b="1" dirty="0">
                <a:solidFill>
                  <a:schemeClr val="bg1"/>
                </a:solidFill>
                <a:latin typeface="Consolas" pitchFamily="49" charset="0"/>
                <a:cs typeface="Consolas" pitchFamily="49" charset="0"/>
              </a:rPr>
              <a:t>||</a:t>
            </a:r>
            <a:r>
              <a:rPr lang="en-US" sz="3000" dirty="0"/>
              <a:t>,</a:t>
            </a:r>
            <a:r>
              <a:rPr lang="en-US" sz="3000" dirty="0">
                <a:solidFill>
                  <a:schemeClr val="hlink"/>
                </a:solidFill>
              </a:rPr>
              <a:t> </a:t>
            </a:r>
            <a:r>
              <a:rPr lang="en-US" sz="3000" b="1" dirty="0">
                <a:solidFill>
                  <a:schemeClr val="bg1"/>
                </a:solidFill>
                <a:latin typeface="Consolas" pitchFamily="49" charset="0"/>
                <a:cs typeface="Consolas" pitchFamily="49" charset="0"/>
              </a:rPr>
              <a:t>&amp;&amp;</a:t>
            </a:r>
            <a:r>
              <a:rPr lang="en-US" sz="3000" dirty="0"/>
              <a:t> and</a:t>
            </a:r>
            <a:r>
              <a:rPr lang="en-US" sz="3000" dirty="0">
                <a:solidFill>
                  <a:schemeClr val="hlink"/>
                </a:solidFill>
              </a:rPr>
              <a:t> </a:t>
            </a:r>
            <a:r>
              <a:rPr lang="en-US" sz="3000" b="1" dirty="0">
                <a:solidFill>
                  <a:schemeClr val="bg1"/>
                </a:solidFill>
                <a:latin typeface="Consolas" pitchFamily="49" charset="0"/>
                <a:cs typeface="Consolas" pitchFamily="49" charset="0"/>
              </a:rPr>
              <a:t>^</a:t>
            </a:r>
            <a:r>
              <a:rPr lang="en-US" sz="3000" dirty="0"/>
              <a:t> </a:t>
            </a:r>
            <a:br>
              <a:rPr lang="en-US" sz="3000" dirty="0"/>
            </a:br>
            <a:r>
              <a:rPr lang="en-US" sz="3000" dirty="0"/>
              <a:t>for boolean expressions but bit by bit</a:t>
            </a:r>
          </a:p>
        </p:txBody>
      </p:sp>
      <p:graphicFrame>
        <p:nvGraphicFramePr>
          <p:cNvPr id="8" name="Group 134">
            <a:extLst>
              <a:ext uri="{FF2B5EF4-FFF2-40B4-BE49-F238E27FC236}">
                <a16:creationId xmlns:a16="http://schemas.microsoft.com/office/drawing/2014/main" xmlns="" id="{14E0AF2C-7F8E-403F-976D-0527CC30E7DA}"/>
              </a:ext>
            </a:extLst>
          </p:cNvPr>
          <p:cNvGraphicFramePr>
            <a:graphicFrameLocks/>
          </p:cNvGraphicFramePr>
          <p:nvPr>
            <p:extLst>
              <p:ext uri="{D42A27DB-BD31-4B8C-83A1-F6EECF244321}">
                <p14:modId xmlns:p14="http://schemas.microsoft.com/office/powerpoint/2010/main" val="3540299048"/>
              </p:ext>
            </p:extLst>
          </p:nvPr>
        </p:nvGraphicFramePr>
        <p:xfrm>
          <a:off x="2467934" y="4341514"/>
          <a:ext cx="8686650" cy="2210816"/>
        </p:xfrm>
        <a:graphic>
          <a:graphicData uri="http://schemas.openxmlformats.org/drawingml/2006/table">
            <a:tbl>
              <a:tblPr/>
              <a:tblGrid>
                <a:gridCol w="1806912">
                  <a:extLst>
                    <a:ext uri="{9D8B030D-6E8A-4147-A177-3AD203B41FA5}">
                      <a16:colId xmlns:a16="http://schemas.microsoft.com/office/drawing/2014/main" xmlns="" val="20000"/>
                    </a:ext>
                  </a:extLst>
                </a:gridCol>
                <a:gridCol w="547389">
                  <a:extLst>
                    <a:ext uri="{9D8B030D-6E8A-4147-A177-3AD203B41FA5}">
                      <a16:colId xmlns:a16="http://schemas.microsoft.com/office/drawing/2014/main" xmlns="" val="20001"/>
                    </a:ext>
                  </a:extLst>
                </a:gridCol>
                <a:gridCol w="547389">
                  <a:extLst>
                    <a:ext uri="{9D8B030D-6E8A-4147-A177-3AD203B41FA5}">
                      <a16:colId xmlns:a16="http://schemas.microsoft.com/office/drawing/2014/main" xmlns="" val="1111510105"/>
                    </a:ext>
                  </a:extLst>
                </a:gridCol>
                <a:gridCol w="547389">
                  <a:extLst>
                    <a:ext uri="{9D8B030D-6E8A-4147-A177-3AD203B41FA5}">
                      <a16:colId xmlns:a16="http://schemas.microsoft.com/office/drawing/2014/main" xmlns="" val="580618581"/>
                    </a:ext>
                  </a:extLst>
                </a:gridCol>
                <a:gridCol w="547389">
                  <a:extLst>
                    <a:ext uri="{9D8B030D-6E8A-4147-A177-3AD203B41FA5}">
                      <a16:colId xmlns:a16="http://schemas.microsoft.com/office/drawing/2014/main" xmlns="" val="134985443"/>
                    </a:ext>
                  </a:extLst>
                </a:gridCol>
                <a:gridCol w="629329">
                  <a:extLst>
                    <a:ext uri="{9D8B030D-6E8A-4147-A177-3AD203B41FA5}">
                      <a16:colId xmlns:a16="http://schemas.microsoft.com/office/drawing/2014/main" xmlns="" val="1765594454"/>
                    </a:ext>
                  </a:extLst>
                </a:gridCol>
                <a:gridCol w="617239">
                  <a:extLst>
                    <a:ext uri="{9D8B030D-6E8A-4147-A177-3AD203B41FA5}">
                      <a16:colId xmlns:a16="http://schemas.microsoft.com/office/drawing/2014/main" xmlns="" val="309229865"/>
                    </a:ext>
                  </a:extLst>
                </a:gridCol>
                <a:gridCol w="617239">
                  <a:extLst>
                    <a:ext uri="{9D8B030D-6E8A-4147-A177-3AD203B41FA5}">
                      <a16:colId xmlns:a16="http://schemas.microsoft.com/office/drawing/2014/main" xmlns="" val="4036397903"/>
                    </a:ext>
                  </a:extLst>
                </a:gridCol>
                <a:gridCol w="629329">
                  <a:extLst>
                    <a:ext uri="{9D8B030D-6E8A-4147-A177-3AD203B41FA5}">
                      <a16:colId xmlns:a16="http://schemas.microsoft.com/office/drawing/2014/main" xmlns="" val="1959875356"/>
                    </a:ext>
                  </a:extLst>
                </a:gridCol>
                <a:gridCol w="558111">
                  <a:extLst>
                    <a:ext uri="{9D8B030D-6E8A-4147-A177-3AD203B41FA5}">
                      <a16:colId xmlns:a16="http://schemas.microsoft.com/office/drawing/2014/main" xmlns="" val="1434789855"/>
                    </a:ext>
                  </a:extLst>
                </a:gridCol>
                <a:gridCol w="547389">
                  <a:extLst>
                    <a:ext uri="{9D8B030D-6E8A-4147-A177-3AD203B41FA5}">
                      <a16:colId xmlns:a16="http://schemas.microsoft.com/office/drawing/2014/main" xmlns="" val="3250472934"/>
                    </a:ext>
                  </a:extLst>
                </a:gridCol>
                <a:gridCol w="547389">
                  <a:extLst>
                    <a:ext uri="{9D8B030D-6E8A-4147-A177-3AD203B41FA5}">
                      <a16:colId xmlns:a16="http://schemas.microsoft.com/office/drawing/2014/main" xmlns="" val="4186718001"/>
                    </a:ext>
                  </a:extLst>
                </a:gridCol>
                <a:gridCol w="544157">
                  <a:extLst>
                    <a:ext uri="{9D8B030D-6E8A-4147-A177-3AD203B41FA5}">
                      <a16:colId xmlns:a16="http://schemas.microsoft.com/office/drawing/2014/main" xmlns="" val="1534249568"/>
                    </a:ext>
                  </a:extLst>
                </a:gridCol>
              </a:tblGrid>
              <a:tr h="64312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Operator</a:t>
                      </a: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&amp;</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&amp;</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&amp;</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&amp;</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xmlns="" val="10000"/>
                  </a:ext>
                </a:extLst>
              </a:tr>
              <a:tr h="391287">
                <a:tc>
                  <a:txBody>
                    <a:bodyPr/>
                    <a:lstStyle/>
                    <a:p>
                      <a:pPr marL="282575" marR="0" lvl="0" indent="-282575" algn="l" defTabSz="914400" rtl="0" eaLnBrk="0" fontAlgn="base" latinLnBrk="0" hangingPunct="0">
                        <a:lnSpc>
                          <a:spcPts val="3800"/>
                        </a:lnSpc>
                        <a:spcBef>
                          <a:spcPts val="600"/>
                        </a:spcBef>
                        <a:spcAft>
                          <a:spcPts val="600"/>
                        </a:spcAft>
                        <a:buClr>
                          <a:srgbClr val="46A6BD">
                            <a:lumMod val="40000"/>
                            <a:lumOff val="60000"/>
                          </a:srgbClr>
                        </a:buClr>
                        <a:buSzPct val="70000"/>
                        <a:buFont typeface="Wingdings 2" pitchFamily="18" charset="2"/>
                        <a:buNone/>
                        <a:tabLst>
                          <a:tab pos="282575" algn="l"/>
                        </a:tabLst>
                        <a:defRPr/>
                      </a:pPr>
                      <a:r>
                        <a:rPr lang="en-US" sz="2800" b="0" kern="1200" noProof="0" dirty="0">
                          <a:solidFill>
                            <a:schemeClr val="tx1"/>
                          </a:solidFill>
                          <a:effectLst/>
                          <a:latin typeface="+mn-lt"/>
                          <a:ea typeface="+mn-ea"/>
                          <a:cs typeface="+mn-cs"/>
                        </a:rPr>
                        <a:t>Operand1</a:t>
                      </a: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bg-BG" sz="2800" b="0" kern="1200" noProof="0" dirty="0">
                          <a:solidFill>
                            <a:schemeClr val="tx1"/>
                          </a:solidFill>
                          <a:effectLst/>
                          <a:latin typeface="+mn-lt"/>
                          <a:ea typeface="+mn-ea"/>
                          <a:cs typeface="+mn-cs"/>
                        </a:rPr>
                        <a:t>1</a:t>
                      </a:r>
                      <a:endParaRPr lang="en-US" sz="2800" b="0" kern="1200" noProof="0" dirty="0">
                        <a:solidFill>
                          <a:schemeClr val="tx1"/>
                        </a:solidFill>
                        <a:effectLst/>
                        <a:latin typeface="+mn-lt"/>
                        <a:ea typeface="+mn-ea"/>
                        <a:cs typeface="+mn-cs"/>
                      </a:endParaRP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3683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Operand2</a:t>
                      </a: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bg-BG" sz="2800" b="0" kern="1200" noProof="0" dirty="0">
                          <a:solidFill>
                            <a:schemeClr val="tx1"/>
                          </a:solidFill>
                          <a:effectLst/>
                          <a:latin typeface="+mn-lt"/>
                          <a:ea typeface="+mn-ea"/>
                          <a:cs typeface="+mn-cs"/>
                        </a:rPr>
                        <a:t>0</a:t>
                      </a:r>
                      <a:endParaRPr lang="en-US" sz="2800" b="0" kern="1200" noProof="0" dirty="0">
                        <a:solidFill>
                          <a:schemeClr val="tx1"/>
                        </a:solidFill>
                        <a:effectLst/>
                        <a:latin typeface="+mn-lt"/>
                        <a:ea typeface="+mn-ea"/>
                        <a:cs typeface="+mn-cs"/>
                      </a:endParaRP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49053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lang="en-GB" sz="2800" b="0" kern="1200" noProof="0" dirty="0">
                          <a:solidFill>
                            <a:schemeClr val="tx1"/>
                          </a:solidFill>
                          <a:effectLst/>
                          <a:latin typeface="+mn-lt"/>
                          <a:ea typeface="+mn-ea"/>
                          <a:cs typeface="+mn-cs"/>
                        </a:rPr>
                        <a:t>Result</a:t>
                      </a:r>
                      <a:endParaRPr lang="bg-BG" sz="2800" b="0" kern="1200" noProof="0" dirty="0">
                        <a:solidFill>
                          <a:schemeClr val="tx1"/>
                        </a:solidFill>
                        <a:effectLst/>
                        <a:latin typeface="+mn-lt"/>
                        <a:ea typeface="+mn-ea"/>
                        <a:cs typeface="+mn-cs"/>
                      </a:endParaRP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bl>
          </a:graphicData>
        </a:graphic>
      </p:graphicFrame>
      <p:sp>
        <p:nvSpPr>
          <p:cNvPr id="7" name="Slide Number">
            <a:extLst>
              <a:ext uri="{FF2B5EF4-FFF2-40B4-BE49-F238E27FC236}">
                <a16:creationId xmlns:a16="http://schemas.microsoft.com/office/drawing/2014/main" xmlns="" id="{566D1A26-C073-4894-A743-93DB5C560282}"/>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28</a:t>
            </a:fld>
            <a:endParaRPr lang="en-US" dirty="0"/>
          </a:p>
        </p:txBody>
      </p:sp>
    </p:spTree>
    <p:extLst>
      <p:ext uri="{BB962C8B-B14F-4D97-AF65-F5344CB8AC3E}">
        <p14:creationId xmlns:p14="http://schemas.microsoft.com/office/powerpoint/2010/main" val="424009379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xmlns="" id="{76F98A9B-71A4-4ED1-8B75-B3BD74850055}"/>
              </a:ext>
            </a:extLst>
          </p:cNvPr>
          <p:cNvSpPr>
            <a:spLocks noGrp="1"/>
          </p:cNvSpPr>
          <p:nvPr>
            <p:ph type="body" sz="quarter" idx="10"/>
          </p:nvPr>
        </p:nvSpPr>
        <p:spPr>
          <a:xfrm>
            <a:off x="623421" y="1242934"/>
            <a:ext cx="3852579" cy="5201066"/>
          </a:xfrm>
        </p:spPr>
        <p:txBody>
          <a:bodyPr/>
          <a:lstStyle/>
          <a:p>
            <a:r>
              <a:rPr lang="en-GB" sz="3600" dirty="0">
                <a:solidFill>
                  <a:schemeClr val="tx1"/>
                </a:solidFill>
              </a:rPr>
              <a:t>Bitwise</a:t>
            </a:r>
            <a:r>
              <a:rPr lang="en-GB" sz="3600" dirty="0"/>
              <a:t> </a:t>
            </a:r>
            <a:r>
              <a:rPr lang="en-GB" sz="3600" b="1" dirty="0">
                <a:solidFill>
                  <a:schemeClr val="bg1"/>
                </a:solidFill>
              </a:rPr>
              <a:t>NOT </a:t>
            </a:r>
            <a:r>
              <a:rPr lang="en-GB" sz="3600" b="1" dirty="0">
                <a:solidFill>
                  <a:schemeClr val="bg1"/>
                </a:solidFill>
                <a:latin typeface="Consolas" panose="020B0609020204030204" pitchFamily="49" charset="0"/>
              </a:rPr>
              <a:t>(</a:t>
            </a:r>
            <a:r>
              <a:rPr lang="en-US" sz="3600" b="1" dirty="0">
                <a:solidFill>
                  <a:schemeClr val="bg1"/>
                </a:solidFill>
                <a:latin typeface="Consolas" pitchFamily="49" charset="0"/>
                <a:cs typeface="Consolas" pitchFamily="49" charset="0"/>
              </a:rPr>
              <a:t>~)</a:t>
            </a:r>
          </a:p>
          <a:p>
            <a:endParaRPr lang="en-US" sz="3600" dirty="0">
              <a:solidFill>
                <a:schemeClr val="tx1"/>
              </a:solidFill>
              <a:latin typeface="Consolas" pitchFamily="49" charset="0"/>
            </a:endParaRPr>
          </a:p>
          <a:p>
            <a:pPr>
              <a:spcAft>
                <a:spcPts val="1800"/>
              </a:spcAft>
            </a:pPr>
            <a:endParaRPr lang="en-US" sz="3600" dirty="0">
              <a:latin typeface="Consolas" pitchFamily="49" charset="0"/>
            </a:endParaRPr>
          </a:p>
          <a:p>
            <a:pPr>
              <a:spcBef>
                <a:spcPts val="1800"/>
              </a:spcBef>
            </a:pPr>
            <a:r>
              <a:rPr lang="en-US" sz="3600" dirty="0">
                <a:solidFill>
                  <a:schemeClr val="tx1"/>
                </a:solidFill>
                <a:latin typeface="+mj-lt"/>
              </a:rPr>
              <a:t>Bitwise </a:t>
            </a:r>
            <a:r>
              <a:rPr lang="en-US" sz="3600" b="1" dirty="0">
                <a:solidFill>
                  <a:schemeClr val="bg1"/>
                </a:solidFill>
                <a:latin typeface="+mj-lt"/>
              </a:rPr>
              <a:t>AND (&amp;)</a:t>
            </a:r>
            <a:r>
              <a:rPr lang="en-GB" sz="3600" b="1" dirty="0">
                <a:solidFill>
                  <a:schemeClr val="bg1"/>
                </a:solidFill>
                <a:latin typeface="+mj-lt"/>
              </a:rPr>
              <a:t>  </a:t>
            </a:r>
          </a:p>
        </p:txBody>
      </p:sp>
      <p:sp>
        <p:nvSpPr>
          <p:cNvPr id="5" name="Title 4">
            <a:extLst>
              <a:ext uri="{FF2B5EF4-FFF2-40B4-BE49-F238E27FC236}">
                <a16:creationId xmlns:a16="http://schemas.microsoft.com/office/drawing/2014/main" xmlns="" id="{7A302DAD-6D69-4C3C-9610-BD8D13F8F59B}"/>
              </a:ext>
            </a:extLst>
          </p:cNvPr>
          <p:cNvSpPr>
            <a:spLocks noGrp="1"/>
          </p:cNvSpPr>
          <p:nvPr>
            <p:ph type="title"/>
          </p:nvPr>
        </p:nvSpPr>
        <p:spPr/>
        <p:txBody>
          <a:bodyPr/>
          <a:lstStyle/>
          <a:p>
            <a:r>
              <a:rPr lang="en-GB" dirty="0"/>
              <a:t>Bitwise Operators </a:t>
            </a:r>
            <a:r>
              <a:rPr lang="bg-BG" dirty="0"/>
              <a:t>– </a:t>
            </a:r>
            <a:r>
              <a:rPr lang="en-GB" dirty="0"/>
              <a:t>Examples</a:t>
            </a:r>
          </a:p>
        </p:txBody>
      </p:sp>
      <p:sp>
        <p:nvSpPr>
          <p:cNvPr id="14" name="Text Placeholder 7">
            <a:extLst>
              <a:ext uri="{FF2B5EF4-FFF2-40B4-BE49-F238E27FC236}">
                <a16:creationId xmlns:a16="http://schemas.microsoft.com/office/drawing/2014/main" xmlns="" id="{E6328F0A-578D-48E0-8139-E24EF848734E}"/>
              </a:ext>
            </a:extLst>
          </p:cNvPr>
          <p:cNvSpPr txBox="1">
            <a:spLocks/>
          </p:cNvSpPr>
          <p:nvPr/>
        </p:nvSpPr>
        <p:spPr>
          <a:xfrm>
            <a:off x="1221781" y="1993014"/>
            <a:ext cx="2721243" cy="1110020"/>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dirty="0">
                <a:solidFill>
                  <a:schemeClr val="tx1"/>
                </a:solidFill>
              </a:rPr>
              <a:t>5     </a:t>
            </a:r>
            <a:r>
              <a:rPr lang="bg-BG" dirty="0">
                <a:solidFill>
                  <a:schemeClr val="tx1"/>
                </a:solidFill>
              </a:rPr>
              <a:t> </a:t>
            </a:r>
            <a:r>
              <a:rPr lang="en-GB" dirty="0">
                <a:solidFill>
                  <a:schemeClr val="accent2"/>
                </a:solidFill>
              </a:rPr>
              <a:t>// 0101</a:t>
            </a:r>
          </a:p>
          <a:p>
            <a:r>
              <a:rPr lang="en-GB" dirty="0">
                <a:solidFill>
                  <a:schemeClr val="bg1"/>
                </a:solidFill>
              </a:rPr>
              <a:t>~</a:t>
            </a:r>
            <a:r>
              <a:rPr lang="en-GB" dirty="0">
                <a:solidFill>
                  <a:schemeClr val="tx1"/>
                </a:solidFill>
              </a:rPr>
              <a:t>5    </a:t>
            </a:r>
            <a:r>
              <a:rPr lang="bg-BG" dirty="0">
                <a:solidFill>
                  <a:schemeClr val="tx1"/>
                </a:solidFill>
              </a:rPr>
              <a:t> </a:t>
            </a:r>
            <a:r>
              <a:rPr lang="en-GB" dirty="0">
                <a:solidFill>
                  <a:schemeClr val="accent2"/>
                </a:solidFill>
              </a:rPr>
              <a:t>// 1010</a:t>
            </a:r>
          </a:p>
        </p:txBody>
      </p:sp>
      <p:sp>
        <p:nvSpPr>
          <p:cNvPr id="17" name="Text Placeholder 7">
            <a:extLst>
              <a:ext uri="{FF2B5EF4-FFF2-40B4-BE49-F238E27FC236}">
                <a16:creationId xmlns:a16="http://schemas.microsoft.com/office/drawing/2014/main" xmlns="" id="{91AF4C8D-E736-442D-9E71-F05EA4A2855E}"/>
              </a:ext>
            </a:extLst>
          </p:cNvPr>
          <p:cNvSpPr txBox="1">
            <a:spLocks/>
          </p:cNvSpPr>
          <p:nvPr/>
        </p:nvSpPr>
        <p:spPr>
          <a:xfrm>
            <a:off x="1221780" y="4496080"/>
            <a:ext cx="2721243" cy="1632920"/>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dirty="0">
                <a:solidFill>
                  <a:schemeClr val="tx1"/>
                </a:solidFill>
              </a:rPr>
              <a:t>5     </a:t>
            </a:r>
            <a:r>
              <a:rPr lang="bg-BG" dirty="0">
                <a:solidFill>
                  <a:schemeClr val="tx1"/>
                </a:solidFill>
              </a:rPr>
              <a:t> </a:t>
            </a:r>
            <a:r>
              <a:rPr lang="en-GB" dirty="0">
                <a:solidFill>
                  <a:schemeClr val="accent2"/>
                </a:solidFill>
              </a:rPr>
              <a:t>// 0101</a:t>
            </a:r>
          </a:p>
          <a:p>
            <a:r>
              <a:rPr lang="en-GB" dirty="0">
                <a:solidFill>
                  <a:schemeClr val="tx1"/>
                </a:solidFill>
              </a:rPr>
              <a:t>3     </a:t>
            </a:r>
            <a:r>
              <a:rPr lang="bg-BG" dirty="0">
                <a:solidFill>
                  <a:schemeClr val="tx1"/>
                </a:solidFill>
              </a:rPr>
              <a:t> </a:t>
            </a:r>
            <a:r>
              <a:rPr lang="en-GB" dirty="0">
                <a:solidFill>
                  <a:schemeClr val="accent2"/>
                </a:solidFill>
              </a:rPr>
              <a:t>// 0011</a:t>
            </a:r>
          </a:p>
          <a:p>
            <a:r>
              <a:rPr lang="en-GB" dirty="0">
                <a:solidFill>
                  <a:schemeClr val="tx1"/>
                </a:solidFill>
              </a:rPr>
              <a:t>5 </a:t>
            </a:r>
            <a:r>
              <a:rPr lang="en-GB" dirty="0">
                <a:solidFill>
                  <a:schemeClr val="bg1"/>
                </a:solidFill>
              </a:rPr>
              <a:t>&amp;</a:t>
            </a:r>
            <a:r>
              <a:rPr lang="en-GB" dirty="0">
                <a:solidFill>
                  <a:schemeClr val="tx1"/>
                </a:solidFill>
              </a:rPr>
              <a:t> 3 </a:t>
            </a:r>
            <a:r>
              <a:rPr lang="bg-BG" dirty="0">
                <a:solidFill>
                  <a:schemeClr val="tx1"/>
                </a:solidFill>
              </a:rPr>
              <a:t> </a:t>
            </a:r>
            <a:r>
              <a:rPr lang="en-GB" dirty="0">
                <a:solidFill>
                  <a:schemeClr val="accent2"/>
                </a:solidFill>
              </a:rPr>
              <a:t>// 0001</a:t>
            </a:r>
          </a:p>
        </p:txBody>
      </p:sp>
      <p:sp>
        <p:nvSpPr>
          <p:cNvPr id="19" name="Text Placeholder 7">
            <a:extLst>
              <a:ext uri="{FF2B5EF4-FFF2-40B4-BE49-F238E27FC236}">
                <a16:creationId xmlns:a16="http://schemas.microsoft.com/office/drawing/2014/main" xmlns="" id="{A0F8710E-26B9-4189-8558-3B6E5897E03A}"/>
              </a:ext>
            </a:extLst>
          </p:cNvPr>
          <p:cNvSpPr txBox="1">
            <a:spLocks/>
          </p:cNvSpPr>
          <p:nvPr/>
        </p:nvSpPr>
        <p:spPr>
          <a:xfrm>
            <a:off x="4971000" y="1242934"/>
            <a:ext cx="3960000" cy="5201066"/>
          </a:xfrm>
          <a:prstGeom prst="rect">
            <a:avLst/>
          </a:prstGeom>
        </p:spPr>
        <p:txBody>
          <a:bodyPr vert="horz" lIns="108000" tIns="36000" rIns="108000" bIns="36000" rtlCol="0">
            <a:normAutofit/>
          </a:bodyPr>
          <a:lstStyle>
            <a:lvl1pPr marL="456915" indent="-456915" algn="l" defTabSz="1218438" rtl="0" eaLnBrk="1" latinLnBrk="1"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sz="3600" dirty="0"/>
              <a:t>Bitwise </a:t>
            </a:r>
            <a:r>
              <a:rPr lang="en-GB" sz="3600" b="1" dirty="0">
                <a:solidFill>
                  <a:schemeClr val="bg1"/>
                </a:solidFill>
              </a:rPr>
              <a:t>OR </a:t>
            </a:r>
            <a:r>
              <a:rPr lang="en-GB" sz="3600" b="1" dirty="0">
                <a:solidFill>
                  <a:schemeClr val="bg1"/>
                </a:solidFill>
                <a:latin typeface="Consolas" panose="020B0609020204030204" pitchFamily="49" charset="0"/>
              </a:rPr>
              <a:t>(</a:t>
            </a:r>
            <a:r>
              <a:rPr lang="en-US" sz="3600" b="1" dirty="0">
                <a:solidFill>
                  <a:schemeClr val="bg1"/>
                </a:solidFill>
                <a:latin typeface="Consolas" pitchFamily="49" charset="0"/>
                <a:cs typeface="Consolas" pitchFamily="49" charset="0"/>
              </a:rPr>
              <a:t>|)</a:t>
            </a:r>
          </a:p>
          <a:p>
            <a:endParaRPr lang="en-US" sz="3600" dirty="0">
              <a:latin typeface="Consolas" pitchFamily="49" charset="0"/>
            </a:endParaRPr>
          </a:p>
          <a:p>
            <a:pPr>
              <a:spcAft>
                <a:spcPts val="1800"/>
              </a:spcAft>
            </a:pPr>
            <a:endParaRPr lang="en-US" sz="3600" dirty="0">
              <a:latin typeface="Consolas" pitchFamily="49" charset="0"/>
            </a:endParaRPr>
          </a:p>
          <a:p>
            <a:pPr>
              <a:spcBef>
                <a:spcPts val="1800"/>
              </a:spcBef>
            </a:pPr>
            <a:r>
              <a:rPr lang="en-US" sz="3600" dirty="0">
                <a:latin typeface="+mj-lt"/>
              </a:rPr>
              <a:t>Bitwise </a:t>
            </a:r>
            <a:r>
              <a:rPr lang="en-US" sz="3600" b="1" dirty="0">
                <a:solidFill>
                  <a:schemeClr val="bg1"/>
                </a:solidFill>
                <a:latin typeface="+mj-lt"/>
              </a:rPr>
              <a:t>XOR</a:t>
            </a:r>
            <a:r>
              <a:rPr lang="bg-BG" sz="3600" b="1" dirty="0">
                <a:solidFill>
                  <a:schemeClr val="bg1"/>
                </a:solidFill>
                <a:latin typeface="+mj-lt"/>
              </a:rPr>
              <a:t> </a:t>
            </a:r>
            <a:r>
              <a:rPr lang="en-US" sz="3600" b="1" dirty="0">
                <a:solidFill>
                  <a:schemeClr val="bg1"/>
                </a:solidFill>
                <a:latin typeface="+mj-lt"/>
              </a:rPr>
              <a:t>(^)</a:t>
            </a:r>
            <a:r>
              <a:rPr lang="en-GB" sz="3600" b="1" dirty="0">
                <a:solidFill>
                  <a:schemeClr val="bg1"/>
                </a:solidFill>
                <a:latin typeface="+mj-lt"/>
              </a:rPr>
              <a:t>  </a:t>
            </a:r>
          </a:p>
        </p:txBody>
      </p:sp>
      <p:sp>
        <p:nvSpPr>
          <p:cNvPr id="20" name="Text Placeholder 7">
            <a:extLst>
              <a:ext uri="{FF2B5EF4-FFF2-40B4-BE49-F238E27FC236}">
                <a16:creationId xmlns:a16="http://schemas.microsoft.com/office/drawing/2014/main" xmlns="" id="{D56BC4B2-19E4-4144-9CFB-A0DE381FA065}"/>
              </a:ext>
            </a:extLst>
          </p:cNvPr>
          <p:cNvSpPr txBox="1">
            <a:spLocks/>
          </p:cNvSpPr>
          <p:nvPr/>
        </p:nvSpPr>
        <p:spPr>
          <a:xfrm>
            <a:off x="5559736" y="1993014"/>
            <a:ext cx="2741263" cy="1632920"/>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dirty="0">
                <a:solidFill>
                  <a:schemeClr val="tx1"/>
                </a:solidFill>
              </a:rPr>
              <a:t>5     </a:t>
            </a:r>
            <a:r>
              <a:rPr lang="bg-BG" dirty="0">
                <a:solidFill>
                  <a:schemeClr val="tx1"/>
                </a:solidFill>
              </a:rPr>
              <a:t> </a:t>
            </a:r>
            <a:r>
              <a:rPr lang="en-GB" dirty="0">
                <a:solidFill>
                  <a:schemeClr val="accent2"/>
                </a:solidFill>
              </a:rPr>
              <a:t>// 0101</a:t>
            </a:r>
          </a:p>
          <a:p>
            <a:r>
              <a:rPr lang="bg-BG" dirty="0">
                <a:solidFill>
                  <a:schemeClr val="tx1"/>
                </a:solidFill>
              </a:rPr>
              <a:t>3</a:t>
            </a:r>
            <a:r>
              <a:rPr lang="en-GB" dirty="0">
                <a:solidFill>
                  <a:schemeClr val="tx1"/>
                </a:solidFill>
              </a:rPr>
              <a:t> </a:t>
            </a:r>
            <a:r>
              <a:rPr lang="bg-BG" dirty="0">
                <a:solidFill>
                  <a:schemeClr val="tx1"/>
                </a:solidFill>
              </a:rPr>
              <a:t> </a:t>
            </a:r>
            <a:r>
              <a:rPr lang="en-GB" dirty="0">
                <a:solidFill>
                  <a:schemeClr val="tx1"/>
                </a:solidFill>
              </a:rPr>
              <a:t>   </a:t>
            </a:r>
            <a:r>
              <a:rPr lang="bg-BG" dirty="0">
                <a:solidFill>
                  <a:schemeClr val="tx1"/>
                </a:solidFill>
              </a:rPr>
              <a:t> </a:t>
            </a:r>
            <a:r>
              <a:rPr lang="en-GB" dirty="0">
                <a:solidFill>
                  <a:schemeClr val="accent2"/>
                </a:solidFill>
              </a:rPr>
              <a:t>// </a:t>
            </a:r>
            <a:r>
              <a:rPr lang="bg-BG" dirty="0">
                <a:solidFill>
                  <a:schemeClr val="accent2"/>
                </a:solidFill>
              </a:rPr>
              <a:t>0</a:t>
            </a:r>
            <a:r>
              <a:rPr lang="en-GB" dirty="0">
                <a:solidFill>
                  <a:schemeClr val="accent2"/>
                </a:solidFill>
              </a:rPr>
              <a:t>01</a:t>
            </a:r>
            <a:r>
              <a:rPr lang="bg-BG" dirty="0">
                <a:solidFill>
                  <a:schemeClr val="accent2"/>
                </a:solidFill>
              </a:rPr>
              <a:t>1</a:t>
            </a:r>
          </a:p>
          <a:p>
            <a:r>
              <a:rPr lang="en-GB" dirty="0">
                <a:solidFill>
                  <a:schemeClr val="tx1"/>
                </a:solidFill>
              </a:rPr>
              <a:t>5 </a:t>
            </a:r>
            <a:r>
              <a:rPr lang="en-GB" dirty="0">
                <a:solidFill>
                  <a:schemeClr val="bg1"/>
                </a:solidFill>
              </a:rPr>
              <a:t>|</a:t>
            </a:r>
            <a:r>
              <a:rPr lang="en-GB" dirty="0">
                <a:solidFill>
                  <a:schemeClr val="tx1"/>
                </a:solidFill>
              </a:rPr>
              <a:t> 3 </a:t>
            </a:r>
            <a:r>
              <a:rPr lang="bg-BG" dirty="0">
                <a:solidFill>
                  <a:schemeClr val="tx1"/>
                </a:solidFill>
              </a:rPr>
              <a:t> </a:t>
            </a:r>
            <a:r>
              <a:rPr lang="en-GB" dirty="0">
                <a:solidFill>
                  <a:schemeClr val="accent2"/>
                </a:solidFill>
              </a:rPr>
              <a:t>// 0111</a:t>
            </a:r>
          </a:p>
        </p:txBody>
      </p:sp>
      <p:sp>
        <p:nvSpPr>
          <p:cNvPr id="22" name="Text Placeholder 7">
            <a:extLst>
              <a:ext uri="{FF2B5EF4-FFF2-40B4-BE49-F238E27FC236}">
                <a16:creationId xmlns:a16="http://schemas.microsoft.com/office/drawing/2014/main" xmlns="" id="{30E724E5-AB9C-4324-AA48-E2D8F52915C4}"/>
              </a:ext>
            </a:extLst>
          </p:cNvPr>
          <p:cNvSpPr txBox="1">
            <a:spLocks/>
          </p:cNvSpPr>
          <p:nvPr/>
        </p:nvSpPr>
        <p:spPr>
          <a:xfrm>
            <a:off x="5559736" y="4496080"/>
            <a:ext cx="2741263" cy="1632920"/>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dirty="0">
                <a:solidFill>
                  <a:schemeClr val="tx1"/>
                </a:solidFill>
              </a:rPr>
              <a:t>5     </a:t>
            </a:r>
            <a:r>
              <a:rPr lang="bg-BG" dirty="0">
                <a:solidFill>
                  <a:schemeClr val="tx1"/>
                </a:solidFill>
              </a:rPr>
              <a:t> </a:t>
            </a:r>
            <a:r>
              <a:rPr lang="en-GB" dirty="0">
                <a:solidFill>
                  <a:schemeClr val="accent2"/>
                </a:solidFill>
              </a:rPr>
              <a:t>// 0101</a:t>
            </a:r>
          </a:p>
          <a:p>
            <a:r>
              <a:rPr lang="bg-BG" dirty="0">
                <a:solidFill>
                  <a:schemeClr val="tx1"/>
                </a:solidFill>
              </a:rPr>
              <a:t>3</a:t>
            </a:r>
            <a:r>
              <a:rPr lang="en-GB" dirty="0">
                <a:solidFill>
                  <a:schemeClr val="tx1"/>
                </a:solidFill>
              </a:rPr>
              <a:t> </a:t>
            </a:r>
            <a:r>
              <a:rPr lang="bg-BG" dirty="0">
                <a:solidFill>
                  <a:schemeClr val="tx1"/>
                </a:solidFill>
              </a:rPr>
              <a:t> </a:t>
            </a:r>
            <a:r>
              <a:rPr lang="en-GB" dirty="0">
                <a:solidFill>
                  <a:schemeClr val="tx1"/>
                </a:solidFill>
              </a:rPr>
              <a:t>   </a:t>
            </a:r>
            <a:r>
              <a:rPr lang="bg-BG" dirty="0">
                <a:solidFill>
                  <a:schemeClr val="tx1"/>
                </a:solidFill>
              </a:rPr>
              <a:t> </a:t>
            </a:r>
            <a:r>
              <a:rPr lang="en-GB" dirty="0">
                <a:solidFill>
                  <a:schemeClr val="accent2"/>
                </a:solidFill>
              </a:rPr>
              <a:t>// </a:t>
            </a:r>
            <a:r>
              <a:rPr lang="bg-BG" dirty="0">
                <a:solidFill>
                  <a:schemeClr val="accent2"/>
                </a:solidFill>
              </a:rPr>
              <a:t>0</a:t>
            </a:r>
            <a:r>
              <a:rPr lang="en-GB" dirty="0">
                <a:solidFill>
                  <a:schemeClr val="accent2"/>
                </a:solidFill>
              </a:rPr>
              <a:t>01</a:t>
            </a:r>
            <a:r>
              <a:rPr lang="bg-BG" dirty="0">
                <a:solidFill>
                  <a:schemeClr val="accent2"/>
                </a:solidFill>
              </a:rPr>
              <a:t>1</a:t>
            </a:r>
          </a:p>
          <a:p>
            <a:r>
              <a:rPr lang="en-GB" dirty="0">
                <a:solidFill>
                  <a:schemeClr val="tx1"/>
                </a:solidFill>
              </a:rPr>
              <a:t>5 </a:t>
            </a:r>
            <a:r>
              <a:rPr lang="en-GB" dirty="0">
                <a:solidFill>
                  <a:schemeClr val="bg1"/>
                </a:solidFill>
              </a:rPr>
              <a:t>^</a:t>
            </a:r>
            <a:r>
              <a:rPr lang="en-GB" dirty="0">
                <a:solidFill>
                  <a:schemeClr val="tx1"/>
                </a:solidFill>
              </a:rPr>
              <a:t> 3 </a:t>
            </a:r>
            <a:r>
              <a:rPr lang="bg-BG" dirty="0">
                <a:solidFill>
                  <a:schemeClr val="tx1"/>
                </a:solidFill>
              </a:rPr>
              <a:t> </a:t>
            </a:r>
            <a:r>
              <a:rPr lang="en-GB" dirty="0">
                <a:solidFill>
                  <a:schemeClr val="accent2"/>
                </a:solidFill>
              </a:rPr>
              <a:t>// 0110</a:t>
            </a:r>
          </a:p>
        </p:txBody>
      </p:sp>
      <p:sp>
        <p:nvSpPr>
          <p:cNvPr id="11" name="Slide Number">
            <a:extLst>
              <a:ext uri="{FF2B5EF4-FFF2-40B4-BE49-F238E27FC236}">
                <a16:creationId xmlns:a16="http://schemas.microsoft.com/office/drawing/2014/main" xmlns="" id="{06BCC518-B859-4FCF-A9C2-9817A5A041D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29</a:t>
            </a:fld>
            <a:endParaRPr lang="en-US" noProof="0" dirty="0"/>
          </a:p>
        </p:txBody>
      </p:sp>
    </p:spTree>
    <p:extLst>
      <p:ext uri="{BB962C8B-B14F-4D97-AF65-F5344CB8AC3E}">
        <p14:creationId xmlns:p14="http://schemas.microsoft.com/office/powerpoint/2010/main" val="346812571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9">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0" grpId="0" animBg="1"/>
      <p:bldP spid="2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type="body" sz="quarter" idx="10"/>
          </p:nvPr>
        </p:nvSpPr>
        <p:spPr/>
        <p:txBody>
          <a:bodyPr>
            <a:normAutofit/>
          </a:bodyPr>
          <a:lstStyle/>
          <a:p>
            <a:pPr marL="0" indent="0" algn="ctr">
              <a:buNone/>
            </a:pPr>
            <a:endParaRPr lang="bg-BG" sz="4000" b="1" dirty="0"/>
          </a:p>
          <a:p>
            <a:pPr marL="0" indent="0" algn="ctr">
              <a:buNone/>
            </a:pPr>
            <a:r>
              <a:rPr lang="en-US" sz="8800" b="1" u="sng" dirty="0">
                <a:solidFill>
                  <a:schemeClr val="bg1"/>
                </a:solidFill>
              </a:rPr>
              <a:t>sli.do</a:t>
            </a:r>
            <a:endParaRPr lang="bg-BG" sz="7200" b="1" u="sng" dirty="0">
              <a:solidFill>
                <a:schemeClr val="bg1"/>
              </a:solidFill>
            </a:endParaRPr>
          </a:p>
          <a:p>
            <a:pPr marL="0" indent="0" algn="ctr">
              <a:buNone/>
            </a:pPr>
            <a:r>
              <a:rPr lang="en-US" sz="11500" b="1" dirty="0"/>
              <a:t>#fund-common</a:t>
            </a:r>
            <a:endParaRPr lang="en-US" sz="11500" dirty="0"/>
          </a:p>
        </p:txBody>
      </p:sp>
      <p:sp>
        <p:nvSpPr>
          <p:cNvPr id="6" name="Title 3"/>
          <p:cNvSpPr>
            <a:spLocks noGrp="1"/>
          </p:cNvSpPr>
          <p:nvPr>
            <p:ph type="title"/>
          </p:nvPr>
        </p:nvSpPr>
        <p:spPr/>
        <p:txBody>
          <a:bodyPr/>
          <a:lstStyle/>
          <a:p>
            <a:r>
              <a:rPr lang="en-US" dirty="0"/>
              <a:t>Have a Question?</a:t>
            </a:r>
          </a:p>
        </p:txBody>
      </p:sp>
      <p:sp>
        <p:nvSpPr>
          <p:cNvPr id="8" name="Slide Number">
            <a:extLst>
              <a:ext uri="{FF2B5EF4-FFF2-40B4-BE49-F238E27FC236}">
                <a16:creationId xmlns:a16="http://schemas.microsoft.com/office/drawing/2014/main" xmlns="" id="{1C04D160-6F01-4D39-B186-002A534E285B}"/>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a:t>
            </a:fld>
            <a:endParaRPr lang="en-US" noProof="0" dirty="0"/>
          </a:p>
        </p:txBody>
      </p:sp>
    </p:spTree>
    <p:extLst>
      <p:ext uri="{BB962C8B-B14F-4D97-AF65-F5344CB8AC3E}">
        <p14:creationId xmlns:p14="http://schemas.microsoft.com/office/powerpoint/2010/main" val="268538416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6FA72FB4-894A-4BB1-9AFC-C04926494271}"/>
              </a:ext>
            </a:extLst>
          </p:cNvPr>
          <p:cNvSpPr>
            <a:spLocks noGrp="1"/>
          </p:cNvSpPr>
          <p:nvPr>
            <p:ph type="body" sz="quarter" idx="10"/>
          </p:nvPr>
        </p:nvSpPr>
        <p:spPr>
          <a:xfrm>
            <a:off x="2136000" y="1121143"/>
            <a:ext cx="9855000" cy="2442857"/>
          </a:xfrm>
        </p:spPr>
        <p:txBody>
          <a:bodyPr>
            <a:normAutofit lnSpcReduction="10000"/>
          </a:bodyPr>
          <a:lstStyle/>
          <a:p>
            <a:pPr>
              <a:buClr>
                <a:schemeClr val="tx1"/>
              </a:buClr>
            </a:pPr>
            <a:r>
              <a:rPr lang="en-US" b="1" dirty="0">
                <a:solidFill>
                  <a:schemeClr val="bg1"/>
                </a:solidFill>
              </a:rPr>
              <a:t>Bit shifts</a:t>
            </a:r>
            <a:r>
              <a:rPr lang="en-US" dirty="0">
                <a:solidFill>
                  <a:schemeClr val="bg1"/>
                </a:solidFill>
              </a:rPr>
              <a:t> </a:t>
            </a:r>
            <a:r>
              <a:rPr lang="en-US" dirty="0"/>
              <a:t>are bitwise operations, where</a:t>
            </a:r>
            <a:endParaRPr lang="bg-BG" dirty="0"/>
          </a:p>
          <a:p>
            <a:pPr lvl="1">
              <a:buClr>
                <a:schemeClr val="tx1"/>
              </a:buClr>
            </a:pPr>
            <a:r>
              <a:rPr lang="en-GB" b="1" dirty="0"/>
              <a:t>Bits are moved</a:t>
            </a:r>
            <a:r>
              <a:rPr lang="en-GB" b="1" dirty="0">
                <a:solidFill>
                  <a:schemeClr val="bg1"/>
                </a:solidFill>
              </a:rPr>
              <a:t> </a:t>
            </a:r>
            <a:r>
              <a:rPr lang="en-GB" dirty="0"/>
              <a:t>(</a:t>
            </a:r>
            <a:r>
              <a:rPr lang="en-GB" b="1" dirty="0">
                <a:solidFill>
                  <a:schemeClr val="bg1"/>
                </a:solidFill>
              </a:rPr>
              <a:t>shifted</a:t>
            </a:r>
            <a:r>
              <a:rPr lang="en-GB" dirty="0"/>
              <a:t>) to the </a:t>
            </a:r>
            <a:r>
              <a:rPr lang="en-GB" b="1" dirty="0">
                <a:solidFill>
                  <a:schemeClr val="bg1"/>
                </a:solidFill>
              </a:rPr>
              <a:t>left</a:t>
            </a:r>
            <a:r>
              <a:rPr lang="en-GB" dirty="0"/>
              <a:t> or </a:t>
            </a:r>
            <a:r>
              <a:rPr lang="en-GB" b="1" dirty="0">
                <a:solidFill>
                  <a:schemeClr val="bg1"/>
                </a:solidFill>
              </a:rPr>
              <a:t>right</a:t>
            </a:r>
          </a:p>
          <a:p>
            <a:pPr lvl="1">
              <a:buClr>
                <a:schemeClr val="tx1"/>
              </a:buClr>
            </a:pPr>
            <a:r>
              <a:rPr lang="en-GB" dirty="0"/>
              <a:t>The bits that fall outside the number are </a:t>
            </a:r>
            <a:br>
              <a:rPr lang="en-GB" dirty="0"/>
            </a:br>
            <a:r>
              <a:rPr lang="en-GB" b="1" dirty="0">
                <a:solidFill>
                  <a:schemeClr val="bg1"/>
                </a:solidFill>
              </a:rPr>
              <a:t>lost</a:t>
            </a:r>
            <a:r>
              <a:rPr lang="en-GB" dirty="0"/>
              <a:t> and </a:t>
            </a:r>
            <a:r>
              <a:rPr lang="en-GB" b="1" dirty="0">
                <a:solidFill>
                  <a:schemeClr val="bg1"/>
                </a:solidFill>
              </a:rPr>
              <a:t>replaced by 0</a:t>
            </a:r>
            <a:endParaRPr lang="en-GB" dirty="0"/>
          </a:p>
        </p:txBody>
      </p:sp>
      <p:sp>
        <p:nvSpPr>
          <p:cNvPr id="3" name="Title 2">
            <a:extLst>
              <a:ext uri="{FF2B5EF4-FFF2-40B4-BE49-F238E27FC236}">
                <a16:creationId xmlns:a16="http://schemas.microsoft.com/office/drawing/2014/main" xmlns="" id="{93E1F51C-3592-4D3A-A2CB-A8BC5F405CF2}"/>
              </a:ext>
            </a:extLst>
          </p:cNvPr>
          <p:cNvSpPr>
            <a:spLocks noGrp="1"/>
          </p:cNvSpPr>
          <p:nvPr>
            <p:ph type="title"/>
          </p:nvPr>
        </p:nvSpPr>
        <p:spPr/>
        <p:txBody>
          <a:bodyPr/>
          <a:lstStyle/>
          <a:p>
            <a:r>
              <a:rPr lang="en-GB" dirty="0"/>
              <a:t>Bit Shifts</a:t>
            </a:r>
          </a:p>
        </p:txBody>
      </p:sp>
      <p:sp>
        <p:nvSpPr>
          <p:cNvPr id="6" name="Slide Number">
            <a:extLst>
              <a:ext uri="{FF2B5EF4-FFF2-40B4-BE49-F238E27FC236}">
                <a16:creationId xmlns:a16="http://schemas.microsoft.com/office/drawing/2014/main" xmlns="" id="{202726DB-0B44-433D-B70E-08FE19B00D32}"/>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30</a:t>
            </a:fld>
            <a:endParaRPr lang="en-US" dirty="0"/>
          </a:p>
        </p:txBody>
      </p:sp>
      <p:sp>
        <p:nvSpPr>
          <p:cNvPr id="5" name="Text Placeholder 1">
            <a:extLst>
              <a:ext uri="{FF2B5EF4-FFF2-40B4-BE49-F238E27FC236}">
                <a16:creationId xmlns:a16="http://schemas.microsoft.com/office/drawing/2014/main" xmlns="" id="{9AFB48A4-8A41-45C1-9B79-4F5560CF25DD}"/>
              </a:ext>
            </a:extLst>
          </p:cNvPr>
          <p:cNvSpPr txBox="1">
            <a:spLocks/>
          </p:cNvSpPr>
          <p:nvPr/>
        </p:nvSpPr>
        <p:spPr>
          <a:xfrm>
            <a:off x="2136000" y="3744000"/>
            <a:ext cx="4635000" cy="720000"/>
          </a:xfrm>
          <a:prstGeom prst="rect">
            <a:avLst/>
          </a:prstGeom>
        </p:spPr>
        <p:txBody>
          <a:bodyPr vert="horz" lIns="108000" tIns="36000" rIns="108000" bIns="36000" rtlCol="0">
            <a:normAutofit/>
          </a:bodyPr>
          <a:lst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buClr>
                <a:schemeClr val="tx1"/>
              </a:buClr>
            </a:pPr>
            <a:r>
              <a:rPr lang="en-GB" b="1" dirty="0">
                <a:solidFill>
                  <a:schemeClr val="bg1"/>
                </a:solidFill>
              </a:rPr>
              <a:t>Left</a:t>
            </a:r>
            <a:r>
              <a:rPr lang="en-GB" dirty="0"/>
              <a:t> shift (</a:t>
            </a:r>
            <a:r>
              <a:rPr lang="en-GB" b="1" dirty="0">
                <a:solidFill>
                  <a:schemeClr val="bg1"/>
                </a:solidFill>
              </a:rPr>
              <a:t>&lt;&lt; </a:t>
            </a:r>
            <a:r>
              <a:rPr lang="en-GB" dirty="0"/>
              <a:t>operator)</a:t>
            </a:r>
          </a:p>
        </p:txBody>
      </p:sp>
      <p:sp>
        <p:nvSpPr>
          <p:cNvPr id="7" name="Text Placeholder 1">
            <a:extLst>
              <a:ext uri="{FF2B5EF4-FFF2-40B4-BE49-F238E27FC236}">
                <a16:creationId xmlns:a16="http://schemas.microsoft.com/office/drawing/2014/main" xmlns="" id="{5A3844A6-661D-4CEE-A897-E88DC61B1F2D}"/>
              </a:ext>
            </a:extLst>
          </p:cNvPr>
          <p:cNvSpPr txBox="1">
            <a:spLocks/>
          </p:cNvSpPr>
          <p:nvPr/>
        </p:nvSpPr>
        <p:spPr>
          <a:xfrm>
            <a:off x="6941737" y="3744000"/>
            <a:ext cx="4995000" cy="720000"/>
          </a:xfrm>
          <a:prstGeom prst="rect">
            <a:avLst/>
          </a:prstGeom>
        </p:spPr>
        <p:txBody>
          <a:bodyPr vert="horz" lIns="108000" tIns="36000" rIns="108000" bIns="36000" rtlCol="0">
            <a:normAutofit/>
          </a:bodyPr>
          <a:lst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buClr>
                <a:schemeClr val="tx1"/>
              </a:buClr>
            </a:pPr>
            <a:r>
              <a:rPr lang="en-US" b="1" dirty="0">
                <a:solidFill>
                  <a:schemeClr val="bg1"/>
                </a:solidFill>
              </a:rPr>
              <a:t>Right</a:t>
            </a:r>
            <a:r>
              <a:rPr lang="en-GB" dirty="0"/>
              <a:t> shift (</a:t>
            </a:r>
            <a:r>
              <a:rPr lang="en-GB" b="1" dirty="0">
                <a:solidFill>
                  <a:schemeClr val="bg1"/>
                </a:solidFill>
              </a:rPr>
              <a:t>&gt;&gt; </a:t>
            </a:r>
            <a:r>
              <a:rPr lang="en-GB" dirty="0"/>
              <a:t>operator)</a:t>
            </a:r>
          </a:p>
        </p:txBody>
      </p:sp>
      <p:grpSp>
        <p:nvGrpSpPr>
          <p:cNvPr id="64" name="Group 63">
            <a:extLst>
              <a:ext uri="{FF2B5EF4-FFF2-40B4-BE49-F238E27FC236}">
                <a16:creationId xmlns:a16="http://schemas.microsoft.com/office/drawing/2014/main" xmlns="" id="{8B1866D0-92F9-4931-85AA-9AC4DC78C234}"/>
              </a:ext>
            </a:extLst>
          </p:cNvPr>
          <p:cNvGrpSpPr/>
          <p:nvPr/>
        </p:nvGrpSpPr>
        <p:grpSpPr>
          <a:xfrm>
            <a:off x="2647149" y="4605914"/>
            <a:ext cx="3612703" cy="1433086"/>
            <a:chOff x="2647149" y="4605914"/>
            <a:chExt cx="3612703" cy="1433086"/>
          </a:xfrm>
        </p:grpSpPr>
        <p:grpSp>
          <p:nvGrpSpPr>
            <p:cNvPr id="9" name="Group 8">
              <a:extLst>
                <a:ext uri="{FF2B5EF4-FFF2-40B4-BE49-F238E27FC236}">
                  <a16:creationId xmlns:a16="http://schemas.microsoft.com/office/drawing/2014/main" xmlns="" id="{3D2EE8EC-63C0-4424-980B-1696D7679337}"/>
                </a:ext>
              </a:extLst>
            </p:cNvPr>
            <p:cNvGrpSpPr/>
            <p:nvPr/>
          </p:nvGrpSpPr>
          <p:grpSpPr>
            <a:xfrm>
              <a:off x="2647149" y="4605914"/>
              <a:ext cx="3610711" cy="480834"/>
              <a:chOff x="1447072" y="2930658"/>
              <a:chExt cx="5205937" cy="650742"/>
            </a:xfrm>
          </p:grpSpPr>
          <p:sp>
            <p:nvSpPr>
              <p:cNvPr id="26" name="Rectangle 25">
                <a:extLst>
                  <a:ext uri="{FF2B5EF4-FFF2-40B4-BE49-F238E27FC236}">
                    <a16:creationId xmlns:a16="http://schemas.microsoft.com/office/drawing/2014/main" xmlns="" id="{5A784D8F-410B-453A-ADB8-CB34B327B408}"/>
                  </a:ext>
                </a:extLst>
              </p:cNvPr>
              <p:cNvSpPr/>
              <p:nvPr/>
            </p:nvSpPr>
            <p:spPr bwMode="auto">
              <a:xfrm>
                <a:off x="1447072"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1</a:t>
                </a:r>
                <a:endParaRPr lang="en-US" sz="2800" b="1" dirty="0">
                  <a:solidFill>
                    <a:srgbClr val="FFFFFF"/>
                  </a:solidFill>
                  <a:effectLst>
                    <a:outerShdw blurRad="38100" dist="38100" dir="2700000" algn="tl">
                      <a:srgbClr val="000000">
                        <a:alpha val="43137"/>
                      </a:srgbClr>
                    </a:outerShdw>
                  </a:effectLst>
                </a:endParaRPr>
              </a:p>
            </p:txBody>
          </p:sp>
          <p:sp>
            <p:nvSpPr>
              <p:cNvPr id="27" name="Rectangle 26">
                <a:extLst>
                  <a:ext uri="{FF2B5EF4-FFF2-40B4-BE49-F238E27FC236}">
                    <a16:creationId xmlns:a16="http://schemas.microsoft.com/office/drawing/2014/main" xmlns="" id="{A3D76FB7-2A27-4D2E-B5AB-A6AB9A643ED3}"/>
                  </a:ext>
                </a:extLst>
              </p:cNvPr>
              <p:cNvSpPr/>
              <p:nvPr/>
            </p:nvSpPr>
            <p:spPr bwMode="auto">
              <a:xfrm>
                <a:off x="2097815"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1</a:t>
                </a:r>
                <a:endParaRPr lang="en-US" sz="2800" b="1" dirty="0">
                  <a:solidFill>
                    <a:srgbClr val="FFFFFF"/>
                  </a:solidFill>
                  <a:effectLst>
                    <a:outerShdw blurRad="38100" dist="38100" dir="2700000" algn="tl">
                      <a:srgbClr val="000000">
                        <a:alpha val="43137"/>
                      </a:srgbClr>
                    </a:outerShdw>
                  </a:effectLst>
                </a:endParaRPr>
              </a:p>
            </p:txBody>
          </p:sp>
          <p:sp>
            <p:nvSpPr>
              <p:cNvPr id="28" name="Rectangle 27">
                <a:extLst>
                  <a:ext uri="{FF2B5EF4-FFF2-40B4-BE49-F238E27FC236}">
                    <a16:creationId xmlns:a16="http://schemas.microsoft.com/office/drawing/2014/main" xmlns="" id="{8914040F-1143-495A-870D-D099D83CCB32}"/>
                  </a:ext>
                </a:extLst>
              </p:cNvPr>
              <p:cNvSpPr/>
              <p:nvPr/>
            </p:nvSpPr>
            <p:spPr bwMode="auto">
              <a:xfrm>
                <a:off x="2748557"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0</a:t>
                </a:r>
                <a:endParaRPr lang="en-US" sz="2800" b="1" dirty="0">
                  <a:solidFill>
                    <a:srgbClr val="FFFFFF"/>
                  </a:solidFill>
                  <a:effectLst>
                    <a:outerShdw blurRad="38100" dist="38100" dir="2700000" algn="tl">
                      <a:srgbClr val="000000">
                        <a:alpha val="43137"/>
                      </a:srgbClr>
                    </a:outerShdw>
                  </a:effectLst>
                </a:endParaRPr>
              </a:p>
            </p:txBody>
          </p:sp>
          <p:sp>
            <p:nvSpPr>
              <p:cNvPr id="29" name="Rectangle 28">
                <a:extLst>
                  <a:ext uri="{FF2B5EF4-FFF2-40B4-BE49-F238E27FC236}">
                    <a16:creationId xmlns:a16="http://schemas.microsoft.com/office/drawing/2014/main" xmlns="" id="{B0442848-3AA1-4009-8D5C-485C676DC8A7}"/>
                  </a:ext>
                </a:extLst>
              </p:cNvPr>
              <p:cNvSpPr/>
              <p:nvPr/>
            </p:nvSpPr>
            <p:spPr bwMode="auto">
              <a:xfrm>
                <a:off x="3399300"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1</a:t>
                </a:r>
                <a:endParaRPr lang="en-US" sz="2800" b="1" dirty="0">
                  <a:solidFill>
                    <a:srgbClr val="FFFFFF"/>
                  </a:solidFill>
                  <a:effectLst>
                    <a:outerShdw blurRad="38100" dist="38100" dir="2700000" algn="tl">
                      <a:srgbClr val="000000">
                        <a:alpha val="43137"/>
                      </a:srgbClr>
                    </a:outerShdw>
                  </a:effectLst>
                </a:endParaRPr>
              </a:p>
            </p:txBody>
          </p:sp>
          <p:sp>
            <p:nvSpPr>
              <p:cNvPr id="30" name="Rectangle 29">
                <a:extLst>
                  <a:ext uri="{FF2B5EF4-FFF2-40B4-BE49-F238E27FC236}">
                    <a16:creationId xmlns:a16="http://schemas.microsoft.com/office/drawing/2014/main" xmlns="" id="{F3F64479-6078-436A-89A2-3AC418F0E04E}"/>
                  </a:ext>
                </a:extLst>
              </p:cNvPr>
              <p:cNvSpPr/>
              <p:nvPr/>
            </p:nvSpPr>
            <p:spPr bwMode="auto">
              <a:xfrm>
                <a:off x="4050041"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0</a:t>
                </a:r>
                <a:endParaRPr lang="en-US" sz="2800" b="1" dirty="0">
                  <a:solidFill>
                    <a:srgbClr val="FFFFFF"/>
                  </a:solidFill>
                  <a:effectLst>
                    <a:outerShdw blurRad="38100" dist="38100" dir="2700000" algn="tl">
                      <a:srgbClr val="000000">
                        <a:alpha val="43137"/>
                      </a:srgbClr>
                    </a:outerShdw>
                  </a:effectLst>
                </a:endParaRPr>
              </a:p>
            </p:txBody>
          </p:sp>
          <p:sp>
            <p:nvSpPr>
              <p:cNvPr id="31" name="Rectangle 30">
                <a:extLst>
                  <a:ext uri="{FF2B5EF4-FFF2-40B4-BE49-F238E27FC236}">
                    <a16:creationId xmlns:a16="http://schemas.microsoft.com/office/drawing/2014/main" xmlns="" id="{95809304-F0B4-42D5-8BB3-23663C22D249}"/>
                  </a:ext>
                </a:extLst>
              </p:cNvPr>
              <p:cNvSpPr/>
              <p:nvPr/>
            </p:nvSpPr>
            <p:spPr bwMode="auto">
              <a:xfrm>
                <a:off x="4700783"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0</a:t>
                </a:r>
                <a:endParaRPr lang="en-US" sz="2800" b="1" dirty="0">
                  <a:solidFill>
                    <a:srgbClr val="FFFFFF"/>
                  </a:solidFill>
                  <a:effectLst>
                    <a:outerShdw blurRad="38100" dist="38100" dir="2700000" algn="tl">
                      <a:srgbClr val="000000">
                        <a:alpha val="43137"/>
                      </a:srgbClr>
                    </a:outerShdw>
                  </a:effectLst>
                </a:endParaRPr>
              </a:p>
            </p:txBody>
          </p:sp>
          <p:sp>
            <p:nvSpPr>
              <p:cNvPr id="32" name="Rectangle 31">
                <a:extLst>
                  <a:ext uri="{FF2B5EF4-FFF2-40B4-BE49-F238E27FC236}">
                    <a16:creationId xmlns:a16="http://schemas.microsoft.com/office/drawing/2014/main" xmlns="" id="{B793F77B-DFFA-44F5-B8B4-37A818EF5FE2}"/>
                  </a:ext>
                </a:extLst>
              </p:cNvPr>
              <p:cNvSpPr/>
              <p:nvPr/>
            </p:nvSpPr>
            <p:spPr bwMode="auto">
              <a:xfrm>
                <a:off x="5351525"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1</a:t>
                </a:r>
                <a:endParaRPr lang="en-US" sz="2800" b="1" dirty="0">
                  <a:solidFill>
                    <a:srgbClr val="FFFFFF"/>
                  </a:solidFill>
                  <a:effectLst>
                    <a:outerShdw blurRad="38100" dist="38100" dir="2700000" algn="tl">
                      <a:srgbClr val="000000">
                        <a:alpha val="43137"/>
                      </a:srgbClr>
                    </a:outerShdw>
                  </a:effectLst>
                </a:endParaRPr>
              </a:p>
            </p:txBody>
          </p:sp>
          <p:sp>
            <p:nvSpPr>
              <p:cNvPr id="33" name="Rectangle 32">
                <a:extLst>
                  <a:ext uri="{FF2B5EF4-FFF2-40B4-BE49-F238E27FC236}">
                    <a16:creationId xmlns:a16="http://schemas.microsoft.com/office/drawing/2014/main" xmlns="" id="{53851E24-FED2-49FB-AEF7-6E39824E0AD0}"/>
                  </a:ext>
                </a:extLst>
              </p:cNvPr>
              <p:cNvSpPr/>
              <p:nvPr/>
            </p:nvSpPr>
            <p:spPr bwMode="auto">
              <a:xfrm>
                <a:off x="6002267"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1</a:t>
                </a:r>
                <a:endParaRPr lang="en-US" sz="2800" b="1" dirty="0">
                  <a:solidFill>
                    <a:srgbClr val="FFFFFF"/>
                  </a:solidFill>
                  <a:effectLst>
                    <a:outerShdw blurRad="38100" dist="38100" dir="2700000" algn="tl">
                      <a:srgbClr val="000000">
                        <a:alpha val="43137"/>
                      </a:srgbClr>
                    </a:outerShdw>
                  </a:effectLst>
                </a:endParaRPr>
              </a:p>
            </p:txBody>
          </p:sp>
        </p:grpSp>
        <p:grpSp>
          <p:nvGrpSpPr>
            <p:cNvPr id="10" name="Group 9">
              <a:extLst>
                <a:ext uri="{FF2B5EF4-FFF2-40B4-BE49-F238E27FC236}">
                  <a16:creationId xmlns:a16="http://schemas.microsoft.com/office/drawing/2014/main" xmlns="" id="{F5959040-15B5-4BB4-85D8-CBFB33DD2056}"/>
                </a:ext>
              </a:extLst>
            </p:cNvPr>
            <p:cNvGrpSpPr/>
            <p:nvPr/>
          </p:nvGrpSpPr>
          <p:grpSpPr>
            <a:xfrm>
              <a:off x="2649141" y="5558166"/>
              <a:ext cx="3610711" cy="480834"/>
              <a:chOff x="1447072" y="2930658"/>
              <a:chExt cx="5205937" cy="650742"/>
            </a:xfrm>
          </p:grpSpPr>
          <p:sp>
            <p:nvSpPr>
              <p:cNvPr id="18" name="Rectangle 17">
                <a:extLst>
                  <a:ext uri="{FF2B5EF4-FFF2-40B4-BE49-F238E27FC236}">
                    <a16:creationId xmlns:a16="http://schemas.microsoft.com/office/drawing/2014/main" xmlns="" id="{5120D606-09BE-4B96-882C-125E40316BE7}"/>
                  </a:ext>
                </a:extLst>
              </p:cNvPr>
              <p:cNvSpPr/>
              <p:nvPr/>
            </p:nvSpPr>
            <p:spPr bwMode="auto">
              <a:xfrm>
                <a:off x="1447072"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1</a:t>
                </a:r>
                <a:endParaRPr lang="en-US" sz="2800" b="1" dirty="0">
                  <a:solidFill>
                    <a:srgbClr val="FFFFFF"/>
                  </a:solidFill>
                  <a:effectLst>
                    <a:outerShdw blurRad="38100" dist="38100" dir="2700000" algn="tl">
                      <a:srgbClr val="000000">
                        <a:alpha val="43137"/>
                      </a:srgbClr>
                    </a:outerShdw>
                  </a:effectLst>
                </a:endParaRPr>
              </a:p>
            </p:txBody>
          </p:sp>
          <p:sp>
            <p:nvSpPr>
              <p:cNvPr id="19" name="Rectangle 18">
                <a:extLst>
                  <a:ext uri="{FF2B5EF4-FFF2-40B4-BE49-F238E27FC236}">
                    <a16:creationId xmlns:a16="http://schemas.microsoft.com/office/drawing/2014/main" xmlns="" id="{F9D8BDC9-ABD2-49A9-A569-797732062663}"/>
                  </a:ext>
                </a:extLst>
              </p:cNvPr>
              <p:cNvSpPr/>
              <p:nvPr/>
            </p:nvSpPr>
            <p:spPr bwMode="auto">
              <a:xfrm>
                <a:off x="2097815"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a:solidFill>
                      <a:srgbClr val="FFFFFF"/>
                    </a:solidFill>
                    <a:effectLst>
                      <a:outerShdw blurRad="38100" dist="38100" dir="2700000" algn="tl">
                        <a:srgbClr val="000000">
                          <a:alpha val="43137"/>
                        </a:srgbClr>
                      </a:outerShdw>
                    </a:effectLst>
                  </a:rPr>
                  <a:t>0</a:t>
                </a:r>
                <a:endParaRPr lang="en-US" sz="2800" b="1" dirty="0">
                  <a:solidFill>
                    <a:srgbClr val="FFFFFF"/>
                  </a:solidFill>
                  <a:effectLst>
                    <a:outerShdw blurRad="38100" dist="38100" dir="2700000" algn="tl">
                      <a:srgbClr val="000000">
                        <a:alpha val="43137"/>
                      </a:srgbClr>
                    </a:outerShdw>
                  </a:effectLst>
                </a:endParaRPr>
              </a:p>
            </p:txBody>
          </p:sp>
          <p:sp>
            <p:nvSpPr>
              <p:cNvPr id="20" name="Rectangle 19">
                <a:extLst>
                  <a:ext uri="{FF2B5EF4-FFF2-40B4-BE49-F238E27FC236}">
                    <a16:creationId xmlns:a16="http://schemas.microsoft.com/office/drawing/2014/main" xmlns="" id="{62B3C9D8-0F91-48C0-BC15-6375FA8557E0}"/>
                  </a:ext>
                </a:extLst>
              </p:cNvPr>
              <p:cNvSpPr/>
              <p:nvPr/>
            </p:nvSpPr>
            <p:spPr bwMode="auto">
              <a:xfrm>
                <a:off x="2748557"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1</a:t>
                </a:r>
                <a:endParaRPr lang="en-US" sz="2800" b="1" dirty="0">
                  <a:solidFill>
                    <a:srgbClr val="FFFFFF"/>
                  </a:solidFill>
                  <a:effectLst>
                    <a:outerShdw blurRad="38100" dist="38100" dir="2700000" algn="tl">
                      <a:srgbClr val="000000">
                        <a:alpha val="43137"/>
                      </a:srgbClr>
                    </a:outerShdw>
                  </a:effectLst>
                </a:endParaRPr>
              </a:p>
            </p:txBody>
          </p:sp>
          <p:sp>
            <p:nvSpPr>
              <p:cNvPr id="21" name="Rectangle 20">
                <a:extLst>
                  <a:ext uri="{FF2B5EF4-FFF2-40B4-BE49-F238E27FC236}">
                    <a16:creationId xmlns:a16="http://schemas.microsoft.com/office/drawing/2014/main" xmlns="" id="{D98D3A8A-54E4-498B-8189-D608D56754D7}"/>
                  </a:ext>
                </a:extLst>
              </p:cNvPr>
              <p:cNvSpPr/>
              <p:nvPr/>
            </p:nvSpPr>
            <p:spPr bwMode="auto">
              <a:xfrm>
                <a:off x="3399300"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0</a:t>
                </a:r>
                <a:endParaRPr lang="en-US" sz="2800" b="1" dirty="0">
                  <a:solidFill>
                    <a:srgbClr val="FFFFFF"/>
                  </a:solidFill>
                  <a:effectLst>
                    <a:outerShdw blurRad="38100" dist="38100" dir="2700000" algn="tl">
                      <a:srgbClr val="000000">
                        <a:alpha val="43137"/>
                      </a:srgbClr>
                    </a:outerShdw>
                  </a:effectLst>
                </a:endParaRPr>
              </a:p>
            </p:txBody>
          </p:sp>
          <p:sp>
            <p:nvSpPr>
              <p:cNvPr id="22" name="Rectangle 21">
                <a:extLst>
                  <a:ext uri="{FF2B5EF4-FFF2-40B4-BE49-F238E27FC236}">
                    <a16:creationId xmlns:a16="http://schemas.microsoft.com/office/drawing/2014/main" xmlns="" id="{FF30C59F-C55B-4260-9A45-AA18FFF25AF6}"/>
                  </a:ext>
                </a:extLst>
              </p:cNvPr>
              <p:cNvSpPr/>
              <p:nvPr/>
            </p:nvSpPr>
            <p:spPr bwMode="auto">
              <a:xfrm>
                <a:off x="4050041"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0</a:t>
                </a:r>
                <a:endParaRPr lang="en-US" sz="2800" b="1" dirty="0">
                  <a:solidFill>
                    <a:srgbClr val="FFFFFF"/>
                  </a:solidFill>
                  <a:effectLst>
                    <a:outerShdw blurRad="38100" dist="38100" dir="2700000" algn="tl">
                      <a:srgbClr val="000000">
                        <a:alpha val="43137"/>
                      </a:srgbClr>
                    </a:outerShdw>
                  </a:effectLst>
                </a:endParaRPr>
              </a:p>
            </p:txBody>
          </p:sp>
          <p:sp>
            <p:nvSpPr>
              <p:cNvPr id="23" name="Rectangle 22">
                <a:extLst>
                  <a:ext uri="{FF2B5EF4-FFF2-40B4-BE49-F238E27FC236}">
                    <a16:creationId xmlns:a16="http://schemas.microsoft.com/office/drawing/2014/main" xmlns="" id="{629EC0DB-48A8-4DF2-9B60-154D7C9796B4}"/>
                  </a:ext>
                </a:extLst>
              </p:cNvPr>
              <p:cNvSpPr/>
              <p:nvPr/>
            </p:nvSpPr>
            <p:spPr bwMode="auto">
              <a:xfrm>
                <a:off x="4700783"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1</a:t>
                </a:r>
                <a:endParaRPr lang="en-US" sz="2800" b="1" dirty="0">
                  <a:solidFill>
                    <a:srgbClr val="FFFFFF"/>
                  </a:solidFill>
                  <a:effectLst>
                    <a:outerShdw blurRad="38100" dist="38100" dir="2700000" algn="tl">
                      <a:srgbClr val="000000">
                        <a:alpha val="43137"/>
                      </a:srgbClr>
                    </a:outerShdw>
                  </a:effectLst>
                </a:endParaRPr>
              </a:p>
            </p:txBody>
          </p:sp>
          <p:sp>
            <p:nvSpPr>
              <p:cNvPr id="24" name="Rectangle 23">
                <a:extLst>
                  <a:ext uri="{FF2B5EF4-FFF2-40B4-BE49-F238E27FC236}">
                    <a16:creationId xmlns:a16="http://schemas.microsoft.com/office/drawing/2014/main" xmlns="" id="{55C3C605-FC74-4406-9CF1-FAF8F88B2F8B}"/>
                  </a:ext>
                </a:extLst>
              </p:cNvPr>
              <p:cNvSpPr/>
              <p:nvPr/>
            </p:nvSpPr>
            <p:spPr bwMode="auto">
              <a:xfrm>
                <a:off x="5351525"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1</a:t>
                </a:r>
                <a:endParaRPr lang="en-US" sz="2800" b="1" dirty="0">
                  <a:solidFill>
                    <a:srgbClr val="FFFFFF"/>
                  </a:solidFill>
                  <a:effectLst>
                    <a:outerShdw blurRad="38100" dist="38100" dir="2700000" algn="tl">
                      <a:srgbClr val="000000">
                        <a:alpha val="43137"/>
                      </a:srgbClr>
                    </a:outerShdw>
                  </a:effectLst>
                </a:endParaRPr>
              </a:p>
            </p:txBody>
          </p:sp>
          <p:sp>
            <p:nvSpPr>
              <p:cNvPr id="25" name="Rectangle 24">
                <a:extLst>
                  <a:ext uri="{FF2B5EF4-FFF2-40B4-BE49-F238E27FC236}">
                    <a16:creationId xmlns:a16="http://schemas.microsoft.com/office/drawing/2014/main" xmlns="" id="{FBBD1EF7-4A39-4111-84AF-2F72F543B311}"/>
                  </a:ext>
                </a:extLst>
              </p:cNvPr>
              <p:cNvSpPr/>
              <p:nvPr/>
            </p:nvSpPr>
            <p:spPr bwMode="auto">
              <a:xfrm>
                <a:off x="6002267"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0</a:t>
                </a:r>
                <a:endParaRPr lang="en-US" sz="2800" b="1" dirty="0">
                  <a:solidFill>
                    <a:srgbClr val="FFFFFF"/>
                  </a:solidFill>
                  <a:effectLst>
                    <a:outerShdw blurRad="38100" dist="38100" dir="2700000" algn="tl">
                      <a:srgbClr val="000000">
                        <a:alpha val="43137"/>
                      </a:srgbClr>
                    </a:outerShdw>
                  </a:effectLst>
                </a:endParaRPr>
              </a:p>
            </p:txBody>
          </p:sp>
        </p:grpSp>
        <p:cxnSp>
          <p:nvCxnSpPr>
            <p:cNvPr id="11" name="Straight Arrow Connector 10">
              <a:extLst>
                <a:ext uri="{FF2B5EF4-FFF2-40B4-BE49-F238E27FC236}">
                  <a16:creationId xmlns:a16="http://schemas.microsoft.com/office/drawing/2014/main" xmlns="" id="{83D01C3E-52F7-4573-9A62-78570BA79147}"/>
                </a:ext>
              </a:extLst>
            </p:cNvPr>
            <p:cNvCxnSpPr>
              <a:cxnSpLocks/>
            </p:cNvCxnSpPr>
            <p:nvPr/>
          </p:nvCxnSpPr>
          <p:spPr>
            <a:xfrm flipH="1">
              <a:off x="5724039" y="5164173"/>
              <a:ext cx="308151" cy="316567"/>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xmlns="" id="{1BE796C8-DD92-4D2A-AE97-78AA85805413}"/>
                </a:ext>
              </a:extLst>
            </p:cNvPr>
            <p:cNvCxnSpPr>
              <a:cxnSpLocks/>
            </p:cNvCxnSpPr>
            <p:nvPr/>
          </p:nvCxnSpPr>
          <p:spPr>
            <a:xfrm flipH="1">
              <a:off x="5272700" y="5164173"/>
              <a:ext cx="308151" cy="316567"/>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xmlns="" id="{E595DBD3-AC36-40A2-A07A-51AE9CF1F329}"/>
                </a:ext>
              </a:extLst>
            </p:cNvPr>
            <p:cNvCxnSpPr>
              <a:cxnSpLocks/>
            </p:cNvCxnSpPr>
            <p:nvPr/>
          </p:nvCxnSpPr>
          <p:spPr>
            <a:xfrm flipH="1">
              <a:off x="4821361" y="5164173"/>
              <a:ext cx="308151" cy="316567"/>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xmlns="" id="{B72AA2C7-7CFB-4AB8-B867-2737D881DA0F}"/>
                </a:ext>
              </a:extLst>
            </p:cNvPr>
            <p:cNvCxnSpPr>
              <a:cxnSpLocks/>
            </p:cNvCxnSpPr>
            <p:nvPr/>
          </p:nvCxnSpPr>
          <p:spPr>
            <a:xfrm flipH="1">
              <a:off x="4370022" y="5164173"/>
              <a:ext cx="308151" cy="316567"/>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xmlns="" id="{B23DF066-200B-4222-B3E3-F81E1D74E5FA}"/>
                </a:ext>
              </a:extLst>
            </p:cNvPr>
            <p:cNvCxnSpPr>
              <a:cxnSpLocks/>
            </p:cNvCxnSpPr>
            <p:nvPr/>
          </p:nvCxnSpPr>
          <p:spPr>
            <a:xfrm flipH="1">
              <a:off x="3918684" y="5164173"/>
              <a:ext cx="308151" cy="316567"/>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xmlns="" id="{60BF9358-9798-402E-88D6-E9ED54E2708D}"/>
                </a:ext>
              </a:extLst>
            </p:cNvPr>
            <p:cNvCxnSpPr>
              <a:cxnSpLocks/>
            </p:cNvCxnSpPr>
            <p:nvPr/>
          </p:nvCxnSpPr>
          <p:spPr>
            <a:xfrm flipH="1">
              <a:off x="3467345" y="5164173"/>
              <a:ext cx="308151" cy="316567"/>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xmlns="" id="{5405513C-DD4F-49A5-8ABA-63D0EB6309A8}"/>
                </a:ext>
              </a:extLst>
            </p:cNvPr>
            <p:cNvCxnSpPr>
              <a:cxnSpLocks/>
            </p:cNvCxnSpPr>
            <p:nvPr/>
          </p:nvCxnSpPr>
          <p:spPr>
            <a:xfrm flipH="1">
              <a:off x="3016006" y="5164173"/>
              <a:ext cx="308151" cy="316567"/>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grpSp>
      <p:grpSp>
        <p:nvGrpSpPr>
          <p:cNvPr id="68" name="Group 67">
            <a:extLst>
              <a:ext uri="{FF2B5EF4-FFF2-40B4-BE49-F238E27FC236}">
                <a16:creationId xmlns:a16="http://schemas.microsoft.com/office/drawing/2014/main" xmlns="" id="{3FA81C47-1F86-41A5-8E10-6A9D1F40B823}"/>
              </a:ext>
            </a:extLst>
          </p:cNvPr>
          <p:cNvGrpSpPr/>
          <p:nvPr/>
        </p:nvGrpSpPr>
        <p:grpSpPr>
          <a:xfrm>
            <a:off x="7491000" y="4605914"/>
            <a:ext cx="3612704" cy="1433087"/>
            <a:chOff x="7491000" y="4605914"/>
            <a:chExt cx="3612704" cy="1433087"/>
          </a:xfrm>
        </p:grpSpPr>
        <p:grpSp>
          <p:nvGrpSpPr>
            <p:cNvPr id="35" name="Group 34">
              <a:extLst>
                <a:ext uri="{FF2B5EF4-FFF2-40B4-BE49-F238E27FC236}">
                  <a16:creationId xmlns:a16="http://schemas.microsoft.com/office/drawing/2014/main" xmlns="" id="{D6ED67D0-3488-4CAB-BE58-E38AD11FDE10}"/>
                </a:ext>
              </a:extLst>
            </p:cNvPr>
            <p:cNvGrpSpPr/>
            <p:nvPr/>
          </p:nvGrpSpPr>
          <p:grpSpPr>
            <a:xfrm>
              <a:off x="7491000" y="4605914"/>
              <a:ext cx="3612704" cy="1433087"/>
              <a:chOff x="1447072" y="2930658"/>
              <a:chExt cx="5208809" cy="1939484"/>
            </a:xfrm>
          </p:grpSpPr>
          <p:grpSp>
            <p:nvGrpSpPr>
              <p:cNvPr id="44" name="Group 43">
                <a:extLst>
                  <a:ext uri="{FF2B5EF4-FFF2-40B4-BE49-F238E27FC236}">
                    <a16:creationId xmlns:a16="http://schemas.microsoft.com/office/drawing/2014/main" xmlns="" id="{7DD336C7-1A4B-48DB-B4D1-4AB73A0CA50A}"/>
                  </a:ext>
                </a:extLst>
              </p:cNvPr>
              <p:cNvGrpSpPr/>
              <p:nvPr/>
            </p:nvGrpSpPr>
            <p:grpSpPr>
              <a:xfrm>
                <a:off x="1447072" y="2930658"/>
                <a:ext cx="5205937" cy="650742"/>
                <a:chOff x="1447072" y="2930658"/>
                <a:chExt cx="5205937" cy="650742"/>
              </a:xfrm>
            </p:grpSpPr>
            <p:sp>
              <p:nvSpPr>
                <p:cNvPr id="54" name="Rectangle 53">
                  <a:extLst>
                    <a:ext uri="{FF2B5EF4-FFF2-40B4-BE49-F238E27FC236}">
                      <a16:creationId xmlns:a16="http://schemas.microsoft.com/office/drawing/2014/main" xmlns="" id="{858CDD1A-0D02-4590-842C-4115832363F0}"/>
                    </a:ext>
                  </a:extLst>
                </p:cNvPr>
                <p:cNvSpPr/>
                <p:nvPr/>
              </p:nvSpPr>
              <p:spPr bwMode="auto">
                <a:xfrm>
                  <a:off x="1447072"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0</a:t>
                  </a:r>
                  <a:endParaRPr lang="en-US" sz="2800" b="1" dirty="0">
                    <a:solidFill>
                      <a:srgbClr val="FFFFFF"/>
                    </a:solidFill>
                    <a:effectLst>
                      <a:outerShdw blurRad="38100" dist="38100" dir="2700000" algn="tl">
                        <a:srgbClr val="000000">
                          <a:alpha val="43137"/>
                        </a:srgbClr>
                      </a:outerShdw>
                    </a:effectLst>
                  </a:endParaRPr>
                </a:p>
              </p:txBody>
            </p:sp>
            <p:sp>
              <p:nvSpPr>
                <p:cNvPr id="55" name="Rectangle 54">
                  <a:extLst>
                    <a:ext uri="{FF2B5EF4-FFF2-40B4-BE49-F238E27FC236}">
                      <a16:creationId xmlns:a16="http://schemas.microsoft.com/office/drawing/2014/main" xmlns="" id="{E673FB7D-6E5C-4B7B-A013-0676036BE748}"/>
                    </a:ext>
                  </a:extLst>
                </p:cNvPr>
                <p:cNvSpPr/>
                <p:nvPr/>
              </p:nvSpPr>
              <p:spPr bwMode="auto">
                <a:xfrm>
                  <a:off x="2097815"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1</a:t>
                  </a:r>
                  <a:endParaRPr lang="en-US" sz="2800" b="1" dirty="0">
                    <a:solidFill>
                      <a:srgbClr val="FFFFFF"/>
                    </a:solidFill>
                    <a:effectLst>
                      <a:outerShdw blurRad="38100" dist="38100" dir="2700000" algn="tl">
                        <a:srgbClr val="000000">
                          <a:alpha val="43137"/>
                        </a:srgbClr>
                      </a:outerShdw>
                    </a:effectLst>
                  </a:endParaRPr>
                </a:p>
              </p:txBody>
            </p:sp>
            <p:sp>
              <p:nvSpPr>
                <p:cNvPr id="56" name="Rectangle 55">
                  <a:extLst>
                    <a:ext uri="{FF2B5EF4-FFF2-40B4-BE49-F238E27FC236}">
                      <a16:creationId xmlns:a16="http://schemas.microsoft.com/office/drawing/2014/main" xmlns="" id="{89FABF68-40B4-4C46-8271-ABF164FB525C}"/>
                    </a:ext>
                  </a:extLst>
                </p:cNvPr>
                <p:cNvSpPr/>
                <p:nvPr/>
              </p:nvSpPr>
              <p:spPr bwMode="auto">
                <a:xfrm>
                  <a:off x="2748557"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1</a:t>
                  </a:r>
                  <a:endParaRPr lang="en-US" sz="2800" b="1" dirty="0">
                    <a:solidFill>
                      <a:srgbClr val="FFFFFF"/>
                    </a:solidFill>
                    <a:effectLst>
                      <a:outerShdw blurRad="38100" dist="38100" dir="2700000" algn="tl">
                        <a:srgbClr val="000000">
                          <a:alpha val="43137"/>
                        </a:srgbClr>
                      </a:outerShdw>
                    </a:effectLst>
                  </a:endParaRPr>
                </a:p>
              </p:txBody>
            </p:sp>
            <p:sp>
              <p:nvSpPr>
                <p:cNvPr id="57" name="Rectangle 56">
                  <a:extLst>
                    <a:ext uri="{FF2B5EF4-FFF2-40B4-BE49-F238E27FC236}">
                      <a16:creationId xmlns:a16="http://schemas.microsoft.com/office/drawing/2014/main" xmlns="" id="{F61F754E-79D2-4703-A58E-2BC860C7B7CC}"/>
                    </a:ext>
                  </a:extLst>
                </p:cNvPr>
                <p:cNvSpPr/>
                <p:nvPr/>
              </p:nvSpPr>
              <p:spPr bwMode="auto">
                <a:xfrm>
                  <a:off x="3399300"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0</a:t>
                  </a:r>
                  <a:endParaRPr lang="en-US" sz="2800" b="1" dirty="0">
                    <a:solidFill>
                      <a:srgbClr val="FFFFFF"/>
                    </a:solidFill>
                    <a:effectLst>
                      <a:outerShdw blurRad="38100" dist="38100" dir="2700000" algn="tl">
                        <a:srgbClr val="000000">
                          <a:alpha val="43137"/>
                        </a:srgbClr>
                      </a:outerShdw>
                    </a:effectLst>
                  </a:endParaRPr>
                </a:p>
              </p:txBody>
            </p:sp>
            <p:sp>
              <p:nvSpPr>
                <p:cNvPr id="58" name="Rectangle 57">
                  <a:extLst>
                    <a:ext uri="{FF2B5EF4-FFF2-40B4-BE49-F238E27FC236}">
                      <a16:creationId xmlns:a16="http://schemas.microsoft.com/office/drawing/2014/main" xmlns="" id="{88F4DBCA-BA03-4DE8-B514-CF3C1BCCDA22}"/>
                    </a:ext>
                  </a:extLst>
                </p:cNvPr>
                <p:cNvSpPr/>
                <p:nvPr/>
              </p:nvSpPr>
              <p:spPr bwMode="auto">
                <a:xfrm>
                  <a:off x="4050041"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0</a:t>
                  </a:r>
                  <a:endParaRPr lang="en-US" sz="2800" b="1" dirty="0">
                    <a:solidFill>
                      <a:srgbClr val="FFFFFF"/>
                    </a:solidFill>
                    <a:effectLst>
                      <a:outerShdw blurRad="38100" dist="38100" dir="2700000" algn="tl">
                        <a:srgbClr val="000000">
                          <a:alpha val="43137"/>
                        </a:srgbClr>
                      </a:outerShdw>
                    </a:effectLst>
                  </a:endParaRPr>
                </a:p>
              </p:txBody>
            </p:sp>
            <p:sp>
              <p:nvSpPr>
                <p:cNvPr id="59" name="Rectangle 58">
                  <a:extLst>
                    <a:ext uri="{FF2B5EF4-FFF2-40B4-BE49-F238E27FC236}">
                      <a16:creationId xmlns:a16="http://schemas.microsoft.com/office/drawing/2014/main" xmlns="" id="{837128F1-5C28-4F86-8496-F8055551766C}"/>
                    </a:ext>
                  </a:extLst>
                </p:cNvPr>
                <p:cNvSpPr/>
                <p:nvPr/>
              </p:nvSpPr>
              <p:spPr bwMode="auto">
                <a:xfrm>
                  <a:off x="4700783"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1</a:t>
                  </a:r>
                  <a:endParaRPr lang="en-US" sz="2800" b="1" dirty="0">
                    <a:solidFill>
                      <a:srgbClr val="FFFFFF"/>
                    </a:solidFill>
                    <a:effectLst>
                      <a:outerShdw blurRad="38100" dist="38100" dir="2700000" algn="tl">
                        <a:srgbClr val="000000">
                          <a:alpha val="43137"/>
                        </a:srgbClr>
                      </a:outerShdw>
                    </a:effectLst>
                  </a:endParaRPr>
                </a:p>
              </p:txBody>
            </p:sp>
            <p:sp>
              <p:nvSpPr>
                <p:cNvPr id="60" name="Rectangle 59">
                  <a:extLst>
                    <a:ext uri="{FF2B5EF4-FFF2-40B4-BE49-F238E27FC236}">
                      <a16:creationId xmlns:a16="http://schemas.microsoft.com/office/drawing/2014/main" xmlns="" id="{F9F679C9-DE6B-4E05-91F1-F7732D366EDC}"/>
                    </a:ext>
                  </a:extLst>
                </p:cNvPr>
                <p:cNvSpPr/>
                <p:nvPr/>
              </p:nvSpPr>
              <p:spPr bwMode="auto">
                <a:xfrm>
                  <a:off x="5351525"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1</a:t>
                  </a:r>
                  <a:endParaRPr lang="en-US" sz="2800" b="1" dirty="0">
                    <a:solidFill>
                      <a:srgbClr val="FFFFFF"/>
                    </a:solidFill>
                    <a:effectLst>
                      <a:outerShdw blurRad="38100" dist="38100" dir="2700000" algn="tl">
                        <a:srgbClr val="000000">
                          <a:alpha val="43137"/>
                        </a:srgbClr>
                      </a:outerShdw>
                    </a:effectLst>
                  </a:endParaRPr>
                </a:p>
              </p:txBody>
            </p:sp>
            <p:sp>
              <p:nvSpPr>
                <p:cNvPr id="61" name="Rectangle 60">
                  <a:extLst>
                    <a:ext uri="{FF2B5EF4-FFF2-40B4-BE49-F238E27FC236}">
                      <a16:creationId xmlns:a16="http://schemas.microsoft.com/office/drawing/2014/main" xmlns="" id="{2869BEB0-A783-460F-BE71-5D14833C2B6B}"/>
                    </a:ext>
                  </a:extLst>
                </p:cNvPr>
                <p:cNvSpPr/>
                <p:nvPr/>
              </p:nvSpPr>
              <p:spPr bwMode="auto">
                <a:xfrm>
                  <a:off x="6002267"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1</a:t>
                  </a:r>
                  <a:endParaRPr lang="en-US" sz="2800" b="1" dirty="0">
                    <a:solidFill>
                      <a:srgbClr val="FFFFFF"/>
                    </a:solidFill>
                    <a:effectLst>
                      <a:outerShdw blurRad="38100" dist="38100" dir="2700000" algn="tl">
                        <a:srgbClr val="000000">
                          <a:alpha val="43137"/>
                        </a:srgbClr>
                      </a:outerShdw>
                    </a:effectLst>
                  </a:endParaRPr>
                </a:p>
              </p:txBody>
            </p:sp>
          </p:grpSp>
          <p:grpSp>
            <p:nvGrpSpPr>
              <p:cNvPr id="45" name="Group 44">
                <a:extLst>
                  <a:ext uri="{FF2B5EF4-FFF2-40B4-BE49-F238E27FC236}">
                    <a16:creationId xmlns:a16="http://schemas.microsoft.com/office/drawing/2014/main" xmlns="" id="{6A9DAA11-8462-48AF-A754-7C144564CF75}"/>
                  </a:ext>
                </a:extLst>
              </p:cNvPr>
              <p:cNvGrpSpPr/>
              <p:nvPr/>
            </p:nvGrpSpPr>
            <p:grpSpPr>
              <a:xfrm>
                <a:off x="1449944" y="4219400"/>
                <a:ext cx="5205937" cy="650742"/>
                <a:chOff x="1447072" y="2930658"/>
                <a:chExt cx="5205937" cy="650742"/>
              </a:xfrm>
            </p:grpSpPr>
            <p:sp>
              <p:nvSpPr>
                <p:cNvPr id="46" name="Rectangle 45">
                  <a:extLst>
                    <a:ext uri="{FF2B5EF4-FFF2-40B4-BE49-F238E27FC236}">
                      <a16:creationId xmlns:a16="http://schemas.microsoft.com/office/drawing/2014/main" xmlns="" id="{6AE66B96-4D9D-4990-A660-69F7C72CBC64}"/>
                    </a:ext>
                  </a:extLst>
                </p:cNvPr>
                <p:cNvSpPr/>
                <p:nvPr/>
              </p:nvSpPr>
              <p:spPr bwMode="auto">
                <a:xfrm>
                  <a:off x="1447072"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0</a:t>
                  </a:r>
                  <a:endParaRPr lang="en-US" sz="2800" b="1" dirty="0">
                    <a:solidFill>
                      <a:srgbClr val="FFFFFF"/>
                    </a:solidFill>
                    <a:effectLst>
                      <a:outerShdw blurRad="38100" dist="38100" dir="2700000" algn="tl">
                        <a:srgbClr val="000000">
                          <a:alpha val="43137"/>
                        </a:srgbClr>
                      </a:outerShdw>
                    </a:effectLst>
                  </a:endParaRPr>
                </a:p>
              </p:txBody>
            </p:sp>
            <p:sp>
              <p:nvSpPr>
                <p:cNvPr id="47" name="Rectangle 46">
                  <a:extLst>
                    <a:ext uri="{FF2B5EF4-FFF2-40B4-BE49-F238E27FC236}">
                      <a16:creationId xmlns:a16="http://schemas.microsoft.com/office/drawing/2014/main" xmlns="" id="{FEC29993-B6BD-42B8-94A3-1C3E04B02124}"/>
                    </a:ext>
                  </a:extLst>
                </p:cNvPr>
                <p:cNvSpPr/>
                <p:nvPr/>
              </p:nvSpPr>
              <p:spPr bwMode="auto">
                <a:xfrm>
                  <a:off x="2097815"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0</a:t>
                  </a:r>
                  <a:endParaRPr lang="en-US" sz="2800" b="1" dirty="0">
                    <a:solidFill>
                      <a:srgbClr val="FFFFFF"/>
                    </a:solidFill>
                    <a:effectLst>
                      <a:outerShdw blurRad="38100" dist="38100" dir="2700000" algn="tl">
                        <a:srgbClr val="000000">
                          <a:alpha val="43137"/>
                        </a:srgbClr>
                      </a:outerShdw>
                    </a:effectLst>
                  </a:endParaRPr>
                </a:p>
              </p:txBody>
            </p:sp>
            <p:sp>
              <p:nvSpPr>
                <p:cNvPr id="48" name="Rectangle 47">
                  <a:extLst>
                    <a:ext uri="{FF2B5EF4-FFF2-40B4-BE49-F238E27FC236}">
                      <a16:creationId xmlns:a16="http://schemas.microsoft.com/office/drawing/2014/main" xmlns="" id="{EDE57AEE-2079-4050-B207-6344433D1647}"/>
                    </a:ext>
                  </a:extLst>
                </p:cNvPr>
                <p:cNvSpPr/>
                <p:nvPr/>
              </p:nvSpPr>
              <p:spPr bwMode="auto">
                <a:xfrm>
                  <a:off x="2748557"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1</a:t>
                  </a:r>
                  <a:endParaRPr lang="en-US" sz="2800" b="1" dirty="0">
                    <a:solidFill>
                      <a:srgbClr val="FFFFFF"/>
                    </a:solidFill>
                    <a:effectLst>
                      <a:outerShdw blurRad="38100" dist="38100" dir="2700000" algn="tl">
                        <a:srgbClr val="000000">
                          <a:alpha val="43137"/>
                        </a:srgbClr>
                      </a:outerShdw>
                    </a:effectLst>
                  </a:endParaRPr>
                </a:p>
              </p:txBody>
            </p:sp>
            <p:sp>
              <p:nvSpPr>
                <p:cNvPr id="49" name="Rectangle 48">
                  <a:extLst>
                    <a:ext uri="{FF2B5EF4-FFF2-40B4-BE49-F238E27FC236}">
                      <a16:creationId xmlns:a16="http://schemas.microsoft.com/office/drawing/2014/main" xmlns="" id="{E0FC75EA-37BD-4042-A8D1-AD10E4EB3216}"/>
                    </a:ext>
                  </a:extLst>
                </p:cNvPr>
                <p:cNvSpPr/>
                <p:nvPr/>
              </p:nvSpPr>
              <p:spPr bwMode="auto">
                <a:xfrm>
                  <a:off x="3399300"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1</a:t>
                  </a:r>
                  <a:endParaRPr lang="en-US" sz="2800" b="1" dirty="0">
                    <a:solidFill>
                      <a:srgbClr val="FFFFFF"/>
                    </a:solidFill>
                    <a:effectLst>
                      <a:outerShdw blurRad="38100" dist="38100" dir="2700000" algn="tl">
                        <a:srgbClr val="000000">
                          <a:alpha val="43137"/>
                        </a:srgbClr>
                      </a:outerShdw>
                    </a:effectLst>
                  </a:endParaRPr>
                </a:p>
              </p:txBody>
            </p:sp>
            <p:sp>
              <p:nvSpPr>
                <p:cNvPr id="50" name="Rectangle 49">
                  <a:extLst>
                    <a:ext uri="{FF2B5EF4-FFF2-40B4-BE49-F238E27FC236}">
                      <a16:creationId xmlns:a16="http://schemas.microsoft.com/office/drawing/2014/main" xmlns="" id="{61143A3F-4A95-4A23-B642-438E424EB304}"/>
                    </a:ext>
                  </a:extLst>
                </p:cNvPr>
                <p:cNvSpPr/>
                <p:nvPr/>
              </p:nvSpPr>
              <p:spPr bwMode="auto">
                <a:xfrm>
                  <a:off x="4050041"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a:solidFill>
                        <a:srgbClr val="FFFFFF"/>
                      </a:solidFill>
                      <a:effectLst>
                        <a:outerShdw blurRad="38100" dist="38100" dir="2700000" algn="tl">
                          <a:srgbClr val="000000">
                            <a:alpha val="43137"/>
                          </a:srgbClr>
                        </a:outerShdw>
                      </a:effectLst>
                    </a:rPr>
                    <a:t>0</a:t>
                  </a:r>
                  <a:endParaRPr lang="en-US" sz="2800" b="1" dirty="0">
                    <a:solidFill>
                      <a:srgbClr val="FFFFFF"/>
                    </a:solidFill>
                    <a:effectLst>
                      <a:outerShdw blurRad="38100" dist="38100" dir="2700000" algn="tl">
                        <a:srgbClr val="000000">
                          <a:alpha val="43137"/>
                        </a:srgbClr>
                      </a:outerShdw>
                    </a:effectLst>
                  </a:endParaRPr>
                </a:p>
              </p:txBody>
            </p:sp>
            <p:sp>
              <p:nvSpPr>
                <p:cNvPr id="51" name="Rectangle 50">
                  <a:extLst>
                    <a:ext uri="{FF2B5EF4-FFF2-40B4-BE49-F238E27FC236}">
                      <a16:creationId xmlns:a16="http://schemas.microsoft.com/office/drawing/2014/main" xmlns="" id="{BD81A562-AB8D-4B4A-8359-A5F27207182F}"/>
                    </a:ext>
                  </a:extLst>
                </p:cNvPr>
                <p:cNvSpPr/>
                <p:nvPr/>
              </p:nvSpPr>
              <p:spPr bwMode="auto">
                <a:xfrm>
                  <a:off x="4700783"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0</a:t>
                  </a:r>
                  <a:endParaRPr lang="en-US" sz="2800" b="1" dirty="0">
                    <a:solidFill>
                      <a:srgbClr val="FFFFFF"/>
                    </a:solidFill>
                    <a:effectLst>
                      <a:outerShdw blurRad="38100" dist="38100" dir="2700000" algn="tl">
                        <a:srgbClr val="000000">
                          <a:alpha val="43137"/>
                        </a:srgbClr>
                      </a:outerShdw>
                    </a:effectLst>
                  </a:endParaRPr>
                </a:p>
              </p:txBody>
            </p:sp>
            <p:sp>
              <p:nvSpPr>
                <p:cNvPr id="52" name="Rectangle 51">
                  <a:extLst>
                    <a:ext uri="{FF2B5EF4-FFF2-40B4-BE49-F238E27FC236}">
                      <a16:creationId xmlns:a16="http://schemas.microsoft.com/office/drawing/2014/main" xmlns="" id="{E7A4FFCF-8955-485B-82AC-2E2B327A4B95}"/>
                    </a:ext>
                  </a:extLst>
                </p:cNvPr>
                <p:cNvSpPr/>
                <p:nvPr/>
              </p:nvSpPr>
              <p:spPr bwMode="auto">
                <a:xfrm>
                  <a:off x="5351525"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1</a:t>
                  </a:r>
                  <a:endParaRPr lang="en-US" sz="2800" b="1" dirty="0">
                    <a:solidFill>
                      <a:srgbClr val="FFFFFF"/>
                    </a:solidFill>
                    <a:effectLst>
                      <a:outerShdw blurRad="38100" dist="38100" dir="2700000" algn="tl">
                        <a:srgbClr val="000000">
                          <a:alpha val="43137"/>
                        </a:srgbClr>
                      </a:outerShdw>
                    </a:effectLst>
                  </a:endParaRPr>
                </a:p>
              </p:txBody>
            </p:sp>
            <p:sp>
              <p:nvSpPr>
                <p:cNvPr id="53" name="Rectangle 52">
                  <a:extLst>
                    <a:ext uri="{FF2B5EF4-FFF2-40B4-BE49-F238E27FC236}">
                      <a16:creationId xmlns:a16="http://schemas.microsoft.com/office/drawing/2014/main" xmlns="" id="{DB244D45-18F3-466E-A66C-CF1A4684D65D}"/>
                    </a:ext>
                  </a:extLst>
                </p:cNvPr>
                <p:cNvSpPr/>
                <p:nvPr/>
              </p:nvSpPr>
              <p:spPr bwMode="auto">
                <a:xfrm>
                  <a:off x="6002267"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1</a:t>
                  </a:r>
                  <a:endParaRPr lang="en-US" sz="2800" b="1" dirty="0">
                    <a:solidFill>
                      <a:srgbClr val="FFFFFF"/>
                    </a:solidFill>
                    <a:effectLst>
                      <a:outerShdw blurRad="38100" dist="38100" dir="2700000" algn="tl">
                        <a:srgbClr val="000000">
                          <a:alpha val="43137"/>
                        </a:srgbClr>
                      </a:outerShdw>
                    </a:effectLst>
                  </a:endParaRPr>
                </a:p>
              </p:txBody>
            </p:sp>
          </p:grpSp>
        </p:grpSp>
        <p:cxnSp>
          <p:nvCxnSpPr>
            <p:cNvPr id="36" name="Straight Arrow Connector 35">
              <a:extLst>
                <a:ext uri="{FF2B5EF4-FFF2-40B4-BE49-F238E27FC236}">
                  <a16:creationId xmlns:a16="http://schemas.microsoft.com/office/drawing/2014/main" xmlns="" id="{D2062186-40CD-444C-B1B7-F338005D9B06}"/>
                </a:ext>
              </a:extLst>
            </p:cNvPr>
            <p:cNvCxnSpPr>
              <a:cxnSpLocks/>
            </p:cNvCxnSpPr>
            <p:nvPr/>
          </p:nvCxnSpPr>
          <p:spPr>
            <a:xfrm>
              <a:off x="7761758" y="5180217"/>
              <a:ext cx="335653" cy="287631"/>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xmlns="" id="{D1EDAAF5-7DF0-4558-B9FC-1D9882D32C1A}"/>
                </a:ext>
              </a:extLst>
            </p:cNvPr>
            <p:cNvCxnSpPr>
              <a:cxnSpLocks/>
            </p:cNvCxnSpPr>
            <p:nvPr/>
          </p:nvCxnSpPr>
          <p:spPr>
            <a:xfrm>
              <a:off x="8240598" y="5176851"/>
              <a:ext cx="335653" cy="287631"/>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xmlns="" id="{F8CDC9AE-2E36-406E-92E6-1B0199C0B403}"/>
                </a:ext>
              </a:extLst>
            </p:cNvPr>
            <p:cNvCxnSpPr>
              <a:cxnSpLocks/>
            </p:cNvCxnSpPr>
            <p:nvPr/>
          </p:nvCxnSpPr>
          <p:spPr>
            <a:xfrm>
              <a:off x="8719438" y="5176851"/>
              <a:ext cx="335653" cy="287631"/>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39" name="Straight Arrow Connector 38">
              <a:extLst>
                <a:ext uri="{FF2B5EF4-FFF2-40B4-BE49-F238E27FC236}">
                  <a16:creationId xmlns:a16="http://schemas.microsoft.com/office/drawing/2014/main" xmlns="" id="{7AEF2201-9078-48C9-9941-D0489ED3AD28}"/>
                </a:ext>
              </a:extLst>
            </p:cNvPr>
            <p:cNvCxnSpPr>
              <a:cxnSpLocks/>
            </p:cNvCxnSpPr>
            <p:nvPr/>
          </p:nvCxnSpPr>
          <p:spPr>
            <a:xfrm>
              <a:off x="9182236" y="5176851"/>
              <a:ext cx="335653" cy="287631"/>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xmlns="" id="{11E22436-BA26-445B-9172-9167BC20755C}"/>
                </a:ext>
              </a:extLst>
            </p:cNvPr>
            <p:cNvCxnSpPr>
              <a:cxnSpLocks/>
            </p:cNvCxnSpPr>
            <p:nvPr/>
          </p:nvCxnSpPr>
          <p:spPr>
            <a:xfrm>
              <a:off x="9628992" y="5176851"/>
              <a:ext cx="335653" cy="287631"/>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41" name="Straight Arrow Connector 40">
              <a:extLst>
                <a:ext uri="{FF2B5EF4-FFF2-40B4-BE49-F238E27FC236}">
                  <a16:creationId xmlns:a16="http://schemas.microsoft.com/office/drawing/2014/main" xmlns="" id="{1556F5F7-B530-4452-8D13-60200AC23B98}"/>
                </a:ext>
              </a:extLst>
            </p:cNvPr>
            <p:cNvCxnSpPr>
              <a:cxnSpLocks/>
            </p:cNvCxnSpPr>
            <p:nvPr/>
          </p:nvCxnSpPr>
          <p:spPr>
            <a:xfrm>
              <a:off x="10091790" y="5176851"/>
              <a:ext cx="335653" cy="287631"/>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xmlns="" id="{CB77F01E-3B8C-4A61-B1D2-1462AA782CC2}"/>
                </a:ext>
              </a:extLst>
            </p:cNvPr>
            <p:cNvCxnSpPr>
              <a:cxnSpLocks/>
            </p:cNvCxnSpPr>
            <p:nvPr/>
          </p:nvCxnSpPr>
          <p:spPr>
            <a:xfrm>
              <a:off x="10554588" y="5176851"/>
              <a:ext cx="335653" cy="287631"/>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grpSp>
      <p:grpSp>
        <p:nvGrpSpPr>
          <p:cNvPr id="66" name="Group 65">
            <a:extLst>
              <a:ext uri="{FF2B5EF4-FFF2-40B4-BE49-F238E27FC236}">
                <a16:creationId xmlns:a16="http://schemas.microsoft.com/office/drawing/2014/main" xmlns="" id="{57E6FDF0-74C4-4E92-9321-CF08F581B01B}"/>
              </a:ext>
            </a:extLst>
          </p:cNvPr>
          <p:cNvGrpSpPr/>
          <p:nvPr/>
        </p:nvGrpSpPr>
        <p:grpSpPr>
          <a:xfrm>
            <a:off x="2206678" y="5164173"/>
            <a:ext cx="669635" cy="795722"/>
            <a:chOff x="2206678" y="5164173"/>
            <a:chExt cx="669635" cy="795722"/>
          </a:xfrm>
        </p:grpSpPr>
        <p:cxnSp>
          <p:nvCxnSpPr>
            <p:cNvPr id="62" name="Straight Arrow Connector 61">
              <a:extLst>
                <a:ext uri="{FF2B5EF4-FFF2-40B4-BE49-F238E27FC236}">
                  <a16:creationId xmlns:a16="http://schemas.microsoft.com/office/drawing/2014/main" xmlns="" id="{F69B3A05-EDC5-43CD-9622-E7F72A6C6ADC}"/>
                </a:ext>
              </a:extLst>
            </p:cNvPr>
            <p:cNvCxnSpPr>
              <a:cxnSpLocks/>
            </p:cNvCxnSpPr>
            <p:nvPr/>
          </p:nvCxnSpPr>
          <p:spPr>
            <a:xfrm flipH="1">
              <a:off x="2568161" y="5164173"/>
              <a:ext cx="308152" cy="316567"/>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pic>
          <p:nvPicPr>
            <p:cNvPr id="1026" name="Picture 2" descr="Remove Icon Clip Art at Clker.com - vector clip art online ...">
              <a:extLst>
                <a:ext uri="{FF2B5EF4-FFF2-40B4-BE49-F238E27FC236}">
                  <a16:creationId xmlns:a16="http://schemas.microsoft.com/office/drawing/2014/main" xmlns="" id="{FE5F2D94-39F0-4CFF-A0B7-51F143E66D7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06678" y="5598636"/>
              <a:ext cx="361259" cy="36125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7" name="Group 66">
            <a:extLst>
              <a:ext uri="{FF2B5EF4-FFF2-40B4-BE49-F238E27FC236}">
                <a16:creationId xmlns:a16="http://schemas.microsoft.com/office/drawing/2014/main" xmlns="" id="{348FE9EF-6DB6-4B70-B58B-1BC26D661B0C}"/>
              </a:ext>
            </a:extLst>
          </p:cNvPr>
          <p:cNvGrpSpPr/>
          <p:nvPr/>
        </p:nvGrpSpPr>
        <p:grpSpPr>
          <a:xfrm>
            <a:off x="6124232" y="4569147"/>
            <a:ext cx="589165" cy="911593"/>
            <a:chOff x="6124232" y="4569147"/>
            <a:chExt cx="589165" cy="911593"/>
          </a:xfrm>
        </p:grpSpPr>
        <p:cxnSp>
          <p:nvCxnSpPr>
            <p:cNvPr id="65" name="Straight Arrow Connector 64">
              <a:extLst>
                <a:ext uri="{FF2B5EF4-FFF2-40B4-BE49-F238E27FC236}">
                  <a16:creationId xmlns:a16="http://schemas.microsoft.com/office/drawing/2014/main" xmlns="" id="{E0D7E853-59E9-48C1-A8CF-3C667C6381D3}"/>
                </a:ext>
              </a:extLst>
            </p:cNvPr>
            <p:cNvCxnSpPr>
              <a:cxnSpLocks/>
            </p:cNvCxnSpPr>
            <p:nvPr/>
          </p:nvCxnSpPr>
          <p:spPr>
            <a:xfrm flipH="1">
              <a:off x="6124232" y="5164173"/>
              <a:ext cx="308152" cy="316567"/>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63" name="Rectangle 62">
              <a:extLst>
                <a:ext uri="{FF2B5EF4-FFF2-40B4-BE49-F238E27FC236}">
                  <a16:creationId xmlns:a16="http://schemas.microsoft.com/office/drawing/2014/main" xmlns="" id="{BD77AE58-0E1A-452D-9098-F0EB1F0BE252}"/>
                </a:ext>
              </a:extLst>
            </p:cNvPr>
            <p:cNvSpPr/>
            <p:nvPr/>
          </p:nvSpPr>
          <p:spPr>
            <a:xfrm>
              <a:off x="6320341" y="4569147"/>
              <a:ext cx="393056" cy="584775"/>
            </a:xfrm>
            <a:prstGeom prst="rect">
              <a:avLst/>
            </a:prstGeom>
          </p:spPr>
          <p:txBody>
            <a:bodyPr wrap="none">
              <a:spAutoFit/>
            </a:bodyPr>
            <a:lstStyle/>
            <a:p>
              <a:pPr algn="ctr"/>
              <a:r>
                <a:rPr lang="en-GB" sz="3200" b="1" dirty="0"/>
                <a:t>0</a:t>
              </a:r>
              <a:endParaRPr lang="en-US" sz="3200" dirty="0"/>
            </a:p>
          </p:txBody>
        </p:sp>
      </p:grpSp>
      <p:grpSp>
        <p:nvGrpSpPr>
          <p:cNvPr id="74" name="Group 73">
            <a:extLst>
              <a:ext uri="{FF2B5EF4-FFF2-40B4-BE49-F238E27FC236}">
                <a16:creationId xmlns:a16="http://schemas.microsoft.com/office/drawing/2014/main" xmlns="" id="{D15CB3B6-B15F-44B0-9F41-B815882AA874}"/>
              </a:ext>
            </a:extLst>
          </p:cNvPr>
          <p:cNvGrpSpPr/>
          <p:nvPr/>
        </p:nvGrpSpPr>
        <p:grpSpPr>
          <a:xfrm>
            <a:off x="7033776" y="4558043"/>
            <a:ext cx="657134" cy="906439"/>
            <a:chOff x="7033776" y="4558043"/>
            <a:chExt cx="657134" cy="906439"/>
          </a:xfrm>
        </p:grpSpPr>
        <p:cxnSp>
          <p:nvCxnSpPr>
            <p:cNvPr id="73" name="Straight Arrow Connector 72">
              <a:extLst>
                <a:ext uri="{FF2B5EF4-FFF2-40B4-BE49-F238E27FC236}">
                  <a16:creationId xmlns:a16="http://schemas.microsoft.com/office/drawing/2014/main" xmlns="" id="{856AE2A4-2D1E-415E-A0F5-77509F6055E7}"/>
                </a:ext>
              </a:extLst>
            </p:cNvPr>
            <p:cNvCxnSpPr>
              <a:cxnSpLocks/>
            </p:cNvCxnSpPr>
            <p:nvPr/>
          </p:nvCxnSpPr>
          <p:spPr>
            <a:xfrm>
              <a:off x="7355257" y="5176851"/>
              <a:ext cx="335653" cy="287631"/>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75" name="Rectangle 74">
              <a:extLst>
                <a:ext uri="{FF2B5EF4-FFF2-40B4-BE49-F238E27FC236}">
                  <a16:creationId xmlns:a16="http://schemas.microsoft.com/office/drawing/2014/main" xmlns="" id="{B778BCC7-ED63-4A66-BDEB-358A834FB577}"/>
                </a:ext>
              </a:extLst>
            </p:cNvPr>
            <p:cNvSpPr/>
            <p:nvPr/>
          </p:nvSpPr>
          <p:spPr>
            <a:xfrm>
              <a:off x="7033776" y="4558043"/>
              <a:ext cx="393056" cy="584775"/>
            </a:xfrm>
            <a:prstGeom prst="rect">
              <a:avLst/>
            </a:prstGeom>
          </p:spPr>
          <p:txBody>
            <a:bodyPr wrap="none">
              <a:spAutoFit/>
            </a:bodyPr>
            <a:lstStyle/>
            <a:p>
              <a:pPr algn="ctr"/>
              <a:r>
                <a:rPr lang="en-GB" sz="3200" b="1" dirty="0"/>
                <a:t>0</a:t>
              </a:r>
              <a:endParaRPr lang="en-US" sz="3200" dirty="0"/>
            </a:p>
          </p:txBody>
        </p:sp>
      </p:grpSp>
      <p:grpSp>
        <p:nvGrpSpPr>
          <p:cNvPr id="77" name="Group 76">
            <a:extLst>
              <a:ext uri="{FF2B5EF4-FFF2-40B4-BE49-F238E27FC236}">
                <a16:creationId xmlns:a16="http://schemas.microsoft.com/office/drawing/2014/main" xmlns="" id="{128D303F-6DC9-4AA5-9693-674BA0E2FA8C}"/>
              </a:ext>
            </a:extLst>
          </p:cNvPr>
          <p:cNvGrpSpPr/>
          <p:nvPr/>
        </p:nvGrpSpPr>
        <p:grpSpPr>
          <a:xfrm>
            <a:off x="11003875" y="5176851"/>
            <a:ext cx="583252" cy="783044"/>
            <a:chOff x="11003875" y="5176851"/>
            <a:chExt cx="583252" cy="783044"/>
          </a:xfrm>
        </p:grpSpPr>
        <p:cxnSp>
          <p:nvCxnSpPr>
            <p:cNvPr id="72" name="Straight Arrow Connector 71">
              <a:extLst>
                <a:ext uri="{FF2B5EF4-FFF2-40B4-BE49-F238E27FC236}">
                  <a16:creationId xmlns:a16="http://schemas.microsoft.com/office/drawing/2014/main" xmlns="" id="{ACF540B3-5FD1-4520-96CC-712E94F1AE9E}"/>
                </a:ext>
              </a:extLst>
            </p:cNvPr>
            <p:cNvCxnSpPr>
              <a:cxnSpLocks/>
            </p:cNvCxnSpPr>
            <p:nvPr/>
          </p:nvCxnSpPr>
          <p:spPr>
            <a:xfrm>
              <a:off x="11003875" y="5176851"/>
              <a:ext cx="335653" cy="287631"/>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pic>
          <p:nvPicPr>
            <p:cNvPr id="76" name="Picture 2" descr="Remove Icon Clip Art at Clker.com - vector clip art online ...">
              <a:extLst>
                <a:ext uri="{FF2B5EF4-FFF2-40B4-BE49-F238E27FC236}">
                  <a16:creationId xmlns:a16="http://schemas.microsoft.com/office/drawing/2014/main" xmlns="" id="{6CE9F9C5-C6BD-46D5-B7FE-BB682F0168C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25868" y="5598636"/>
              <a:ext cx="361259" cy="361259"/>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13694613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0" end="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4FCCBC74-9230-484A-AA62-01066CE44506}"/>
              </a:ext>
            </a:extLst>
          </p:cNvPr>
          <p:cNvSpPr>
            <a:spLocks noGrp="1"/>
          </p:cNvSpPr>
          <p:nvPr>
            <p:ph type="body" sz="quarter" idx="10"/>
          </p:nvPr>
        </p:nvSpPr>
        <p:spPr/>
        <p:txBody>
          <a:bodyPr>
            <a:normAutofit/>
          </a:bodyPr>
          <a:lstStyle/>
          <a:p>
            <a:pPr>
              <a:lnSpc>
                <a:spcPct val="100000"/>
              </a:lnSpc>
            </a:pPr>
            <a:r>
              <a:rPr lang="en-GB" dirty="0"/>
              <a:t>How to </a:t>
            </a:r>
            <a:r>
              <a:rPr lang="en-GB" b="1" dirty="0">
                <a:solidFill>
                  <a:schemeClr val="bg1"/>
                </a:solidFill>
              </a:rPr>
              <a:t>get the last bit</a:t>
            </a:r>
            <a:r>
              <a:rPr lang="en-GB" dirty="0">
                <a:solidFill>
                  <a:schemeClr val="bg1"/>
                </a:solidFill>
              </a:rPr>
              <a:t> </a:t>
            </a:r>
            <a:r>
              <a:rPr lang="en-GB" dirty="0"/>
              <a:t>from a number </a:t>
            </a:r>
            <a:r>
              <a:rPr lang="en-GB" b="1" dirty="0">
                <a:solidFill>
                  <a:schemeClr val="bg1"/>
                </a:solidFill>
              </a:rPr>
              <a:t>n</a:t>
            </a:r>
            <a:r>
              <a:rPr lang="en-GB" dirty="0"/>
              <a:t>?</a:t>
            </a:r>
          </a:p>
          <a:p>
            <a:pPr lvl="1">
              <a:lnSpc>
                <a:spcPct val="100000"/>
              </a:lnSpc>
            </a:pPr>
            <a:r>
              <a:rPr lang="en-GB" dirty="0"/>
              <a:t>The bits are </a:t>
            </a:r>
            <a:r>
              <a:rPr lang="en-GB" b="1" dirty="0">
                <a:solidFill>
                  <a:schemeClr val="bg1"/>
                </a:solidFill>
              </a:rPr>
              <a:t>numbered from 0</a:t>
            </a:r>
            <a:r>
              <a:rPr lang="en-GB" dirty="0"/>
              <a:t>, from right to the left</a:t>
            </a:r>
          </a:p>
          <a:p>
            <a:pPr lvl="1">
              <a:lnSpc>
                <a:spcPct val="100000"/>
              </a:lnSpc>
            </a:pPr>
            <a:r>
              <a:rPr lang="en-GB" dirty="0"/>
              <a:t>The position of the last (rightmost) bit is </a:t>
            </a:r>
            <a:r>
              <a:rPr lang="en-GB" b="1" dirty="0">
                <a:solidFill>
                  <a:schemeClr val="bg1"/>
                </a:solidFill>
              </a:rPr>
              <a:t>0</a:t>
            </a:r>
            <a:endParaRPr lang="en-GB" dirty="0">
              <a:solidFill>
                <a:schemeClr val="bg1"/>
              </a:solidFill>
            </a:endParaRPr>
          </a:p>
          <a:p>
            <a:pPr>
              <a:lnSpc>
                <a:spcPct val="100000"/>
              </a:lnSpc>
            </a:pPr>
            <a:endParaRPr lang="en-GB" dirty="0"/>
          </a:p>
          <a:p>
            <a:pPr>
              <a:lnSpc>
                <a:spcPct val="100000"/>
              </a:lnSpc>
            </a:pPr>
            <a:endParaRPr lang="en-GB" dirty="0"/>
          </a:p>
          <a:p>
            <a:pPr>
              <a:lnSpc>
                <a:spcPct val="100000"/>
              </a:lnSpc>
            </a:pPr>
            <a:endParaRPr lang="en-GB" dirty="0"/>
          </a:p>
          <a:p>
            <a:pPr>
              <a:lnSpc>
                <a:spcPct val="100000"/>
              </a:lnSpc>
              <a:spcBef>
                <a:spcPts val="0"/>
              </a:spcBef>
            </a:pPr>
            <a:r>
              <a:rPr lang="en-GB" dirty="0"/>
              <a:t>Last bit – formula:</a:t>
            </a:r>
            <a:endParaRPr lang="en-GB" b="1" dirty="0">
              <a:solidFill>
                <a:schemeClr val="bg1"/>
              </a:solidFill>
            </a:endParaRPr>
          </a:p>
        </p:txBody>
      </p:sp>
      <p:sp>
        <p:nvSpPr>
          <p:cNvPr id="3" name="Title 2">
            <a:extLst>
              <a:ext uri="{FF2B5EF4-FFF2-40B4-BE49-F238E27FC236}">
                <a16:creationId xmlns:a16="http://schemas.microsoft.com/office/drawing/2014/main" xmlns="" id="{27926173-EB6D-493C-B80B-694CE5DA885C}"/>
              </a:ext>
            </a:extLst>
          </p:cNvPr>
          <p:cNvSpPr>
            <a:spLocks noGrp="1"/>
          </p:cNvSpPr>
          <p:nvPr>
            <p:ph type="title"/>
          </p:nvPr>
        </p:nvSpPr>
        <p:spPr/>
        <p:txBody>
          <a:bodyPr/>
          <a:lstStyle/>
          <a:p>
            <a:r>
              <a:rPr lang="en-GB" dirty="0"/>
              <a:t>Bitwise Operations: Get the Last Bit</a:t>
            </a:r>
          </a:p>
        </p:txBody>
      </p:sp>
      <p:sp>
        <p:nvSpPr>
          <p:cNvPr id="5" name="Text Placeholder 7">
            <a:extLst>
              <a:ext uri="{FF2B5EF4-FFF2-40B4-BE49-F238E27FC236}">
                <a16:creationId xmlns:a16="http://schemas.microsoft.com/office/drawing/2014/main" xmlns="" id="{AC88E5AD-A2C5-47CB-8F8C-E73D704872A0}"/>
              </a:ext>
            </a:extLst>
          </p:cNvPr>
          <p:cNvSpPr txBox="1">
            <a:spLocks/>
          </p:cNvSpPr>
          <p:nvPr/>
        </p:nvSpPr>
        <p:spPr>
          <a:xfrm>
            <a:off x="696000" y="3249000"/>
            <a:ext cx="5678386" cy="1664659"/>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spcBef>
                <a:spcPts val="300"/>
              </a:spcBef>
              <a:spcAft>
                <a:spcPts val="300"/>
              </a:spcAft>
            </a:pPr>
            <a:r>
              <a:rPr lang="en-GB" sz="2800" dirty="0">
                <a:solidFill>
                  <a:schemeClr val="tx1"/>
                </a:solidFill>
              </a:rPr>
              <a:t>n = 125   </a:t>
            </a:r>
            <a:r>
              <a:rPr lang="en-GB" sz="2800" dirty="0">
                <a:solidFill>
                  <a:schemeClr val="accent2"/>
                </a:solidFill>
              </a:rPr>
              <a:t>//   0111110</a:t>
            </a:r>
            <a:r>
              <a:rPr lang="en-GB" sz="2800" dirty="0">
                <a:solidFill>
                  <a:schemeClr val="accent2">
                    <a:lumMod val="50000"/>
                  </a:schemeClr>
                </a:solidFill>
                <a:highlight>
                  <a:srgbClr val="C0C0C0"/>
                </a:highlight>
              </a:rPr>
              <a:t>1</a:t>
            </a:r>
          </a:p>
          <a:p>
            <a:pPr>
              <a:spcBef>
                <a:spcPts val="300"/>
              </a:spcBef>
              <a:spcAft>
                <a:spcPts val="300"/>
              </a:spcAft>
            </a:pPr>
            <a:r>
              <a:rPr lang="en-GB" sz="2800" dirty="0">
                <a:solidFill>
                  <a:schemeClr val="tx1"/>
                </a:solidFill>
              </a:rPr>
              <a:t>mask = 1  </a:t>
            </a:r>
            <a:r>
              <a:rPr lang="en-GB" sz="2800" dirty="0">
                <a:solidFill>
                  <a:schemeClr val="accent2"/>
                </a:solidFill>
              </a:rPr>
              <a:t>// &amp; 0000000</a:t>
            </a:r>
            <a:r>
              <a:rPr lang="en-GB" sz="2800" dirty="0">
                <a:solidFill>
                  <a:schemeClr val="accent2">
                    <a:lumMod val="50000"/>
                  </a:schemeClr>
                </a:solidFill>
                <a:highlight>
                  <a:srgbClr val="C0C0C0"/>
                </a:highlight>
              </a:rPr>
              <a:t>1</a:t>
            </a:r>
          </a:p>
          <a:p>
            <a:pPr>
              <a:spcBef>
                <a:spcPts val="300"/>
              </a:spcBef>
              <a:spcAft>
                <a:spcPts val="300"/>
              </a:spcAft>
            </a:pPr>
            <a:r>
              <a:rPr lang="en-GB" sz="2800" dirty="0">
                <a:solidFill>
                  <a:schemeClr val="tx1"/>
                </a:solidFill>
              </a:rPr>
              <a:t>n &amp; mask  </a:t>
            </a:r>
            <a:r>
              <a:rPr lang="en-GB" sz="2800" dirty="0">
                <a:solidFill>
                  <a:schemeClr val="accent2"/>
                </a:solidFill>
              </a:rPr>
              <a:t>//   0000000</a:t>
            </a:r>
            <a:r>
              <a:rPr lang="en-GB" sz="2800" dirty="0">
                <a:solidFill>
                  <a:schemeClr val="accent2">
                    <a:lumMod val="50000"/>
                  </a:schemeClr>
                </a:solidFill>
                <a:highlight>
                  <a:srgbClr val="C0C0C0"/>
                </a:highlight>
              </a:rPr>
              <a:t>1</a:t>
            </a:r>
            <a:r>
              <a:rPr lang="en-GB" sz="2800" dirty="0">
                <a:solidFill>
                  <a:schemeClr val="accent2"/>
                </a:solidFill>
              </a:rPr>
              <a:t> = 1</a:t>
            </a:r>
          </a:p>
        </p:txBody>
      </p:sp>
      <p:sp>
        <p:nvSpPr>
          <p:cNvPr id="10" name="Slide Number">
            <a:extLst>
              <a:ext uri="{FF2B5EF4-FFF2-40B4-BE49-F238E27FC236}">
                <a16:creationId xmlns:a16="http://schemas.microsoft.com/office/drawing/2014/main" xmlns="" id="{1371189A-47A2-427F-930A-7F309AEC018B}"/>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31</a:t>
            </a:fld>
            <a:endParaRPr lang="en-US" noProof="0" dirty="0"/>
          </a:p>
        </p:txBody>
      </p:sp>
      <p:sp>
        <p:nvSpPr>
          <p:cNvPr id="9" name="Text Placeholder 7">
            <a:extLst>
              <a:ext uri="{FF2B5EF4-FFF2-40B4-BE49-F238E27FC236}">
                <a16:creationId xmlns:a16="http://schemas.microsoft.com/office/drawing/2014/main" xmlns="" id="{63871124-911E-4C9C-A756-381FCA2EC712}"/>
              </a:ext>
            </a:extLst>
          </p:cNvPr>
          <p:cNvSpPr txBox="1">
            <a:spLocks/>
          </p:cNvSpPr>
          <p:nvPr/>
        </p:nvSpPr>
        <p:spPr>
          <a:xfrm>
            <a:off x="696000" y="5769000"/>
            <a:ext cx="5678386" cy="710552"/>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spcBef>
                <a:spcPts val="300"/>
              </a:spcBef>
              <a:spcAft>
                <a:spcPts val="300"/>
              </a:spcAft>
            </a:pPr>
            <a:r>
              <a:rPr lang="en-US" sz="3200" dirty="0">
                <a:solidFill>
                  <a:schemeClr val="tx1"/>
                </a:solidFill>
              </a:rPr>
              <a:t>lastBit = n &amp; 1</a:t>
            </a:r>
            <a:endParaRPr lang="en-US" sz="3200" dirty="0">
              <a:solidFill>
                <a:schemeClr val="accent2"/>
              </a:solidFill>
            </a:endParaRPr>
          </a:p>
        </p:txBody>
      </p:sp>
      <p:grpSp>
        <p:nvGrpSpPr>
          <p:cNvPr id="47" name="Group 46">
            <a:extLst>
              <a:ext uri="{FF2B5EF4-FFF2-40B4-BE49-F238E27FC236}">
                <a16:creationId xmlns:a16="http://schemas.microsoft.com/office/drawing/2014/main" xmlns="" id="{F66D177C-0431-44C6-8959-891F7A1EDE7D}"/>
              </a:ext>
            </a:extLst>
          </p:cNvPr>
          <p:cNvGrpSpPr/>
          <p:nvPr/>
        </p:nvGrpSpPr>
        <p:grpSpPr>
          <a:xfrm>
            <a:off x="6541947" y="3194168"/>
            <a:ext cx="5089053" cy="983241"/>
            <a:chOff x="6178175" y="3485535"/>
            <a:chExt cx="5089053" cy="983241"/>
          </a:xfrm>
        </p:grpSpPr>
        <p:sp>
          <p:nvSpPr>
            <p:cNvPr id="14" name="Rectangle 13">
              <a:extLst>
                <a:ext uri="{FF2B5EF4-FFF2-40B4-BE49-F238E27FC236}">
                  <a16:creationId xmlns:a16="http://schemas.microsoft.com/office/drawing/2014/main" xmlns="" id="{D13A2FAC-B8ED-471F-8BFF-A67E7618CBBD}"/>
                </a:ext>
              </a:extLst>
            </p:cNvPr>
            <p:cNvSpPr/>
            <p:nvPr/>
          </p:nvSpPr>
          <p:spPr bwMode="auto">
            <a:xfrm>
              <a:off x="8601350" y="3935594"/>
              <a:ext cx="533175" cy="533180"/>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000" b="1" dirty="0">
                  <a:solidFill>
                    <a:srgbClr val="FFFFFF"/>
                  </a:solidFill>
                  <a:effectLst>
                    <a:outerShdw blurRad="38100" dist="38100" dir="2700000" algn="tl">
                      <a:srgbClr val="000000">
                        <a:alpha val="43137"/>
                      </a:srgbClr>
                    </a:outerShdw>
                  </a:effectLst>
                </a:rPr>
                <a:t>1</a:t>
              </a:r>
            </a:p>
          </p:txBody>
        </p:sp>
        <p:sp>
          <p:nvSpPr>
            <p:cNvPr id="15" name="Rectangle 14">
              <a:extLst>
                <a:ext uri="{FF2B5EF4-FFF2-40B4-BE49-F238E27FC236}">
                  <a16:creationId xmlns:a16="http://schemas.microsoft.com/office/drawing/2014/main" xmlns="" id="{1F4FCFF0-B8B6-4499-988D-E892DEF424F9}"/>
                </a:ext>
              </a:extLst>
            </p:cNvPr>
            <p:cNvSpPr/>
            <p:nvPr/>
          </p:nvSpPr>
          <p:spPr bwMode="auto">
            <a:xfrm>
              <a:off x="9134526" y="3935594"/>
              <a:ext cx="533175" cy="533180"/>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3000" b="1" dirty="0">
                  <a:solidFill>
                    <a:srgbClr val="FFFFFF"/>
                  </a:solidFill>
                  <a:effectLst>
                    <a:outerShdw blurRad="38100" dist="38100" dir="2700000" algn="tl">
                      <a:srgbClr val="000000">
                        <a:alpha val="43137"/>
                      </a:srgbClr>
                    </a:outerShdw>
                  </a:effectLst>
                </a:rPr>
                <a:t>1</a:t>
              </a:r>
              <a:endParaRPr lang="en-US" sz="3000" b="1" dirty="0">
                <a:solidFill>
                  <a:srgbClr val="FFFFFF"/>
                </a:solidFill>
                <a:effectLst>
                  <a:outerShdw blurRad="38100" dist="38100" dir="2700000" algn="tl">
                    <a:srgbClr val="000000">
                      <a:alpha val="43137"/>
                    </a:srgbClr>
                  </a:outerShdw>
                </a:effectLst>
              </a:endParaRPr>
            </a:p>
          </p:txBody>
        </p:sp>
        <p:sp>
          <p:nvSpPr>
            <p:cNvPr id="16" name="Rectangle 15">
              <a:extLst>
                <a:ext uri="{FF2B5EF4-FFF2-40B4-BE49-F238E27FC236}">
                  <a16:creationId xmlns:a16="http://schemas.microsoft.com/office/drawing/2014/main" xmlns="" id="{B45C1803-26AA-44AB-A68C-7BB449823DCA}"/>
                </a:ext>
              </a:extLst>
            </p:cNvPr>
            <p:cNvSpPr/>
            <p:nvPr/>
          </p:nvSpPr>
          <p:spPr bwMode="auto">
            <a:xfrm>
              <a:off x="9667702" y="3935594"/>
              <a:ext cx="533175" cy="533180"/>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3000" b="1" dirty="0">
                  <a:solidFill>
                    <a:srgbClr val="FFFFFF"/>
                  </a:solidFill>
                  <a:effectLst>
                    <a:outerShdw blurRad="38100" dist="38100" dir="2700000" algn="tl">
                      <a:srgbClr val="000000">
                        <a:alpha val="43137"/>
                      </a:srgbClr>
                    </a:outerShdw>
                  </a:effectLst>
                </a:rPr>
                <a:t>1</a:t>
              </a:r>
              <a:endParaRPr lang="en-US" sz="3000" b="1" dirty="0">
                <a:solidFill>
                  <a:srgbClr val="FFFFFF"/>
                </a:solidFill>
                <a:effectLst>
                  <a:outerShdw blurRad="38100" dist="38100" dir="2700000" algn="tl">
                    <a:srgbClr val="000000">
                      <a:alpha val="43137"/>
                    </a:srgbClr>
                  </a:outerShdw>
                </a:effectLst>
              </a:endParaRPr>
            </a:p>
          </p:txBody>
        </p:sp>
        <p:sp>
          <p:nvSpPr>
            <p:cNvPr id="17" name="Rectangle 16">
              <a:extLst>
                <a:ext uri="{FF2B5EF4-FFF2-40B4-BE49-F238E27FC236}">
                  <a16:creationId xmlns:a16="http://schemas.microsoft.com/office/drawing/2014/main" xmlns="" id="{88578F22-B4DC-44BF-883D-48421D9E26A3}"/>
                </a:ext>
              </a:extLst>
            </p:cNvPr>
            <p:cNvSpPr/>
            <p:nvPr/>
          </p:nvSpPr>
          <p:spPr bwMode="auto">
            <a:xfrm>
              <a:off x="10200877" y="3935594"/>
              <a:ext cx="533175" cy="533180"/>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3000" b="1" dirty="0">
                  <a:solidFill>
                    <a:srgbClr val="FFFFFF"/>
                  </a:solidFill>
                  <a:effectLst>
                    <a:outerShdw blurRad="38100" dist="38100" dir="2700000" algn="tl">
                      <a:srgbClr val="000000">
                        <a:alpha val="43137"/>
                      </a:srgbClr>
                    </a:outerShdw>
                  </a:effectLst>
                </a:rPr>
                <a:t>0</a:t>
              </a:r>
              <a:endParaRPr lang="en-US" sz="3000" b="1" dirty="0">
                <a:solidFill>
                  <a:srgbClr val="FFFFFF"/>
                </a:solidFill>
                <a:effectLst>
                  <a:outerShdw blurRad="38100" dist="38100" dir="2700000" algn="tl">
                    <a:srgbClr val="000000">
                      <a:alpha val="43137"/>
                    </a:srgbClr>
                  </a:outerShdw>
                </a:effectLst>
              </a:endParaRPr>
            </a:p>
          </p:txBody>
        </p:sp>
        <p:sp>
          <p:nvSpPr>
            <p:cNvPr id="18" name="Rectangle 17">
              <a:extLst>
                <a:ext uri="{FF2B5EF4-FFF2-40B4-BE49-F238E27FC236}">
                  <a16:creationId xmlns:a16="http://schemas.microsoft.com/office/drawing/2014/main" xmlns="" id="{1441A5E2-166E-4927-BF15-3DA7A5B85953}"/>
                </a:ext>
              </a:extLst>
            </p:cNvPr>
            <p:cNvSpPr/>
            <p:nvPr/>
          </p:nvSpPr>
          <p:spPr bwMode="auto">
            <a:xfrm>
              <a:off x="10734053" y="3935594"/>
              <a:ext cx="533175" cy="533180"/>
            </a:xfrm>
            <a:prstGeom prst="rect">
              <a:avLst/>
            </a:prstGeom>
            <a:solidFill>
              <a:schemeClr val="bg1">
                <a:lumMod val="75000"/>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3000" b="1" dirty="0">
                  <a:solidFill>
                    <a:srgbClr val="FFFFFF"/>
                  </a:solidFill>
                  <a:effectLst>
                    <a:outerShdw blurRad="38100" dist="38100" dir="2700000" algn="tl">
                      <a:srgbClr val="000000">
                        <a:alpha val="43137"/>
                      </a:srgbClr>
                    </a:outerShdw>
                  </a:effectLst>
                </a:rPr>
                <a:t>1</a:t>
              </a:r>
              <a:endParaRPr lang="en-US" sz="3000" b="1" dirty="0">
                <a:solidFill>
                  <a:srgbClr val="FFFFFF"/>
                </a:solidFill>
                <a:effectLst>
                  <a:outerShdw blurRad="38100" dist="38100" dir="2700000" algn="tl">
                    <a:srgbClr val="000000">
                      <a:alpha val="43137"/>
                    </a:srgbClr>
                  </a:outerShdw>
                </a:effectLst>
              </a:endParaRPr>
            </a:p>
          </p:txBody>
        </p:sp>
        <p:sp>
          <p:nvSpPr>
            <p:cNvPr id="25" name="Rectangle 24">
              <a:extLst>
                <a:ext uri="{FF2B5EF4-FFF2-40B4-BE49-F238E27FC236}">
                  <a16:creationId xmlns:a16="http://schemas.microsoft.com/office/drawing/2014/main" xmlns="" id="{91849A3B-C4C3-484F-B3FB-8456A95A6BBC}"/>
                </a:ext>
              </a:extLst>
            </p:cNvPr>
            <p:cNvSpPr/>
            <p:nvPr/>
          </p:nvSpPr>
          <p:spPr bwMode="auto">
            <a:xfrm>
              <a:off x="7002825" y="3935595"/>
              <a:ext cx="533175" cy="533180"/>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000" b="1" dirty="0">
                  <a:solidFill>
                    <a:srgbClr val="FFFFFF"/>
                  </a:solidFill>
                  <a:effectLst>
                    <a:outerShdw blurRad="38100" dist="38100" dir="2700000" algn="tl">
                      <a:srgbClr val="000000">
                        <a:alpha val="43137"/>
                      </a:srgbClr>
                    </a:outerShdw>
                  </a:effectLst>
                </a:rPr>
                <a:t>0</a:t>
              </a:r>
            </a:p>
          </p:txBody>
        </p:sp>
        <p:sp>
          <p:nvSpPr>
            <p:cNvPr id="26" name="Rectangle 25">
              <a:extLst>
                <a:ext uri="{FF2B5EF4-FFF2-40B4-BE49-F238E27FC236}">
                  <a16:creationId xmlns:a16="http://schemas.microsoft.com/office/drawing/2014/main" xmlns="" id="{A2C10D88-F90D-4C03-B614-0642A93FC5FA}"/>
                </a:ext>
              </a:extLst>
            </p:cNvPr>
            <p:cNvSpPr/>
            <p:nvPr/>
          </p:nvSpPr>
          <p:spPr bwMode="auto">
            <a:xfrm>
              <a:off x="7536000" y="3935595"/>
              <a:ext cx="533175" cy="533180"/>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3000" b="1" dirty="0">
                  <a:solidFill>
                    <a:srgbClr val="FFFFFF"/>
                  </a:solidFill>
                  <a:effectLst>
                    <a:outerShdw blurRad="38100" dist="38100" dir="2700000" algn="tl">
                      <a:srgbClr val="000000">
                        <a:alpha val="43137"/>
                      </a:srgbClr>
                    </a:outerShdw>
                  </a:effectLst>
                </a:rPr>
                <a:t>1</a:t>
              </a:r>
              <a:endParaRPr lang="en-US" sz="3000" b="1" dirty="0">
                <a:solidFill>
                  <a:srgbClr val="FFFFFF"/>
                </a:solidFill>
                <a:effectLst>
                  <a:outerShdw blurRad="38100" dist="38100" dir="2700000" algn="tl">
                    <a:srgbClr val="000000">
                      <a:alpha val="43137"/>
                    </a:srgbClr>
                  </a:outerShdw>
                </a:effectLst>
              </a:endParaRPr>
            </a:p>
          </p:txBody>
        </p:sp>
        <p:sp>
          <p:nvSpPr>
            <p:cNvPr id="27" name="Rectangle 26">
              <a:extLst>
                <a:ext uri="{FF2B5EF4-FFF2-40B4-BE49-F238E27FC236}">
                  <a16:creationId xmlns:a16="http://schemas.microsoft.com/office/drawing/2014/main" xmlns="" id="{3E975258-9292-4FD2-8056-AF728EAD5DC9}"/>
                </a:ext>
              </a:extLst>
            </p:cNvPr>
            <p:cNvSpPr/>
            <p:nvPr/>
          </p:nvSpPr>
          <p:spPr bwMode="auto">
            <a:xfrm>
              <a:off x="8069176" y="3935596"/>
              <a:ext cx="533175" cy="533180"/>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3000" b="1" dirty="0">
                  <a:solidFill>
                    <a:srgbClr val="FFFFFF"/>
                  </a:solidFill>
                  <a:effectLst>
                    <a:outerShdw blurRad="38100" dist="38100" dir="2700000" algn="tl">
                      <a:srgbClr val="000000">
                        <a:alpha val="43137"/>
                      </a:srgbClr>
                    </a:outerShdw>
                  </a:effectLst>
                </a:rPr>
                <a:t>1</a:t>
              </a:r>
              <a:endParaRPr lang="en-US" sz="3000" b="1" dirty="0">
                <a:solidFill>
                  <a:srgbClr val="FFFFFF"/>
                </a:solidFill>
                <a:effectLst>
                  <a:outerShdw blurRad="38100" dist="38100" dir="2700000" algn="tl">
                    <a:srgbClr val="000000">
                      <a:alpha val="43137"/>
                    </a:srgbClr>
                  </a:outerShdw>
                </a:effectLst>
              </a:endParaRPr>
            </a:p>
          </p:txBody>
        </p:sp>
        <p:sp>
          <p:nvSpPr>
            <p:cNvPr id="32" name="Rectangle 31">
              <a:extLst>
                <a:ext uri="{FF2B5EF4-FFF2-40B4-BE49-F238E27FC236}">
                  <a16:creationId xmlns:a16="http://schemas.microsoft.com/office/drawing/2014/main" xmlns="" id="{E8207A89-93C3-4658-AE3C-0D5F197E9A48}"/>
                </a:ext>
              </a:extLst>
            </p:cNvPr>
            <p:cNvSpPr/>
            <p:nvPr/>
          </p:nvSpPr>
          <p:spPr bwMode="auto">
            <a:xfrm>
              <a:off x="8601350" y="3485535"/>
              <a:ext cx="533175" cy="410728"/>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600" b="1" dirty="0">
                  <a:solidFill>
                    <a:schemeClr val="tx1"/>
                  </a:solidFill>
                </a:rPr>
                <a:t>4</a:t>
              </a:r>
            </a:p>
          </p:txBody>
        </p:sp>
        <p:sp>
          <p:nvSpPr>
            <p:cNvPr id="33" name="Rectangle 32">
              <a:extLst>
                <a:ext uri="{FF2B5EF4-FFF2-40B4-BE49-F238E27FC236}">
                  <a16:creationId xmlns:a16="http://schemas.microsoft.com/office/drawing/2014/main" xmlns="" id="{4B1F42F4-222C-45D2-9CD6-6AEDEBA647B4}"/>
                </a:ext>
              </a:extLst>
            </p:cNvPr>
            <p:cNvSpPr/>
            <p:nvPr/>
          </p:nvSpPr>
          <p:spPr bwMode="auto">
            <a:xfrm>
              <a:off x="9134526" y="3485535"/>
              <a:ext cx="533175" cy="410728"/>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600" b="1" dirty="0">
                  <a:solidFill>
                    <a:schemeClr val="tx1"/>
                  </a:solidFill>
                </a:rPr>
                <a:t>3</a:t>
              </a:r>
              <a:endParaRPr lang="en-US" sz="2600" b="1" dirty="0">
                <a:solidFill>
                  <a:schemeClr val="tx1"/>
                </a:solidFill>
              </a:endParaRPr>
            </a:p>
          </p:txBody>
        </p:sp>
        <p:sp>
          <p:nvSpPr>
            <p:cNvPr id="34" name="Rectangle 33">
              <a:extLst>
                <a:ext uri="{FF2B5EF4-FFF2-40B4-BE49-F238E27FC236}">
                  <a16:creationId xmlns:a16="http://schemas.microsoft.com/office/drawing/2014/main" xmlns="" id="{3E32C83B-BB09-4D2A-AA3D-2760D8682721}"/>
                </a:ext>
              </a:extLst>
            </p:cNvPr>
            <p:cNvSpPr/>
            <p:nvPr/>
          </p:nvSpPr>
          <p:spPr bwMode="auto">
            <a:xfrm>
              <a:off x="9667702" y="3485535"/>
              <a:ext cx="533175" cy="410728"/>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600" b="1" dirty="0">
                  <a:solidFill>
                    <a:schemeClr val="tx1"/>
                  </a:solidFill>
                </a:rPr>
                <a:t>2</a:t>
              </a:r>
              <a:endParaRPr lang="en-US" sz="2600" b="1" dirty="0">
                <a:solidFill>
                  <a:schemeClr val="tx1"/>
                </a:solidFill>
              </a:endParaRPr>
            </a:p>
          </p:txBody>
        </p:sp>
        <p:sp>
          <p:nvSpPr>
            <p:cNvPr id="35" name="Rectangle 34">
              <a:extLst>
                <a:ext uri="{FF2B5EF4-FFF2-40B4-BE49-F238E27FC236}">
                  <a16:creationId xmlns:a16="http://schemas.microsoft.com/office/drawing/2014/main" xmlns="" id="{339C2F8A-8532-4616-BA6D-BD6C4859E0FD}"/>
                </a:ext>
              </a:extLst>
            </p:cNvPr>
            <p:cNvSpPr/>
            <p:nvPr/>
          </p:nvSpPr>
          <p:spPr bwMode="auto">
            <a:xfrm>
              <a:off x="10200877" y="3485535"/>
              <a:ext cx="533175" cy="410728"/>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600" b="1" dirty="0">
                  <a:solidFill>
                    <a:schemeClr val="tx1"/>
                  </a:solidFill>
                </a:rPr>
                <a:t>1</a:t>
              </a:r>
              <a:endParaRPr lang="en-US" sz="2600" b="1" dirty="0">
                <a:solidFill>
                  <a:schemeClr val="tx1"/>
                </a:solidFill>
              </a:endParaRPr>
            </a:p>
          </p:txBody>
        </p:sp>
        <p:sp>
          <p:nvSpPr>
            <p:cNvPr id="36" name="Rectangle 35">
              <a:extLst>
                <a:ext uri="{FF2B5EF4-FFF2-40B4-BE49-F238E27FC236}">
                  <a16:creationId xmlns:a16="http://schemas.microsoft.com/office/drawing/2014/main" xmlns="" id="{C81A2568-B8D6-4AF5-9D96-B01C9196FDD4}"/>
                </a:ext>
              </a:extLst>
            </p:cNvPr>
            <p:cNvSpPr/>
            <p:nvPr/>
          </p:nvSpPr>
          <p:spPr bwMode="auto">
            <a:xfrm>
              <a:off x="10734053" y="3485535"/>
              <a:ext cx="533175" cy="410728"/>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600" b="1" dirty="0">
                  <a:solidFill>
                    <a:schemeClr val="tx1"/>
                  </a:solidFill>
                </a:rPr>
                <a:t>0</a:t>
              </a:r>
              <a:endParaRPr lang="en-US" sz="2600" b="1" dirty="0">
                <a:solidFill>
                  <a:schemeClr val="tx1"/>
                </a:solidFill>
              </a:endParaRPr>
            </a:p>
          </p:txBody>
        </p:sp>
        <p:sp>
          <p:nvSpPr>
            <p:cNvPr id="37" name="Rectangle 36">
              <a:extLst>
                <a:ext uri="{FF2B5EF4-FFF2-40B4-BE49-F238E27FC236}">
                  <a16:creationId xmlns:a16="http://schemas.microsoft.com/office/drawing/2014/main" xmlns="" id="{6BD36E7E-2628-49A0-8D5A-311B7C17D244}"/>
                </a:ext>
              </a:extLst>
            </p:cNvPr>
            <p:cNvSpPr/>
            <p:nvPr/>
          </p:nvSpPr>
          <p:spPr bwMode="auto">
            <a:xfrm>
              <a:off x="7002825" y="3485536"/>
              <a:ext cx="533175" cy="410728"/>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600" b="1" dirty="0">
                  <a:solidFill>
                    <a:schemeClr val="tx1"/>
                  </a:solidFill>
                </a:rPr>
                <a:t>7</a:t>
              </a:r>
            </a:p>
          </p:txBody>
        </p:sp>
        <p:sp>
          <p:nvSpPr>
            <p:cNvPr id="38" name="Rectangle 37">
              <a:extLst>
                <a:ext uri="{FF2B5EF4-FFF2-40B4-BE49-F238E27FC236}">
                  <a16:creationId xmlns:a16="http://schemas.microsoft.com/office/drawing/2014/main" xmlns="" id="{6471C63D-2528-412C-ADF7-8DAC5F76F9D3}"/>
                </a:ext>
              </a:extLst>
            </p:cNvPr>
            <p:cNvSpPr/>
            <p:nvPr/>
          </p:nvSpPr>
          <p:spPr bwMode="auto">
            <a:xfrm>
              <a:off x="7536000" y="3485536"/>
              <a:ext cx="533175" cy="410728"/>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600" b="1" dirty="0">
                  <a:solidFill>
                    <a:schemeClr val="tx1"/>
                  </a:solidFill>
                </a:rPr>
                <a:t>6</a:t>
              </a:r>
              <a:endParaRPr lang="en-US" sz="2600" b="1" dirty="0">
                <a:solidFill>
                  <a:schemeClr val="tx1"/>
                </a:solidFill>
              </a:endParaRPr>
            </a:p>
          </p:txBody>
        </p:sp>
        <p:sp>
          <p:nvSpPr>
            <p:cNvPr id="39" name="Rectangle 38">
              <a:extLst>
                <a:ext uri="{FF2B5EF4-FFF2-40B4-BE49-F238E27FC236}">
                  <a16:creationId xmlns:a16="http://schemas.microsoft.com/office/drawing/2014/main" xmlns="" id="{B79293A7-615F-4669-B065-9A42650772FE}"/>
                </a:ext>
              </a:extLst>
            </p:cNvPr>
            <p:cNvSpPr/>
            <p:nvPr/>
          </p:nvSpPr>
          <p:spPr bwMode="auto">
            <a:xfrm>
              <a:off x="8069176" y="3485537"/>
              <a:ext cx="533175" cy="410728"/>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600" b="1" dirty="0">
                  <a:solidFill>
                    <a:schemeClr val="bg1">
                      <a:lumMod val="50000"/>
                    </a:schemeClr>
                  </a:solidFill>
                </a:rPr>
                <a:t>5</a:t>
              </a:r>
              <a:endParaRPr lang="en-US" sz="2600" b="1" dirty="0">
                <a:solidFill>
                  <a:schemeClr val="bg1">
                    <a:lumMod val="50000"/>
                  </a:schemeClr>
                </a:solidFill>
              </a:endParaRPr>
            </a:p>
          </p:txBody>
        </p:sp>
        <p:sp>
          <p:nvSpPr>
            <p:cNvPr id="40" name="Rectangle 39">
              <a:extLst>
                <a:ext uri="{FF2B5EF4-FFF2-40B4-BE49-F238E27FC236}">
                  <a16:creationId xmlns:a16="http://schemas.microsoft.com/office/drawing/2014/main" xmlns="" id="{0C2DEBA7-57D8-430C-BB16-2B1081B67F9A}"/>
                </a:ext>
              </a:extLst>
            </p:cNvPr>
            <p:cNvSpPr/>
            <p:nvPr/>
          </p:nvSpPr>
          <p:spPr bwMode="auto">
            <a:xfrm>
              <a:off x="6178175" y="3935594"/>
              <a:ext cx="824650" cy="533180"/>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000" b="1" dirty="0">
                  <a:solidFill>
                    <a:schemeClr val="tx1"/>
                  </a:solidFill>
                </a:rPr>
                <a:t>n =</a:t>
              </a:r>
            </a:p>
          </p:txBody>
        </p:sp>
      </p:grpSp>
      <p:sp>
        <p:nvSpPr>
          <p:cNvPr id="44" name="Rectangle 43">
            <a:extLst>
              <a:ext uri="{FF2B5EF4-FFF2-40B4-BE49-F238E27FC236}">
                <a16:creationId xmlns:a16="http://schemas.microsoft.com/office/drawing/2014/main" xmlns="" id="{E297C98E-C966-4AD7-87DB-4E94AE3D934D}"/>
              </a:ext>
            </a:extLst>
          </p:cNvPr>
          <p:cNvSpPr/>
          <p:nvPr/>
        </p:nvSpPr>
        <p:spPr bwMode="auto">
          <a:xfrm>
            <a:off x="9235225" y="4376504"/>
            <a:ext cx="1779781" cy="533180"/>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000" b="1" noProof="1">
                <a:solidFill>
                  <a:schemeClr val="tx1"/>
                </a:solidFill>
              </a:rPr>
              <a:t>lastBit = 1</a:t>
            </a:r>
          </a:p>
        </p:txBody>
      </p:sp>
      <p:sp>
        <p:nvSpPr>
          <p:cNvPr id="45" name="Arrow: Bent-Up 44">
            <a:extLst>
              <a:ext uri="{FF2B5EF4-FFF2-40B4-BE49-F238E27FC236}">
                <a16:creationId xmlns:a16="http://schemas.microsoft.com/office/drawing/2014/main" xmlns="" id="{C1BD3A54-8284-4F0B-829A-E307852A6F64}"/>
              </a:ext>
            </a:extLst>
          </p:cNvPr>
          <p:cNvSpPr/>
          <p:nvPr/>
        </p:nvSpPr>
        <p:spPr bwMode="auto">
          <a:xfrm>
            <a:off x="11084489" y="4237704"/>
            <a:ext cx="465600" cy="485419"/>
          </a:xfrm>
          <a:prstGeom prst="bentUpArrow">
            <a:avLst>
              <a:gd name="adj1" fmla="val 28781"/>
              <a:gd name="adj2" fmla="val 37290"/>
              <a:gd name="adj3" fmla="val 42016"/>
            </a:avLst>
          </a:prstGeom>
          <a:solidFill>
            <a:schemeClr val="bg1">
              <a:lumMod val="75000"/>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68073704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
                                            <p:txEl>
                                              <p:pRg st="6" end="6"/>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P spid="44" grpId="0"/>
      <p:bldP spid="45"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4FCCBC74-9230-484A-AA62-01066CE44506}"/>
              </a:ext>
            </a:extLst>
          </p:cNvPr>
          <p:cNvSpPr>
            <a:spLocks noGrp="1"/>
          </p:cNvSpPr>
          <p:nvPr>
            <p:ph type="body" sz="quarter" idx="10"/>
          </p:nvPr>
        </p:nvSpPr>
        <p:spPr/>
        <p:txBody>
          <a:bodyPr>
            <a:normAutofit/>
          </a:bodyPr>
          <a:lstStyle/>
          <a:p>
            <a:pPr>
              <a:lnSpc>
                <a:spcPct val="100000"/>
              </a:lnSpc>
            </a:pPr>
            <a:r>
              <a:rPr lang="en-GB" dirty="0"/>
              <a:t>How to </a:t>
            </a:r>
            <a:r>
              <a:rPr lang="en-GB" b="1" dirty="0">
                <a:solidFill>
                  <a:schemeClr val="bg1"/>
                </a:solidFill>
              </a:rPr>
              <a:t>get the bit</a:t>
            </a:r>
            <a:r>
              <a:rPr lang="en-GB" b="1" dirty="0"/>
              <a:t> </a:t>
            </a:r>
            <a:r>
              <a:rPr lang="en-GB" b="1" dirty="0">
                <a:solidFill>
                  <a:schemeClr val="bg1"/>
                </a:solidFill>
              </a:rPr>
              <a:t>at position p</a:t>
            </a:r>
            <a:r>
              <a:rPr lang="en-GB" dirty="0"/>
              <a:t> from a number </a:t>
            </a:r>
            <a:r>
              <a:rPr lang="en-GB" b="1" dirty="0">
                <a:solidFill>
                  <a:schemeClr val="bg1"/>
                </a:solidFill>
              </a:rPr>
              <a:t>n</a:t>
            </a:r>
            <a:r>
              <a:rPr lang="en-GB" dirty="0"/>
              <a:t>?</a:t>
            </a:r>
          </a:p>
          <a:p>
            <a:pPr>
              <a:lnSpc>
                <a:spcPct val="100000"/>
              </a:lnSpc>
            </a:pPr>
            <a:endParaRPr lang="en-GB" dirty="0"/>
          </a:p>
          <a:p>
            <a:pPr>
              <a:lnSpc>
                <a:spcPct val="100000"/>
              </a:lnSpc>
            </a:pPr>
            <a:endParaRPr lang="en-GB" dirty="0"/>
          </a:p>
          <a:p>
            <a:pPr>
              <a:lnSpc>
                <a:spcPct val="100000"/>
              </a:lnSpc>
            </a:pPr>
            <a:endParaRPr lang="en-GB" dirty="0"/>
          </a:p>
          <a:p>
            <a:pPr>
              <a:lnSpc>
                <a:spcPct val="100000"/>
              </a:lnSpc>
            </a:pPr>
            <a:endParaRPr lang="en-GB" dirty="0"/>
          </a:p>
          <a:p>
            <a:pPr>
              <a:lnSpc>
                <a:spcPct val="100000"/>
              </a:lnSpc>
            </a:pPr>
            <a:r>
              <a:rPr lang="en-GB" dirty="0"/>
              <a:t>Bit at position – formula:</a:t>
            </a:r>
            <a:endParaRPr lang="en-GB" b="1" dirty="0">
              <a:solidFill>
                <a:schemeClr val="bg1"/>
              </a:solidFill>
            </a:endParaRPr>
          </a:p>
        </p:txBody>
      </p:sp>
      <p:sp>
        <p:nvSpPr>
          <p:cNvPr id="3" name="Title 2">
            <a:extLst>
              <a:ext uri="{FF2B5EF4-FFF2-40B4-BE49-F238E27FC236}">
                <a16:creationId xmlns:a16="http://schemas.microsoft.com/office/drawing/2014/main" xmlns="" id="{27926173-EB6D-493C-B80B-694CE5DA885C}"/>
              </a:ext>
            </a:extLst>
          </p:cNvPr>
          <p:cNvSpPr>
            <a:spLocks noGrp="1"/>
          </p:cNvSpPr>
          <p:nvPr>
            <p:ph type="title"/>
          </p:nvPr>
        </p:nvSpPr>
        <p:spPr/>
        <p:txBody>
          <a:bodyPr>
            <a:normAutofit/>
          </a:bodyPr>
          <a:lstStyle/>
          <a:p>
            <a:r>
              <a:rPr lang="en-GB" sz="4000" dirty="0"/>
              <a:t>Bitwise Operations: Get Bit at Position</a:t>
            </a:r>
          </a:p>
        </p:txBody>
      </p:sp>
      <p:sp>
        <p:nvSpPr>
          <p:cNvPr id="5" name="Text Placeholder 7">
            <a:extLst>
              <a:ext uri="{FF2B5EF4-FFF2-40B4-BE49-F238E27FC236}">
                <a16:creationId xmlns:a16="http://schemas.microsoft.com/office/drawing/2014/main" xmlns="" id="{AC88E5AD-A2C5-47CB-8F8C-E73D704872A0}"/>
              </a:ext>
            </a:extLst>
          </p:cNvPr>
          <p:cNvSpPr txBox="1">
            <a:spLocks/>
          </p:cNvSpPr>
          <p:nvPr/>
        </p:nvSpPr>
        <p:spPr>
          <a:xfrm>
            <a:off x="696000" y="1989000"/>
            <a:ext cx="5301518" cy="2172491"/>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spcBef>
                <a:spcPts val="300"/>
              </a:spcBef>
              <a:spcAft>
                <a:spcPts val="300"/>
              </a:spcAft>
            </a:pPr>
            <a:r>
              <a:rPr lang="en-GB" sz="2800" dirty="0">
                <a:solidFill>
                  <a:schemeClr val="tx1"/>
                </a:solidFill>
              </a:rPr>
              <a:t>n = 125   </a:t>
            </a:r>
            <a:r>
              <a:rPr lang="en-GB" sz="2800" dirty="0">
                <a:solidFill>
                  <a:schemeClr val="accent2"/>
                </a:solidFill>
              </a:rPr>
              <a:t>// 01</a:t>
            </a:r>
            <a:r>
              <a:rPr lang="en-GB" sz="2800" dirty="0">
                <a:solidFill>
                  <a:schemeClr val="accent2">
                    <a:lumMod val="50000"/>
                  </a:schemeClr>
                </a:solidFill>
                <a:highlight>
                  <a:srgbClr val="C0C0C0"/>
                </a:highlight>
              </a:rPr>
              <a:t>1</a:t>
            </a:r>
            <a:r>
              <a:rPr lang="en-GB" sz="2800" dirty="0">
                <a:solidFill>
                  <a:schemeClr val="accent2"/>
                </a:solidFill>
              </a:rPr>
              <a:t>11101</a:t>
            </a:r>
          </a:p>
          <a:p>
            <a:pPr>
              <a:spcBef>
                <a:spcPts val="300"/>
              </a:spcBef>
              <a:spcAft>
                <a:spcPts val="300"/>
              </a:spcAft>
            </a:pPr>
            <a:r>
              <a:rPr lang="en-GB" sz="2800" dirty="0">
                <a:solidFill>
                  <a:schemeClr val="tx1"/>
                </a:solidFill>
              </a:rPr>
              <a:t>p = 5     </a:t>
            </a:r>
            <a:r>
              <a:rPr lang="en-GB" sz="2800" dirty="0">
                <a:solidFill>
                  <a:schemeClr val="accent2"/>
                </a:solidFill>
              </a:rPr>
              <a:t>// 5</a:t>
            </a:r>
            <a:r>
              <a:rPr lang="en-GB" sz="2800" baseline="30000" dirty="0">
                <a:solidFill>
                  <a:schemeClr val="accent2"/>
                </a:solidFill>
              </a:rPr>
              <a:t>th</a:t>
            </a:r>
            <a:r>
              <a:rPr lang="en-GB" sz="2800" dirty="0">
                <a:solidFill>
                  <a:schemeClr val="accent2"/>
                </a:solidFill>
              </a:rPr>
              <a:t> position</a:t>
            </a:r>
          </a:p>
          <a:p>
            <a:pPr>
              <a:spcBef>
                <a:spcPts val="300"/>
              </a:spcBef>
              <a:spcAft>
                <a:spcPts val="300"/>
              </a:spcAft>
            </a:pPr>
            <a:r>
              <a:rPr lang="en-GB" sz="2800" dirty="0">
                <a:solidFill>
                  <a:schemeClr val="tx1"/>
                </a:solidFill>
              </a:rPr>
              <a:t>125 &gt;&gt; p  </a:t>
            </a:r>
            <a:r>
              <a:rPr lang="en-GB" sz="2800" dirty="0">
                <a:solidFill>
                  <a:schemeClr val="accent2"/>
                </a:solidFill>
              </a:rPr>
              <a:t>// 0000001</a:t>
            </a:r>
            <a:r>
              <a:rPr lang="en-GB" sz="2800" dirty="0">
                <a:solidFill>
                  <a:schemeClr val="accent2">
                    <a:lumMod val="50000"/>
                  </a:schemeClr>
                </a:solidFill>
                <a:highlight>
                  <a:srgbClr val="C0C0C0"/>
                </a:highlight>
              </a:rPr>
              <a:t>1</a:t>
            </a:r>
            <a:r>
              <a:rPr lang="en-GB" sz="2800" dirty="0">
                <a:solidFill>
                  <a:schemeClr val="accent2"/>
                </a:solidFill>
              </a:rPr>
              <a:t> = 3</a:t>
            </a:r>
          </a:p>
          <a:p>
            <a:pPr>
              <a:spcBef>
                <a:spcPts val="300"/>
              </a:spcBef>
              <a:spcAft>
                <a:spcPts val="300"/>
              </a:spcAft>
            </a:pPr>
            <a:r>
              <a:rPr lang="en-GB" sz="2800" dirty="0">
                <a:solidFill>
                  <a:schemeClr val="tx1"/>
                </a:solidFill>
              </a:rPr>
              <a:t>3 &amp; 1     </a:t>
            </a:r>
            <a:r>
              <a:rPr lang="en-GB" sz="2800" dirty="0">
                <a:solidFill>
                  <a:schemeClr val="accent2"/>
                </a:solidFill>
              </a:rPr>
              <a:t>// 0000000</a:t>
            </a:r>
            <a:r>
              <a:rPr lang="en-GB" sz="2800" dirty="0">
                <a:solidFill>
                  <a:schemeClr val="accent2">
                    <a:lumMod val="50000"/>
                  </a:schemeClr>
                </a:solidFill>
                <a:highlight>
                  <a:srgbClr val="C0C0C0"/>
                </a:highlight>
              </a:rPr>
              <a:t>1</a:t>
            </a:r>
            <a:r>
              <a:rPr lang="en-GB" sz="2800" dirty="0">
                <a:solidFill>
                  <a:schemeClr val="accent2"/>
                </a:solidFill>
              </a:rPr>
              <a:t> = 1</a:t>
            </a:r>
          </a:p>
        </p:txBody>
      </p:sp>
      <p:sp>
        <p:nvSpPr>
          <p:cNvPr id="10" name="Slide Number">
            <a:extLst>
              <a:ext uri="{FF2B5EF4-FFF2-40B4-BE49-F238E27FC236}">
                <a16:creationId xmlns:a16="http://schemas.microsoft.com/office/drawing/2014/main" xmlns="" id="{1371189A-47A2-427F-930A-7F309AEC018B}"/>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32</a:t>
            </a:fld>
            <a:endParaRPr lang="en-US" noProof="0" dirty="0"/>
          </a:p>
        </p:txBody>
      </p:sp>
      <p:sp>
        <p:nvSpPr>
          <p:cNvPr id="9" name="Text Placeholder 7">
            <a:extLst>
              <a:ext uri="{FF2B5EF4-FFF2-40B4-BE49-F238E27FC236}">
                <a16:creationId xmlns:a16="http://schemas.microsoft.com/office/drawing/2014/main" xmlns="" id="{63871124-911E-4C9C-A756-381FCA2EC712}"/>
              </a:ext>
            </a:extLst>
          </p:cNvPr>
          <p:cNvSpPr txBox="1">
            <a:spLocks/>
          </p:cNvSpPr>
          <p:nvPr/>
        </p:nvSpPr>
        <p:spPr>
          <a:xfrm>
            <a:off x="696000" y="5319000"/>
            <a:ext cx="5301518" cy="710552"/>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spcBef>
                <a:spcPts val="300"/>
              </a:spcBef>
              <a:spcAft>
                <a:spcPts val="300"/>
              </a:spcAft>
            </a:pPr>
            <a:r>
              <a:rPr lang="en-GB" sz="3200" dirty="0">
                <a:solidFill>
                  <a:schemeClr val="tx1"/>
                </a:solidFill>
              </a:rPr>
              <a:t>bit = (n &gt;&gt; p) &amp; 1</a:t>
            </a:r>
            <a:endParaRPr lang="en-GB" sz="3200" dirty="0">
              <a:solidFill>
                <a:schemeClr val="accent2"/>
              </a:solidFill>
            </a:endParaRPr>
          </a:p>
        </p:txBody>
      </p:sp>
      <p:grpSp>
        <p:nvGrpSpPr>
          <p:cNvPr id="47" name="Group 46">
            <a:extLst>
              <a:ext uri="{FF2B5EF4-FFF2-40B4-BE49-F238E27FC236}">
                <a16:creationId xmlns:a16="http://schemas.microsoft.com/office/drawing/2014/main" xmlns="" id="{F66D177C-0431-44C6-8959-891F7A1EDE7D}"/>
              </a:ext>
            </a:extLst>
          </p:cNvPr>
          <p:cNvGrpSpPr/>
          <p:nvPr/>
        </p:nvGrpSpPr>
        <p:grpSpPr>
          <a:xfrm>
            <a:off x="6366000" y="2718847"/>
            <a:ext cx="5089053" cy="983241"/>
            <a:chOff x="6178175" y="3485535"/>
            <a:chExt cx="5089053" cy="983241"/>
          </a:xfrm>
        </p:grpSpPr>
        <p:sp>
          <p:nvSpPr>
            <p:cNvPr id="14" name="Rectangle 13">
              <a:extLst>
                <a:ext uri="{FF2B5EF4-FFF2-40B4-BE49-F238E27FC236}">
                  <a16:creationId xmlns:a16="http://schemas.microsoft.com/office/drawing/2014/main" xmlns="" id="{D13A2FAC-B8ED-471F-8BFF-A67E7618CBBD}"/>
                </a:ext>
              </a:extLst>
            </p:cNvPr>
            <p:cNvSpPr/>
            <p:nvPr/>
          </p:nvSpPr>
          <p:spPr bwMode="auto">
            <a:xfrm>
              <a:off x="8601350" y="3935594"/>
              <a:ext cx="533175" cy="533180"/>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000" b="1" dirty="0">
                  <a:solidFill>
                    <a:srgbClr val="FFFFFF"/>
                  </a:solidFill>
                  <a:effectLst>
                    <a:outerShdw blurRad="38100" dist="38100" dir="2700000" algn="tl">
                      <a:srgbClr val="000000">
                        <a:alpha val="43137"/>
                      </a:srgbClr>
                    </a:outerShdw>
                  </a:effectLst>
                </a:rPr>
                <a:t>1</a:t>
              </a:r>
            </a:p>
          </p:txBody>
        </p:sp>
        <p:sp>
          <p:nvSpPr>
            <p:cNvPr id="15" name="Rectangle 14">
              <a:extLst>
                <a:ext uri="{FF2B5EF4-FFF2-40B4-BE49-F238E27FC236}">
                  <a16:creationId xmlns:a16="http://schemas.microsoft.com/office/drawing/2014/main" xmlns="" id="{1F4FCFF0-B8B6-4499-988D-E892DEF424F9}"/>
                </a:ext>
              </a:extLst>
            </p:cNvPr>
            <p:cNvSpPr/>
            <p:nvPr/>
          </p:nvSpPr>
          <p:spPr bwMode="auto">
            <a:xfrm>
              <a:off x="9134526" y="3935594"/>
              <a:ext cx="533175" cy="533180"/>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3000" b="1" dirty="0">
                  <a:solidFill>
                    <a:srgbClr val="FFFFFF"/>
                  </a:solidFill>
                  <a:effectLst>
                    <a:outerShdw blurRad="38100" dist="38100" dir="2700000" algn="tl">
                      <a:srgbClr val="000000">
                        <a:alpha val="43137"/>
                      </a:srgbClr>
                    </a:outerShdw>
                  </a:effectLst>
                </a:rPr>
                <a:t>1</a:t>
              </a:r>
              <a:endParaRPr lang="en-US" sz="3000" b="1" dirty="0">
                <a:solidFill>
                  <a:srgbClr val="FFFFFF"/>
                </a:solidFill>
                <a:effectLst>
                  <a:outerShdw blurRad="38100" dist="38100" dir="2700000" algn="tl">
                    <a:srgbClr val="000000">
                      <a:alpha val="43137"/>
                    </a:srgbClr>
                  </a:outerShdw>
                </a:effectLst>
              </a:endParaRPr>
            </a:p>
          </p:txBody>
        </p:sp>
        <p:sp>
          <p:nvSpPr>
            <p:cNvPr id="16" name="Rectangle 15">
              <a:extLst>
                <a:ext uri="{FF2B5EF4-FFF2-40B4-BE49-F238E27FC236}">
                  <a16:creationId xmlns:a16="http://schemas.microsoft.com/office/drawing/2014/main" xmlns="" id="{B45C1803-26AA-44AB-A68C-7BB449823DCA}"/>
                </a:ext>
              </a:extLst>
            </p:cNvPr>
            <p:cNvSpPr/>
            <p:nvPr/>
          </p:nvSpPr>
          <p:spPr bwMode="auto">
            <a:xfrm>
              <a:off x="9667702" y="3935594"/>
              <a:ext cx="533175" cy="533180"/>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3000" b="1" dirty="0">
                  <a:solidFill>
                    <a:srgbClr val="FFFFFF"/>
                  </a:solidFill>
                  <a:effectLst>
                    <a:outerShdw blurRad="38100" dist="38100" dir="2700000" algn="tl">
                      <a:srgbClr val="000000">
                        <a:alpha val="43137"/>
                      </a:srgbClr>
                    </a:outerShdw>
                  </a:effectLst>
                </a:rPr>
                <a:t>1</a:t>
              </a:r>
              <a:endParaRPr lang="en-US" sz="3000" b="1" dirty="0">
                <a:solidFill>
                  <a:srgbClr val="FFFFFF"/>
                </a:solidFill>
                <a:effectLst>
                  <a:outerShdw blurRad="38100" dist="38100" dir="2700000" algn="tl">
                    <a:srgbClr val="000000">
                      <a:alpha val="43137"/>
                    </a:srgbClr>
                  </a:outerShdw>
                </a:effectLst>
              </a:endParaRPr>
            </a:p>
          </p:txBody>
        </p:sp>
        <p:sp>
          <p:nvSpPr>
            <p:cNvPr id="17" name="Rectangle 16">
              <a:extLst>
                <a:ext uri="{FF2B5EF4-FFF2-40B4-BE49-F238E27FC236}">
                  <a16:creationId xmlns:a16="http://schemas.microsoft.com/office/drawing/2014/main" xmlns="" id="{88578F22-B4DC-44BF-883D-48421D9E26A3}"/>
                </a:ext>
              </a:extLst>
            </p:cNvPr>
            <p:cNvSpPr/>
            <p:nvPr/>
          </p:nvSpPr>
          <p:spPr bwMode="auto">
            <a:xfrm>
              <a:off x="10200877" y="3935594"/>
              <a:ext cx="533175" cy="533180"/>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3000" b="1" dirty="0">
                  <a:solidFill>
                    <a:srgbClr val="FFFFFF"/>
                  </a:solidFill>
                  <a:effectLst>
                    <a:outerShdw blurRad="38100" dist="38100" dir="2700000" algn="tl">
                      <a:srgbClr val="000000">
                        <a:alpha val="43137"/>
                      </a:srgbClr>
                    </a:outerShdw>
                  </a:effectLst>
                </a:rPr>
                <a:t>0</a:t>
              </a:r>
              <a:endParaRPr lang="en-US" sz="3000" b="1" dirty="0">
                <a:solidFill>
                  <a:srgbClr val="FFFFFF"/>
                </a:solidFill>
                <a:effectLst>
                  <a:outerShdw blurRad="38100" dist="38100" dir="2700000" algn="tl">
                    <a:srgbClr val="000000">
                      <a:alpha val="43137"/>
                    </a:srgbClr>
                  </a:outerShdw>
                </a:effectLst>
              </a:endParaRPr>
            </a:p>
          </p:txBody>
        </p:sp>
        <p:sp>
          <p:nvSpPr>
            <p:cNvPr id="18" name="Rectangle 17">
              <a:extLst>
                <a:ext uri="{FF2B5EF4-FFF2-40B4-BE49-F238E27FC236}">
                  <a16:creationId xmlns:a16="http://schemas.microsoft.com/office/drawing/2014/main" xmlns="" id="{1441A5E2-166E-4927-BF15-3DA7A5B85953}"/>
                </a:ext>
              </a:extLst>
            </p:cNvPr>
            <p:cNvSpPr/>
            <p:nvPr/>
          </p:nvSpPr>
          <p:spPr bwMode="auto">
            <a:xfrm>
              <a:off x="10734053" y="3935594"/>
              <a:ext cx="533175" cy="533180"/>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3000" b="1" dirty="0">
                  <a:solidFill>
                    <a:srgbClr val="FFFFFF"/>
                  </a:solidFill>
                  <a:effectLst>
                    <a:outerShdw blurRad="38100" dist="38100" dir="2700000" algn="tl">
                      <a:srgbClr val="000000">
                        <a:alpha val="43137"/>
                      </a:srgbClr>
                    </a:outerShdw>
                  </a:effectLst>
                </a:rPr>
                <a:t>1</a:t>
              </a:r>
              <a:endParaRPr lang="en-US" sz="3000" b="1" dirty="0">
                <a:solidFill>
                  <a:srgbClr val="FFFFFF"/>
                </a:solidFill>
                <a:effectLst>
                  <a:outerShdw blurRad="38100" dist="38100" dir="2700000" algn="tl">
                    <a:srgbClr val="000000">
                      <a:alpha val="43137"/>
                    </a:srgbClr>
                  </a:outerShdw>
                </a:effectLst>
              </a:endParaRPr>
            </a:p>
          </p:txBody>
        </p:sp>
        <p:sp>
          <p:nvSpPr>
            <p:cNvPr id="25" name="Rectangle 24">
              <a:extLst>
                <a:ext uri="{FF2B5EF4-FFF2-40B4-BE49-F238E27FC236}">
                  <a16:creationId xmlns:a16="http://schemas.microsoft.com/office/drawing/2014/main" xmlns="" id="{91849A3B-C4C3-484F-B3FB-8456A95A6BBC}"/>
                </a:ext>
              </a:extLst>
            </p:cNvPr>
            <p:cNvSpPr/>
            <p:nvPr/>
          </p:nvSpPr>
          <p:spPr bwMode="auto">
            <a:xfrm>
              <a:off x="7002825" y="3935595"/>
              <a:ext cx="533175" cy="533180"/>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000" b="1" dirty="0">
                  <a:solidFill>
                    <a:srgbClr val="FFFFFF"/>
                  </a:solidFill>
                  <a:effectLst>
                    <a:outerShdw blurRad="38100" dist="38100" dir="2700000" algn="tl">
                      <a:srgbClr val="000000">
                        <a:alpha val="43137"/>
                      </a:srgbClr>
                    </a:outerShdw>
                  </a:effectLst>
                </a:rPr>
                <a:t>0</a:t>
              </a:r>
            </a:p>
          </p:txBody>
        </p:sp>
        <p:sp>
          <p:nvSpPr>
            <p:cNvPr id="26" name="Rectangle 25">
              <a:extLst>
                <a:ext uri="{FF2B5EF4-FFF2-40B4-BE49-F238E27FC236}">
                  <a16:creationId xmlns:a16="http://schemas.microsoft.com/office/drawing/2014/main" xmlns="" id="{A2C10D88-F90D-4C03-B614-0642A93FC5FA}"/>
                </a:ext>
              </a:extLst>
            </p:cNvPr>
            <p:cNvSpPr/>
            <p:nvPr/>
          </p:nvSpPr>
          <p:spPr bwMode="auto">
            <a:xfrm>
              <a:off x="7536000" y="3935595"/>
              <a:ext cx="533175" cy="533180"/>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3000" b="1" dirty="0">
                  <a:solidFill>
                    <a:srgbClr val="FFFFFF"/>
                  </a:solidFill>
                  <a:effectLst>
                    <a:outerShdw blurRad="38100" dist="38100" dir="2700000" algn="tl">
                      <a:srgbClr val="000000">
                        <a:alpha val="43137"/>
                      </a:srgbClr>
                    </a:outerShdw>
                  </a:effectLst>
                </a:rPr>
                <a:t>1</a:t>
              </a:r>
              <a:endParaRPr lang="en-US" sz="3000" b="1" dirty="0">
                <a:solidFill>
                  <a:srgbClr val="FFFFFF"/>
                </a:solidFill>
                <a:effectLst>
                  <a:outerShdw blurRad="38100" dist="38100" dir="2700000" algn="tl">
                    <a:srgbClr val="000000">
                      <a:alpha val="43137"/>
                    </a:srgbClr>
                  </a:outerShdw>
                </a:effectLst>
              </a:endParaRPr>
            </a:p>
          </p:txBody>
        </p:sp>
        <p:sp>
          <p:nvSpPr>
            <p:cNvPr id="27" name="Rectangle 26">
              <a:extLst>
                <a:ext uri="{FF2B5EF4-FFF2-40B4-BE49-F238E27FC236}">
                  <a16:creationId xmlns:a16="http://schemas.microsoft.com/office/drawing/2014/main" xmlns="" id="{3E975258-9292-4FD2-8056-AF728EAD5DC9}"/>
                </a:ext>
              </a:extLst>
            </p:cNvPr>
            <p:cNvSpPr/>
            <p:nvPr/>
          </p:nvSpPr>
          <p:spPr bwMode="auto">
            <a:xfrm>
              <a:off x="8069176" y="3935596"/>
              <a:ext cx="533175" cy="533180"/>
            </a:xfrm>
            <a:prstGeom prst="rect">
              <a:avLst/>
            </a:prstGeom>
            <a:solidFill>
              <a:schemeClr val="bg1">
                <a:lumMod val="75000"/>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3000" b="1" dirty="0">
                  <a:solidFill>
                    <a:srgbClr val="FFFFFF"/>
                  </a:solidFill>
                  <a:effectLst>
                    <a:outerShdw blurRad="38100" dist="38100" dir="2700000" algn="tl">
                      <a:srgbClr val="000000">
                        <a:alpha val="43137"/>
                      </a:srgbClr>
                    </a:outerShdw>
                  </a:effectLst>
                </a:rPr>
                <a:t>1</a:t>
              </a:r>
              <a:endParaRPr lang="en-US" sz="3000" b="1" dirty="0">
                <a:solidFill>
                  <a:srgbClr val="FFFFFF"/>
                </a:solidFill>
                <a:effectLst>
                  <a:outerShdw blurRad="38100" dist="38100" dir="2700000" algn="tl">
                    <a:srgbClr val="000000">
                      <a:alpha val="43137"/>
                    </a:srgbClr>
                  </a:outerShdw>
                </a:effectLst>
              </a:endParaRPr>
            </a:p>
          </p:txBody>
        </p:sp>
        <p:sp>
          <p:nvSpPr>
            <p:cNvPr id="32" name="Rectangle 31">
              <a:extLst>
                <a:ext uri="{FF2B5EF4-FFF2-40B4-BE49-F238E27FC236}">
                  <a16:creationId xmlns:a16="http://schemas.microsoft.com/office/drawing/2014/main" xmlns="" id="{E8207A89-93C3-4658-AE3C-0D5F197E9A48}"/>
                </a:ext>
              </a:extLst>
            </p:cNvPr>
            <p:cNvSpPr/>
            <p:nvPr/>
          </p:nvSpPr>
          <p:spPr bwMode="auto">
            <a:xfrm>
              <a:off x="8601350" y="3485535"/>
              <a:ext cx="533175" cy="410728"/>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600" b="1" dirty="0">
                  <a:solidFill>
                    <a:schemeClr val="tx1"/>
                  </a:solidFill>
                </a:rPr>
                <a:t>4</a:t>
              </a:r>
            </a:p>
          </p:txBody>
        </p:sp>
        <p:sp>
          <p:nvSpPr>
            <p:cNvPr id="33" name="Rectangle 32">
              <a:extLst>
                <a:ext uri="{FF2B5EF4-FFF2-40B4-BE49-F238E27FC236}">
                  <a16:creationId xmlns:a16="http://schemas.microsoft.com/office/drawing/2014/main" xmlns="" id="{4B1F42F4-222C-45D2-9CD6-6AEDEBA647B4}"/>
                </a:ext>
              </a:extLst>
            </p:cNvPr>
            <p:cNvSpPr/>
            <p:nvPr/>
          </p:nvSpPr>
          <p:spPr bwMode="auto">
            <a:xfrm>
              <a:off x="9134526" y="3485535"/>
              <a:ext cx="533175" cy="410728"/>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600" b="1" dirty="0">
                  <a:solidFill>
                    <a:schemeClr val="tx1"/>
                  </a:solidFill>
                </a:rPr>
                <a:t>3</a:t>
              </a:r>
              <a:endParaRPr lang="en-US" sz="2600" b="1" dirty="0">
                <a:solidFill>
                  <a:schemeClr val="tx1"/>
                </a:solidFill>
              </a:endParaRPr>
            </a:p>
          </p:txBody>
        </p:sp>
        <p:sp>
          <p:nvSpPr>
            <p:cNvPr id="34" name="Rectangle 33">
              <a:extLst>
                <a:ext uri="{FF2B5EF4-FFF2-40B4-BE49-F238E27FC236}">
                  <a16:creationId xmlns:a16="http://schemas.microsoft.com/office/drawing/2014/main" xmlns="" id="{3E32C83B-BB09-4D2A-AA3D-2760D8682721}"/>
                </a:ext>
              </a:extLst>
            </p:cNvPr>
            <p:cNvSpPr/>
            <p:nvPr/>
          </p:nvSpPr>
          <p:spPr bwMode="auto">
            <a:xfrm>
              <a:off x="9667702" y="3485535"/>
              <a:ext cx="533175" cy="410728"/>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600" b="1" dirty="0">
                  <a:solidFill>
                    <a:schemeClr val="tx1"/>
                  </a:solidFill>
                </a:rPr>
                <a:t>2</a:t>
              </a:r>
              <a:endParaRPr lang="en-US" sz="2600" b="1" dirty="0">
                <a:solidFill>
                  <a:schemeClr val="tx1"/>
                </a:solidFill>
              </a:endParaRPr>
            </a:p>
          </p:txBody>
        </p:sp>
        <p:sp>
          <p:nvSpPr>
            <p:cNvPr id="35" name="Rectangle 34">
              <a:extLst>
                <a:ext uri="{FF2B5EF4-FFF2-40B4-BE49-F238E27FC236}">
                  <a16:creationId xmlns:a16="http://schemas.microsoft.com/office/drawing/2014/main" xmlns="" id="{339C2F8A-8532-4616-BA6D-BD6C4859E0FD}"/>
                </a:ext>
              </a:extLst>
            </p:cNvPr>
            <p:cNvSpPr/>
            <p:nvPr/>
          </p:nvSpPr>
          <p:spPr bwMode="auto">
            <a:xfrm>
              <a:off x="10200877" y="3485535"/>
              <a:ext cx="533175" cy="410728"/>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600" b="1" dirty="0">
                  <a:solidFill>
                    <a:schemeClr val="tx1"/>
                  </a:solidFill>
                </a:rPr>
                <a:t>1</a:t>
              </a:r>
              <a:endParaRPr lang="en-US" sz="2600" b="1" dirty="0">
                <a:solidFill>
                  <a:schemeClr val="tx1"/>
                </a:solidFill>
              </a:endParaRPr>
            </a:p>
          </p:txBody>
        </p:sp>
        <p:sp>
          <p:nvSpPr>
            <p:cNvPr id="36" name="Rectangle 35">
              <a:extLst>
                <a:ext uri="{FF2B5EF4-FFF2-40B4-BE49-F238E27FC236}">
                  <a16:creationId xmlns:a16="http://schemas.microsoft.com/office/drawing/2014/main" xmlns="" id="{C81A2568-B8D6-4AF5-9D96-B01C9196FDD4}"/>
                </a:ext>
              </a:extLst>
            </p:cNvPr>
            <p:cNvSpPr/>
            <p:nvPr/>
          </p:nvSpPr>
          <p:spPr bwMode="auto">
            <a:xfrm>
              <a:off x="10734053" y="3485535"/>
              <a:ext cx="533175" cy="410728"/>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600" b="1" dirty="0">
                  <a:solidFill>
                    <a:schemeClr val="tx1"/>
                  </a:solidFill>
                </a:rPr>
                <a:t>0</a:t>
              </a:r>
              <a:endParaRPr lang="en-US" sz="2600" b="1" dirty="0">
                <a:solidFill>
                  <a:schemeClr val="tx1"/>
                </a:solidFill>
              </a:endParaRPr>
            </a:p>
          </p:txBody>
        </p:sp>
        <p:sp>
          <p:nvSpPr>
            <p:cNvPr id="37" name="Rectangle 36">
              <a:extLst>
                <a:ext uri="{FF2B5EF4-FFF2-40B4-BE49-F238E27FC236}">
                  <a16:creationId xmlns:a16="http://schemas.microsoft.com/office/drawing/2014/main" xmlns="" id="{6BD36E7E-2628-49A0-8D5A-311B7C17D244}"/>
                </a:ext>
              </a:extLst>
            </p:cNvPr>
            <p:cNvSpPr/>
            <p:nvPr/>
          </p:nvSpPr>
          <p:spPr bwMode="auto">
            <a:xfrm>
              <a:off x="7002825" y="3485536"/>
              <a:ext cx="533175" cy="410728"/>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600" b="1" dirty="0">
                  <a:solidFill>
                    <a:schemeClr val="tx1"/>
                  </a:solidFill>
                </a:rPr>
                <a:t>7</a:t>
              </a:r>
            </a:p>
          </p:txBody>
        </p:sp>
        <p:sp>
          <p:nvSpPr>
            <p:cNvPr id="38" name="Rectangle 37">
              <a:extLst>
                <a:ext uri="{FF2B5EF4-FFF2-40B4-BE49-F238E27FC236}">
                  <a16:creationId xmlns:a16="http://schemas.microsoft.com/office/drawing/2014/main" xmlns="" id="{6471C63D-2528-412C-ADF7-8DAC5F76F9D3}"/>
                </a:ext>
              </a:extLst>
            </p:cNvPr>
            <p:cNvSpPr/>
            <p:nvPr/>
          </p:nvSpPr>
          <p:spPr bwMode="auto">
            <a:xfrm>
              <a:off x="7536000" y="3485536"/>
              <a:ext cx="533175" cy="410728"/>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600" b="1" dirty="0">
                  <a:solidFill>
                    <a:schemeClr val="tx1"/>
                  </a:solidFill>
                </a:rPr>
                <a:t>6</a:t>
              </a:r>
              <a:endParaRPr lang="en-US" sz="2600" b="1" dirty="0">
                <a:solidFill>
                  <a:schemeClr val="tx1"/>
                </a:solidFill>
              </a:endParaRPr>
            </a:p>
          </p:txBody>
        </p:sp>
        <p:sp>
          <p:nvSpPr>
            <p:cNvPr id="39" name="Rectangle 38">
              <a:extLst>
                <a:ext uri="{FF2B5EF4-FFF2-40B4-BE49-F238E27FC236}">
                  <a16:creationId xmlns:a16="http://schemas.microsoft.com/office/drawing/2014/main" xmlns="" id="{B79293A7-615F-4669-B065-9A42650772FE}"/>
                </a:ext>
              </a:extLst>
            </p:cNvPr>
            <p:cNvSpPr/>
            <p:nvPr/>
          </p:nvSpPr>
          <p:spPr bwMode="auto">
            <a:xfrm>
              <a:off x="8069176" y="3485537"/>
              <a:ext cx="533175" cy="410728"/>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600" b="1" dirty="0">
                  <a:solidFill>
                    <a:schemeClr val="bg1">
                      <a:lumMod val="50000"/>
                    </a:schemeClr>
                  </a:solidFill>
                </a:rPr>
                <a:t>5</a:t>
              </a:r>
              <a:endParaRPr lang="en-US" sz="2600" b="1" dirty="0">
                <a:solidFill>
                  <a:schemeClr val="bg1">
                    <a:lumMod val="50000"/>
                  </a:schemeClr>
                </a:solidFill>
              </a:endParaRPr>
            </a:p>
          </p:txBody>
        </p:sp>
        <p:sp>
          <p:nvSpPr>
            <p:cNvPr id="40" name="Rectangle 39">
              <a:extLst>
                <a:ext uri="{FF2B5EF4-FFF2-40B4-BE49-F238E27FC236}">
                  <a16:creationId xmlns:a16="http://schemas.microsoft.com/office/drawing/2014/main" xmlns="" id="{0C2DEBA7-57D8-430C-BB16-2B1081B67F9A}"/>
                </a:ext>
              </a:extLst>
            </p:cNvPr>
            <p:cNvSpPr/>
            <p:nvPr/>
          </p:nvSpPr>
          <p:spPr bwMode="auto">
            <a:xfrm>
              <a:off x="6178175" y="3935594"/>
              <a:ext cx="824650" cy="533180"/>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000" b="1" dirty="0">
                  <a:solidFill>
                    <a:schemeClr val="tx1"/>
                  </a:solidFill>
                </a:rPr>
                <a:t>n =</a:t>
              </a:r>
            </a:p>
          </p:txBody>
        </p:sp>
      </p:grpSp>
      <p:sp>
        <p:nvSpPr>
          <p:cNvPr id="42" name="Rectangle 41">
            <a:extLst>
              <a:ext uri="{FF2B5EF4-FFF2-40B4-BE49-F238E27FC236}">
                <a16:creationId xmlns:a16="http://schemas.microsoft.com/office/drawing/2014/main" xmlns="" id="{370211A7-C3FE-4051-A473-D483473CEF59}"/>
              </a:ext>
            </a:extLst>
          </p:cNvPr>
          <p:cNvSpPr/>
          <p:nvPr/>
        </p:nvSpPr>
        <p:spPr bwMode="auto">
          <a:xfrm>
            <a:off x="8944497" y="1899000"/>
            <a:ext cx="971074" cy="533180"/>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000" b="1" dirty="0">
                <a:solidFill>
                  <a:schemeClr val="tx1"/>
                </a:solidFill>
              </a:rPr>
              <a:t>p = 5</a:t>
            </a:r>
          </a:p>
        </p:txBody>
      </p:sp>
      <p:sp>
        <p:nvSpPr>
          <p:cNvPr id="44" name="Rectangle 43">
            <a:extLst>
              <a:ext uri="{FF2B5EF4-FFF2-40B4-BE49-F238E27FC236}">
                <a16:creationId xmlns:a16="http://schemas.microsoft.com/office/drawing/2014/main" xmlns="" id="{E297C98E-C966-4AD7-87DB-4E94AE3D934D}"/>
              </a:ext>
            </a:extLst>
          </p:cNvPr>
          <p:cNvSpPr/>
          <p:nvPr/>
        </p:nvSpPr>
        <p:spPr bwMode="auto">
          <a:xfrm>
            <a:off x="8944497" y="3986659"/>
            <a:ext cx="2238310" cy="533180"/>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000" b="1" dirty="0">
                <a:solidFill>
                  <a:schemeClr val="tx1"/>
                </a:solidFill>
              </a:rPr>
              <a:t>bit value = 1</a:t>
            </a:r>
          </a:p>
        </p:txBody>
      </p:sp>
      <p:sp>
        <p:nvSpPr>
          <p:cNvPr id="45" name="Arrow: Bent-Up 44">
            <a:extLst>
              <a:ext uri="{FF2B5EF4-FFF2-40B4-BE49-F238E27FC236}">
                <a16:creationId xmlns:a16="http://schemas.microsoft.com/office/drawing/2014/main" xmlns="" id="{C1BD3A54-8284-4F0B-829A-E307852A6F64}"/>
              </a:ext>
            </a:extLst>
          </p:cNvPr>
          <p:cNvSpPr/>
          <p:nvPr/>
        </p:nvSpPr>
        <p:spPr bwMode="auto">
          <a:xfrm flipH="1">
            <a:off x="8323575" y="3812943"/>
            <a:ext cx="533175" cy="533180"/>
          </a:xfrm>
          <a:prstGeom prst="bentUpArrow">
            <a:avLst>
              <a:gd name="adj1" fmla="val 28781"/>
              <a:gd name="adj2" fmla="val 37290"/>
              <a:gd name="adj3" fmla="val 42016"/>
            </a:avLst>
          </a:prstGeom>
          <a:solidFill>
            <a:schemeClr val="bg1">
              <a:lumMod val="75000"/>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46" name="Arrow: Bent-Up 45">
            <a:extLst>
              <a:ext uri="{FF2B5EF4-FFF2-40B4-BE49-F238E27FC236}">
                <a16:creationId xmlns:a16="http://schemas.microsoft.com/office/drawing/2014/main" xmlns="" id="{F1AC6BC9-C1E7-4A06-AB77-2CE4E7186DA2}"/>
              </a:ext>
            </a:extLst>
          </p:cNvPr>
          <p:cNvSpPr/>
          <p:nvPr/>
        </p:nvSpPr>
        <p:spPr bwMode="auto">
          <a:xfrm flipH="1" flipV="1">
            <a:off x="8323575" y="2118519"/>
            <a:ext cx="533175" cy="560995"/>
          </a:xfrm>
          <a:prstGeom prst="bentUpArrow">
            <a:avLst>
              <a:gd name="adj1" fmla="val 28781"/>
              <a:gd name="adj2" fmla="val 37290"/>
              <a:gd name="adj3" fmla="val 45798"/>
            </a:avLst>
          </a:prstGeom>
          <a:solidFill>
            <a:schemeClr val="bg1">
              <a:lumMod val="75000"/>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86939941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
                                            <p:txEl>
                                              <p:pRg st="5" end="5"/>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P spid="42" grpId="0"/>
      <p:bldP spid="44" grpId="0"/>
      <p:bldP spid="45" grpId="0" animBg="1"/>
      <p:bldP spid="4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4FCCBC74-9230-484A-AA62-01066CE44506}"/>
              </a:ext>
            </a:extLst>
          </p:cNvPr>
          <p:cNvSpPr>
            <a:spLocks noGrp="1"/>
          </p:cNvSpPr>
          <p:nvPr>
            <p:ph type="body" sz="quarter" idx="10"/>
          </p:nvPr>
        </p:nvSpPr>
        <p:spPr/>
        <p:txBody>
          <a:bodyPr>
            <a:normAutofit/>
          </a:bodyPr>
          <a:lstStyle/>
          <a:p>
            <a:pPr>
              <a:buClr>
                <a:schemeClr val="tx1"/>
              </a:buClr>
            </a:pPr>
            <a:r>
              <a:rPr lang="en-GB" sz="3400" dirty="0"/>
              <a:t>How to </a:t>
            </a:r>
            <a:r>
              <a:rPr lang="en-GB" sz="3400" b="1" dirty="0">
                <a:solidFill>
                  <a:schemeClr val="bg1"/>
                </a:solidFill>
              </a:rPr>
              <a:t>set the bit </a:t>
            </a:r>
            <a:r>
              <a:rPr lang="en-GB" sz="3400" dirty="0"/>
              <a:t>at given position </a:t>
            </a:r>
            <a:r>
              <a:rPr lang="en-GB" sz="3400" b="1" dirty="0">
                <a:solidFill>
                  <a:schemeClr val="bg1"/>
                </a:solidFill>
              </a:rPr>
              <a:t>p</a:t>
            </a:r>
            <a:r>
              <a:rPr lang="en-GB" sz="3400" dirty="0"/>
              <a:t> to </a:t>
            </a:r>
            <a:r>
              <a:rPr lang="en-GB" sz="3400" b="1" dirty="0">
                <a:solidFill>
                  <a:schemeClr val="bg1"/>
                </a:solidFill>
              </a:rPr>
              <a:t>0</a:t>
            </a:r>
            <a:r>
              <a:rPr lang="en-GB" sz="3400" dirty="0"/>
              <a:t> or </a:t>
            </a:r>
            <a:r>
              <a:rPr lang="en-GB" sz="3400" b="1" dirty="0">
                <a:solidFill>
                  <a:schemeClr val="bg1"/>
                </a:solidFill>
              </a:rPr>
              <a:t>1</a:t>
            </a:r>
            <a:r>
              <a:rPr lang="en-GB" sz="3400" dirty="0"/>
              <a:t>?</a:t>
            </a:r>
          </a:p>
          <a:p>
            <a:pPr>
              <a:buClr>
                <a:schemeClr val="tx1"/>
              </a:buClr>
            </a:pPr>
            <a:endParaRPr lang="en-GB" sz="3400" b="1" dirty="0">
              <a:solidFill>
                <a:schemeClr val="bg1"/>
              </a:solidFill>
            </a:endParaRPr>
          </a:p>
          <a:p>
            <a:pPr>
              <a:buClr>
                <a:schemeClr val="tx1"/>
              </a:buClr>
            </a:pPr>
            <a:endParaRPr lang="en-GB" sz="3400" b="1" dirty="0">
              <a:solidFill>
                <a:schemeClr val="bg1"/>
              </a:solidFill>
            </a:endParaRPr>
          </a:p>
          <a:p>
            <a:pPr>
              <a:buClr>
                <a:schemeClr val="tx1"/>
              </a:buClr>
            </a:pPr>
            <a:endParaRPr lang="en-GB" sz="3400" b="1" dirty="0">
              <a:solidFill>
                <a:schemeClr val="bg1"/>
              </a:solidFill>
            </a:endParaRPr>
          </a:p>
          <a:p>
            <a:pPr>
              <a:buClr>
                <a:schemeClr val="tx1"/>
              </a:buClr>
            </a:pPr>
            <a:endParaRPr lang="en-GB" sz="3400" b="1" dirty="0">
              <a:solidFill>
                <a:schemeClr val="bg1"/>
              </a:solidFill>
            </a:endParaRPr>
          </a:p>
          <a:p>
            <a:pPr>
              <a:buClr>
                <a:schemeClr val="tx1"/>
              </a:buClr>
            </a:pPr>
            <a:r>
              <a:rPr lang="en-GB" sz="3400" dirty="0"/>
              <a:t>Assign a bit </a:t>
            </a:r>
            <a:r>
              <a:rPr lang="en-GB" sz="3400" b="1" dirty="0">
                <a:solidFill>
                  <a:schemeClr val="bg1"/>
                </a:solidFill>
              </a:rPr>
              <a:t>b</a:t>
            </a:r>
            <a:r>
              <a:rPr lang="en-GB" sz="3400" dirty="0"/>
              <a:t> (0 or 1) at position </a:t>
            </a:r>
            <a:r>
              <a:rPr lang="en-GB" sz="3400" b="1" dirty="0">
                <a:solidFill>
                  <a:schemeClr val="bg1"/>
                </a:solidFill>
              </a:rPr>
              <a:t>p </a:t>
            </a:r>
            <a:r>
              <a:rPr lang="en-GB" sz="3400" dirty="0"/>
              <a:t>– formula:</a:t>
            </a:r>
          </a:p>
        </p:txBody>
      </p:sp>
      <p:sp>
        <p:nvSpPr>
          <p:cNvPr id="3" name="Title 2">
            <a:extLst>
              <a:ext uri="{FF2B5EF4-FFF2-40B4-BE49-F238E27FC236}">
                <a16:creationId xmlns:a16="http://schemas.microsoft.com/office/drawing/2014/main" xmlns="" id="{27926173-EB6D-493C-B80B-694CE5DA885C}"/>
              </a:ext>
            </a:extLst>
          </p:cNvPr>
          <p:cNvSpPr>
            <a:spLocks noGrp="1"/>
          </p:cNvSpPr>
          <p:nvPr>
            <p:ph type="title"/>
          </p:nvPr>
        </p:nvSpPr>
        <p:spPr/>
        <p:txBody>
          <a:bodyPr/>
          <a:lstStyle/>
          <a:p>
            <a:r>
              <a:rPr lang="en-GB" dirty="0"/>
              <a:t>Bitwise Operations: Set Bit at Position</a:t>
            </a:r>
          </a:p>
        </p:txBody>
      </p:sp>
      <p:sp>
        <p:nvSpPr>
          <p:cNvPr id="6" name="Text Placeholder 7">
            <a:extLst>
              <a:ext uri="{FF2B5EF4-FFF2-40B4-BE49-F238E27FC236}">
                <a16:creationId xmlns:a16="http://schemas.microsoft.com/office/drawing/2014/main" xmlns="" id="{CA1B5F6F-3045-46AA-91B4-DA3A90FF5B73}"/>
              </a:ext>
            </a:extLst>
          </p:cNvPr>
          <p:cNvSpPr txBox="1">
            <a:spLocks/>
          </p:cNvSpPr>
          <p:nvPr/>
        </p:nvSpPr>
        <p:spPr>
          <a:xfrm>
            <a:off x="644721" y="2619000"/>
            <a:ext cx="5268776" cy="1925308"/>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spcBef>
                <a:spcPts val="300"/>
              </a:spcBef>
              <a:spcAft>
                <a:spcPts val="300"/>
              </a:spcAft>
            </a:pPr>
            <a:r>
              <a:rPr lang="en-GB" sz="2400" dirty="0">
                <a:solidFill>
                  <a:schemeClr val="tx1"/>
                </a:solidFill>
              </a:rPr>
              <a:t>p = 5             </a:t>
            </a:r>
            <a:r>
              <a:rPr lang="en-GB" sz="2400" dirty="0">
                <a:solidFill>
                  <a:schemeClr val="accent2"/>
                </a:solidFill>
              </a:rPr>
              <a:t>// </a:t>
            </a:r>
            <a:r>
              <a:rPr lang="en-GB" sz="2400" dirty="0">
                <a:solidFill>
                  <a:schemeClr val="accent2"/>
                </a:solidFill>
                <a:latin typeface="+mn-lt"/>
              </a:rPr>
              <a:t>5</a:t>
            </a:r>
            <a:r>
              <a:rPr lang="en-GB" sz="2400" baseline="30000" dirty="0">
                <a:solidFill>
                  <a:schemeClr val="accent2"/>
                </a:solidFill>
                <a:latin typeface="+mn-lt"/>
              </a:rPr>
              <a:t>th</a:t>
            </a:r>
            <a:r>
              <a:rPr lang="en-GB" sz="2400" dirty="0">
                <a:solidFill>
                  <a:schemeClr val="accent2"/>
                </a:solidFill>
                <a:latin typeface="+mn-lt"/>
              </a:rPr>
              <a:t> position</a:t>
            </a:r>
            <a:endParaRPr lang="en-GB" sz="2400" dirty="0">
              <a:solidFill>
                <a:schemeClr val="tx1"/>
              </a:solidFill>
              <a:latin typeface="+mn-lt"/>
            </a:endParaRPr>
          </a:p>
          <a:p>
            <a:pPr>
              <a:spcBef>
                <a:spcPts val="300"/>
              </a:spcBef>
              <a:spcAft>
                <a:spcPts val="300"/>
              </a:spcAft>
            </a:pPr>
            <a:r>
              <a:rPr lang="en-GB" sz="2400" dirty="0">
                <a:solidFill>
                  <a:schemeClr val="tx1"/>
                </a:solidFill>
              </a:rPr>
              <a:t>n = 125           </a:t>
            </a:r>
            <a:r>
              <a:rPr lang="en-GB" sz="2400" dirty="0">
                <a:solidFill>
                  <a:schemeClr val="accent2"/>
                </a:solidFill>
              </a:rPr>
              <a:t>// 01</a:t>
            </a:r>
            <a:r>
              <a:rPr lang="en-GB" sz="2400" dirty="0">
                <a:solidFill>
                  <a:schemeClr val="accent2">
                    <a:lumMod val="50000"/>
                  </a:schemeClr>
                </a:solidFill>
                <a:highlight>
                  <a:srgbClr val="C0C0C0"/>
                </a:highlight>
              </a:rPr>
              <a:t>1</a:t>
            </a:r>
            <a:r>
              <a:rPr lang="en-GB" sz="2400" dirty="0">
                <a:solidFill>
                  <a:schemeClr val="accent2"/>
                </a:solidFill>
              </a:rPr>
              <a:t>11101</a:t>
            </a:r>
            <a:endParaRPr lang="en-GB" sz="2400" dirty="0">
              <a:solidFill>
                <a:schemeClr val="tx1"/>
              </a:solidFill>
            </a:endParaRPr>
          </a:p>
          <a:p>
            <a:pPr>
              <a:spcBef>
                <a:spcPts val="300"/>
              </a:spcBef>
              <a:spcAft>
                <a:spcPts val="300"/>
              </a:spcAft>
            </a:pPr>
            <a:r>
              <a:rPr lang="en-GB" sz="2400" dirty="0">
                <a:solidFill>
                  <a:schemeClr val="tx1"/>
                </a:solidFill>
              </a:rPr>
              <a:t>mask = ~(1 &lt;&lt; p)  </a:t>
            </a:r>
            <a:r>
              <a:rPr lang="en-GB" sz="2400" dirty="0">
                <a:solidFill>
                  <a:schemeClr val="accent2"/>
                </a:solidFill>
              </a:rPr>
              <a:t>// 11</a:t>
            </a:r>
            <a:r>
              <a:rPr lang="en-GB" sz="2400" dirty="0">
                <a:solidFill>
                  <a:schemeClr val="accent2">
                    <a:lumMod val="50000"/>
                  </a:schemeClr>
                </a:solidFill>
                <a:highlight>
                  <a:srgbClr val="C0C0C0"/>
                </a:highlight>
              </a:rPr>
              <a:t>0</a:t>
            </a:r>
            <a:r>
              <a:rPr lang="en-GB" sz="2400" dirty="0">
                <a:solidFill>
                  <a:schemeClr val="accent2"/>
                </a:solidFill>
              </a:rPr>
              <a:t>11111</a:t>
            </a:r>
          </a:p>
          <a:p>
            <a:pPr>
              <a:spcBef>
                <a:spcPts val="300"/>
              </a:spcBef>
              <a:spcAft>
                <a:spcPts val="300"/>
              </a:spcAft>
            </a:pPr>
            <a:r>
              <a:rPr lang="en-GB" sz="2400" dirty="0">
                <a:solidFill>
                  <a:schemeClr val="tx1"/>
                </a:solidFill>
              </a:rPr>
              <a:t>result = n &amp; mask </a:t>
            </a:r>
            <a:r>
              <a:rPr lang="en-GB" sz="2400" dirty="0">
                <a:solidFill>
                  <a:schemeClr val="accent2"/>
                </a:solidFill>
              </a:rPr>
              <a:t>// 01</a:t>
            </a:r>
            <a:r>
              <a:rPr lang="en-GB" sz="2400" dirty="0">
                <a:solidFill>
                  <a:schemeClr val="accent2">
                    <a:lumMod val="50000"/>
                  </a:schemeClr>
                </a:solidFill>
                <a:highlight>
                  <a:srgbClr val="C0C0C0"/>
                </a:highlight>
              </a:rPr>
              <a:t>0</a:t>
            </a:r>
            <a:r>
              <a:rPr lang="en-GB" sz="2400" dirty="0">
                <a:solidFill>
                  <a:schemeClr val="accent2"/>
                </a:solidFill>
              </a:rPr>
              <a:t>11101</a:t>
            </a:r>
          </a:p>
        </p:txBody>
      </p:sp>
      <p:sp>
        <p:nvSpPr>
          <p:cNvPr id="8" name="Text Placeholder 7">
            <a:extLst>
              <a:ext uri="{FF2B5EF4-FFF2-40B4-BE49-F238E27FC236}">
                <a16:creationId xmlns:a16="http://schemas.microsoft.com/office/drawing/2014/main" xmlns="" id="{EE437FEB-5926-4DA2-8928-F7434CC44182}"/>
              </a:ext>
            </a:extLst>
          </p:cNvPr>
          <p:cNvSpPr txBox="1">
            <a:spLocks/>
          </p:cNvSpPr>
          <p:nvPr/>
        </p:nvSpPr>
        <p:spPr>
          <a:xfrm>
            <a:off x="6297635" y="2619000"/>
            <a:ext cx="5268777" cy="1925308"/>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spcBef>
                <a:spcPts val="300"/>
              </a:spcBef>
              <a:spcAft>
                <a:spcPts val="300"/>
              </a:spcAft>
            </a:pPr>
            <a:r>
              <a:rPr lang="en-GB" sz="2400" dirty="0">
                <a:solidFill>
                  <a:schemeClr val="tx1"/>
                </a:solidFill>
              </a:rPr>
              <a:t>p = 5             </a:t>
            </a:r>
            <a:r>
              <a:rPr lang="en-GB" sz="2400" dirty="0">
                <a:solidFill>
                  <a:schemeClr val="accent2"/>
                </a:solidFill>
              </a:rPr>
              <a:t>// </a:t>
            </a:r>
            <a:r>
              <a:rPr lang="en-GB" sz="2400" dirty="0">
                <a:solidFill>
                  <a:schemeClr val="accent2"/>
                </a:solidFill>
                <a:latin typeface="+mn-lt"/>
              </a:rPr>
              <a:t>5</a:t>
            </a:r>
            <a:r>
              <a:rPr lang="en-GB" sz="2400" baseline="30000" dirty="0">
                <a:solidFill>
                  <a:schemeClr val="accent2"/>
                </a:solidFill>
                <a:latin typeface="+mn-lt"/>
              </a:rPr>
              <a:t>th</a:t>
            </a:r>
            <a:r>
              <a:rPr lang="en-GB" sz="2400" dirty="0">
                <a:solidFill>
                  <a:schemeClr val="accent2"/>
                </a:solidFill>
                <a:latin typeface="+mn-lt"/>
              </a:rPr>
              <a:t> position</a:t>
            </a:r>
            <a:endParaRPr lang="en-GB" sz="2400" dirty="0">
              <a:solidFill>
                <a:schemeClr val="tx1"/>
              </a:solidFill>
              <a:latin typeface="+mn-lt"/>
            </a:endParaRPr>
          </a:p>
          <a:p>
            <a:pPr>
              <a:spcBef>
                <a:spcPts val="300"/>
              </a:spcBef>
              <a:spcAft>
                <a:spcPts val="300"/>
              </a:spcAft>
            </a:pPr>
            <a:r>
              <a:rPr lang="en-GB" sz="2400" dirty="0">
                <a:solidFill>
                  <a:schemeClr val="tx1"/>
                </a:solidFill>
              </a:rPr>
              <a:t>n = 125           </a:t>
            </a:r>
            <a:r>
              <a:rPr lang="en-GB" sz="2400" dirty="0">
                <a:solidFill>
                  <a:schemeClr val="accent2"/>
                </a:solidFill>
              </a:rPr>
              <a:t>// 01</a:t>
            </a:r>
            <a:r>
              <a:rPr lang="en-GB" sz="2400" dirty="0">
                <a:solidFill>
                  <a:schemeClr val="accent2">
                    <a:lumMod val="50000"/>
                  </a:schemeClr>
                </a:solidFill>
                <a:highlight>
                  <a:srgbClr val="C0C0C0"/>
                </a:highlight>
              </a:rPr>
              <a:t>1</a:t>
            </a:r>
            <a:r>
              <a:rPr lang="en-GB" sz="2400" dirty="0">
                <a:solidFill>
                  <a:schemeClr val="accent2"/>
                </a:solidFill>
              </a:rPr>
              <a:t>11101</a:t>
            </a:r>
            <a:endParaRPr lang="en-GB" sz="2400" dirty="0">
              <a:solidFill>
                <a:schemeClr val="tx1"/>
              </a:solidFill>
            </a:endParaRPr>
          </a:p>
          <a:p>
            <a:pPr>
              <a:spcBef>
                <a:spcPts val="300"/>
              </a:spcBef>
              <a:spcAft>
                <a:spcPts val="300"/>
              </a:spcAft>
            </a:pPr>
            <a:r>
              <a:rPr lang="en-GB" sz="2400" dirty="0">
                <a:solidFill>
                  <a:schemeClr val="tx1"/>
                </a:solidFill>
              </a:rPr>
              <a:t>mask = 1 &lt;&lt; p     </a:t>
            </a:r>
            <a:r>
              <a:rPr lang="en-GB" sz="2400" dirty="0">
                <a:solidFill>
                  <a:schemeClr val="accent2"/>
                </a:solidFill>
              </a:rPr>
              <a:t>// 00</a:t>
            </a:r>
            <a:r>
              <a:rPr lang="en-GB" sz="2400" dirty="0">
                <a:solidFill>
                  <a:schemeClr val="accent2">
                    <a:lumMod val="50000"/>
                  </a:schemeClr>
                </a:solidFill>
                <a:highlight>
                  <a:srgbClr val="C0C0C0"/>
                </a:highlight>
              </a:rPr>
              <a:t>1</a:t>
            </a:r>
            <a:r>
              <a:rPr lang="en-GB" sz="2400" dirty="0">
                <a:solidFill>
                  <a:schemeClr val="accent2"/>
                </a:solidFill>
              </a:rPr>
              <a:t>00000</a:t>
            </a:r>
          </a:p>
          <a:p>
            <a:pPr>
              <a:spcBef>
                <a:spcPts val="300"/>
              </a:spcBef>
              <a:spcAft>
                <a:spcPts val="300"/>
              </a:spcAft>
            </a:pPr>
            <a:r>
              <a:rPr lang="en-GB" sz="2400" dirty="0">
                <a:solidFill>
                  <a:schemeClr val="tx1"/>
                </a:solidFill>
              </a:rPr>
              <a:t>result = n | mask </a:t>
            </a:r>
            <a:r>
              <a:rPr lang="en-GB" sz="2400" dirty="0">
                <a:solidFill>
                  <a:schemeClr val="accent2"/>
                </a:solidFill>
              </a:rPr>
              <a:t>// 01</a:t>
            </a:r>
            <a:r>
              <a:rPr lang="en-GB" sz="2400" dirty="0">
                <a:solidFill>
                  <a:schemeClr val="accent2">
                    <a:lumMod val="50000"/>
                  </a:schemeClr>
                </a:solidFill>
                <a:highlight>
                  <a:srgbClr val="C0C0C0"/>
                </a:highlight>
              </a:rPr>
              <a:t>1</a:t>
            </a:r>
            <a:r>
              <a:rPr lang="en-GB" sz="2400" dirty="0">
                <a:solidFill>
                  <a:schemeClr val="accent2"/>
                </a:solidFill>
              </a:rPr>
              <a:t>11101</a:t>
            </a:r>
          </a:p>
        </p:txBody>
      </p:sp>
      <p:sp>
        <p:nvSpPr>
          <p:cNvPr id="10" name="Slide Number">
            <a:extLst>
              <a:ext uri="{FF2B5EF4-FFF2-40B4-BE49-F238E27FC236}">
                <a16:creationId xmlns:a16="http://schemas.microsoft.com/office/drawing/2014/main" xmlns="" id="{1371189A-47A2-427F-930A-7F309AEC018B}"/>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33</a:t>
            </a:fld>
            <a:endParaRPr lang="en-US" noProof="0" dirty="0"/>
          </a:p>
        </p:txBody>
      </p:sp>
      <p:sp>
        <p:nvSpPr>
          <p:cNvPr id="11" name="Text Placeholder 1">
            <a:extLst>
              <a:ext uri="{FF2B5EF4-FFF2-40B4-BE49-F238E27FC236}">
                <a16:creationId xmlns:a16="http://schemas.microsoft.com/office/drawing/2014/main" xmlns="" id="{5E5A2497-BE4E-4260-A573-8B0C020A9308}"/>
              </a:ext>
            </a:extLst>
          </p:cNvPr>
          <p:cNvSpPr txBox="1">
            <a:spLocks/>
          </p:cNvSpPr>
          <p:nvPr/>
        </p:nvSpPr>
        <p:spPr>
          <a:xfrm>
            <a:off x="561000" y="1874904"/>
            <a:ext cx="5375973" cy="720000"/>
          </a:xfrm>
          <a:prstGeom prst="rect">
            <a:avLst/>
          </a:prstGeom>
        </p:spPr>
        <p:txBody>
          <a:bodyPr vert="horz" lIns="108000" tIns="36000" rIns="108000" bIns="36000" rtlCol="0">
            <a:normAutofit/>
          </a:bodyPr>
          <a:lst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buClr>
                <a:schemeClr val="tx1"/>
              </a:buClr>
            </a:pPr>
            <a:r>
              <a:rPr lang="en-GB" sz="3200" b="1" dirty="0">
                <a:solidFill>
                  <a:schemeClr val="bg1"/>
                </a:solidFill>
              </a:rPr>
              <a:t>Clear</a:t>
            </a:r>
            <a:r>
              <a:rPr lang="en-GB" sz="3200" dirty="0"/>
              <a:t> a bit (0) at position </a:t>
            </a:r>
            <a:r>
              <a:rPr lang="en-GB" sz="3200" b="1" dirty="0">
                <a:solidFill>
                  <a:schemeClr val="bg1"/>
                </a:solidFill>
              </a:rPr>
              <a:t>p</a:t>
            </a:r>
            <a:endParaRPr lang="en-GB" sz="3200" dirty="0"/>
          </a:p>
        </p:txBody>
      </p:sp>
      <p:sp>
        <p:nvSpPr>
          <p:cNvPr id="12" name="Text Placeholder 1">
            <a:extLst>
              <a:ext uri="{FF2B5EF4-FFF2-40B4-BE49-F238E27FC236}">
                <a16:creationId xmlns:a16="http://schemas.microsoft.com/office/drawing/2014/main" xmlns="" id="{BEBB8112-8DF4-4965-B816-C1A11A2D42BA}"/>
              </a:ext>
            </a:extLst>
          </p:cNvPr>
          <p:cNvSpPr txBox="1">
            <a:spLocks/>
          </p:cNvSpPr>
          <p:nvPr/>
        </p:nvSpPr>
        <p:spPr>
          <a:xfrm>
            <a:off x="6255028" y="1874904"/>
            <a:ext cx="4995000" cy="720000"/>
          </a:xfrm>
          <a:prstGeom prst="rect">
            <a:avLst/>
          </a:prstGeom>
        </p:spPr>
        <p:txBody>
          <a:bodyPr vert="horz" lIns="108000" tIns="36000" rIns="108000" bIns="36000" rtlCol="0">
            <a:normAutofit/>
          </a:bodyPr>
          <a:lst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buClr>
                <a:schemeClr val="tx1"/>
              </a:buClr>
            </a:pPr>
            <a:r>
              <a:rPr lang="en-US" sz="3200" b="1" dirty="0">
                <a:solidFill>
                  <a:schemeClr val="bg1"/>
                </a:solidFill>
              </a:rPr>
              <a:t>Set</a:t>
            </a:r>
            <a:r>
              <a:rPr lang="en-GB" sz="3200" dirty="0"/>
              <a:t> a bit (1) at position </a:t>
            </a:r>
            <a:r>
              <a:rPr lang="en-GB" sz="3200" b="1" dirty="0">
                <a:solidFill>
                  <a:schemeClr val="bg1"/>
                </a:solidFill>
              </a:rPr>
              <a:t>p</a:t>
            </a:r>
            <a:endParaRPr lang="en-GB" sz="3200" dirty="0"/>
          </a:p>
        </p:txBody>
      </p:sp>
      <p:sp>
        <p:nvSpPr>
          <p:cNvPr id="13" name="Text Placeholder 7">
            <a:extLst>
              <a:ext uri="{FF2B5EF4-FFF2-40B4-BE49-F238E27FC236}">
                <a16:creationId xmlns:a16="http://schemas.microsoft.com/office/drawing/2014/main" xmlns="" id="{79531490-01B7-4F04-AFEC-C5D833AF9024}"/>
              </a:ext>
            </a:extLst>
          </p:cNvPr>
          <p:cNvSpPr txBox="1">
            <a:spLocks/>
          </p:cNvSpPr>
          <p:nvPr/>
        </p:nvSpPr>
        <p:spPr>
          <a:xfrm>
            <a:off x="644720" y="5390003"/>
            <a:ext cx="6891280" cy="648997"/>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spcBef>
                <a:spcPts val="300"/>
              </a:spcBef>
              <a:spcAft>
                <a:spcPts val="300"/>
              </a:spcAft>
            </a:pPr>
            <a:r>
              <a:rPr lang="en-GB" sz="2800" dirty="0">
                <a:solidFill>
                  <a:schemeClr val="tx1"/>
                </a:solidFill>
              </a:rPr>
              <a:t>n = n &amp; ~(1 &lt;&lt; p) | (b &lt;&lt; p)</a:t>
            </a:r>
            <a:endParaRPr lang="en-GB" sz="2800" dirty="0">
              <a:solidFill>
                <a:schemeClr val="accent2"/>
              </a:solidFill>
            </a:endParaRPr>
          </a:p>
        </p:txBody>
      </p:sp>
    </p:spTree>
    <p:extLst>
      <p:ext uri="{BB962C8B-B14F-4D97-AF65-F5344CB8AC3E}">
        <p14:creationId xmlns:p14="http://schemas.microsoft.com/office/powerpoint/2010/main" val="61365867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11" grpId="0"/>
      <p:bldP spid="12" grpId="0"/>
      <p:bldP spid="13"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F7B7DF80-59CD-499C-91CC-5B93D078153C}"/>
              </a:ext>
            </a:extLst>
          </p:cNvPr>
          <p:cNvSpPr>
            <a:spLocks noGrp="1"/>
          </p:cNvSpPr>
          <p:nvPr>
            <p:ph type="sldNum" sz="quarter" idx="5"/>
          </p:nvPr>
        </p:nvSpPr>
        <p:spPr/>
        <p:txBody>
          <a:bodyPr/>
          <a:lstStyle/>
          <a:p>
            <a:fld id="{2BF067CD-8E6B-4360-9AA8-C5DF2A48A6D1}" type="slidenum">
              <a:rPr lang="en-US" noProof="0" smtClean="0"/>
              <a:pPr/>
              <a:t>34</a:t>
            </a:fld>
            <a:endParaRPr lang="en-US" noProof="0" dirty="0"/>
          </a:p>
        </p:txBody>
      </p:sp>
      <p:sp>
        <p:nvSpPr>
          <p:cNvPr id="3" name="Text Placeholder 2">
            <a:extLst>
              <a:ext uri="{FF2B5EF4-FFF2-40B4-BE49-F238E27FC236}">
                <a16:creationId xmlns:a16="http://schemas.microsoft.com/office/drawing/2014/main" xmlns="" id="{FB5C1DBA-21DC-4022-9265-A98144289190}"/>
              </a:ext>
            </a:extLst>
          </p:cNvPr>
          <p:cNvSpPr>
            <a:spLocks noGrp="1"/>
          </p:cNvSpPr>
          <p:nvPr>
            <p:ph type="body" sz="quarter" idx="10"/>
          </p:nvPr>
        </p:nvSpPr>
        <p:spPr/>
        <p:txBody>
          <a:bodyPr>
            <a:normAutofit lnSpcReduction="10000"/>
          </a:bodyPr>
          <a:lstStyle/>
          <a:p>
            <a:pPr>
              <a:buClr>
                <a:schemeClr val="tx1"/>
              </a:buClr>
            </a:pPr>
            <a:r>
              <a:rPr lang="en-US" b="1" dirty="0">
                <a:solidFill>
                  <a:schemeClr val="bg1"/>
                </a:solidFill>
              </a:rPr>
              <a:t>Networking protocols</a:t>
            </a:r>
          </a:p>
          <a:p>
            <a:pPr lvl="1">
              <a:buClr>
                <a:schemeClr val="tx1"/>
              </a:buClr>
            </a:pPr>
            <a:r>
              <a:rPr lang="en-US" dirty="0"/>
              <a:t>Many devices communicate using bit-level protocols</a:t>
            </a:r>
          </a:p>
          <a:p>
            <a:pPr lvl="1">
              <a:buClr>
                <a:schemeClr val="tx1"/>
              </a:buClr>
            </a:pPr>
            <a:r>
              <a:rPr lang="en-US" dirty="0"/>
              <a:t>E.g. the SYN flag in the </a:t>
            </a:r>
            <a:r>
              <a:rPr lang="en-US" b="1" dirty="0">
                <a:solidFill>
                  <a:schemeClr val="bg1"/>
                </a:solidFill>
              </a:rPr>
              <a:t>TCP protocol </a:t>
            </a:r>
            <a:r>
              <a:rPr lang="en-US" dirty="0"/>
              <a:t>header is the bit #1 from the 14</a:t>
            </a:r>
            <a:r>
              <a:rPr lang="en-US" baseline="30000" dirty="0"/>
              <a:t>th</a:t>
            </a:r>
            <a:r>
              <a:rPr lang="en-US" dirty="0"/>
              <a:t> byte in the TCP packets</a:t>
            </a:r>
          </a:p>
          <a:p>
            <a:pPr lvl="2">
              <a:buClr>
                <a:schemeClr val="tx1"/>
              </a:buClr>
            </a:pPr>
            <a:r>
              <a:rPr lang="en-US" dirty="0"/>
              <a:t>Web browsers use bitwise operations to connect to a Web site</a:t>
            </a:r>
          </a:p>
          <a:p>
            <a:pPr>
              <a:buClr>
                <a:schemeClr val="tx1"/>
              </a:buClr>
            </a:pPr>
            <a:r>
              <a:rPr lang="en-US" dirty="0"/>
              <a:t>Many </a:t>
            </a:r>
            <a:r>
              <a:rPr lang="en-US" b="1" dirty="0">
                <a:solidFill>
                  <a:schemeClr val="bg1"/>
                </a:solidFill>
              </a:rPr>
              <a:t>binary file formats </a:t>
            </a:r>
            <a:r>
              <a:rPr lang="en-US" dirty="0"/>
              <a:t>use bits to save space</a:t>
            </a:r>
          </a:p>
          <a:p>
            <a:pPr lvl="1">
              <a:buClr>
                <a:schemeClr val="tx1"/>
              </a:buClr>
            </a:pPr>
            <a:r>
              <a:rPr lang="en-US" dirty="0"/>
              <a:t>E.g. PNG images use </a:t>
            </a:r>
            <a:r>
              <a:rPr lang="bg-BG" dirty="0"/>
              <a:t>3</a:t>
            </a:r>
            <a:r>
              <a:rPr lang="en-US" dirty="0"/>
              <a:t> bits to specify the color format used</a:t>
            </a:r>
          </a:p>
          <a:p>
            <a:pPr>
              <a:buClr>
                <a:schemeClr val="tx1"/>
              </a:buClr>
            </a:pPr>
            <a:r>
              <a:rPr lang="en-US" b="1" dirty="0">
                <a:solidFill>
                  <a:schemeClr val="bg1"/>
                </a:solidFill>
              </a:rPr>
              <a:t>Data compression </a:t>
            </a:r>
            <a:r>
              <a:rPr lang="en-US" dirty="0"/>
              <a:t>replaces byte sequences with bit sequences</a:t>
            </a:r>
          </a:p>
          <a:p>
            <a:pPr lvl="1">
              <a:buClr>
                <a:schemeClr val="tx1"/>
              </a:buClr>
            </a:pPr>
            <a:r>
              <a:rPr lang="en-US" dirty="0"/>
              <a:t>E.g. the DEFLATE algorithm in </a:t>
            </a:r>
            <a:r>
              <a:rPr lang="en-US" b="1" dirty="0">
                <a:solidFill>
                  <a:schemeClr val="bg1"/>
                </a:solidFill>
              </a:rPr>
              <a:t>ZIP files</a:t>
            </a:r>
          </a:p>
        </p:txBody>
      </p:sp>
      <p:sp>
        <p:nvSpPr>
          <p:cNvPr id="4" name="Title 3">
            <a:extLst>
              <a:ext uri="{FF2B5EF4-FFF2-40B4-BE49-F238E27FC236}">
                <a16:creationId xmlns:a16="http://schemas.microsoft.com/office/drawing/2014/main" xmlns="" id="{8AFB2C5F-C439-4F07-8D68-66528C52995A}"/>
              </a:ext>
            </a:extLst>
          </p:cNvPr>
          <p:cNvSpPr>
            <a:spLocks noGrp="1"/>
          </p:cNvSpPr>
          <p:nvPr>
            <p:ph type="title"/>
          </p:nvPr>
        </p:nvSpPr>
        <p:spPr/>
        <p:txBody>
          <a:bodyPr/>
          <a:lstStyle/>
          <a:p>
            <a:r>
              <a:rPr lang="en-US" dirty="0"/>
              <a:t>Why We Need Bitwise Operations?</a:t>
            </a:r>
          </a:p>
        </p:txBody>
      </p:sp>
    </p:spTree>
    <p:extLst>
      <p:ext uri="{BB962C8B-B14F-4D97-AF65-F5344CB8AC3E}">
        <p14:creationId xmlns:p14="http://schemas.microsoft.com/office/powerpoint/2010/main" val="145820245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C03A6A0B-919A-46FB-9143-293D9707E340}"/>
              </a:ext>
            </a:extLst>
          </p:cNvPr>
          <p:cNvSpPr>
            <a:spLocks noGrp="1"/>
          </p:cNvSpPr>
          <p:nvPr>
            <p:ph type="body" sz="quarter" idx="10"/>
          </p:nvPr>
        </p:nvSpPr>
        <p:spPr/>
        <p:txBody>
          <a:bodyPr/>
          <a:lstStyle/>
          <a:p>
            <a:pPr>
              <a:lnSpc>
                <a:spcPct val="100000"/>
              </a:lnSpc>
            </a:pPr>
            <a:r>
              <a:rPr lang="en-GB" dirty="0"/>
              <a:t>Write a program that prints the </a:t>
            </a:r>
            <a:r>
              <a:rPr lang="en-GB" b="1" dirty="0">
                <a:solidFill>
                  <a:schemeClr val="bg1"/>
                </a:solidFill>
              </a:rPr>
              <a:t>bit</a:t>
            </a:r>
            <a:r>
              <a:rPr lang="en-GB" dirty="0"/>
              <a:t> at </a:t>
            </a:r>
            <a:r>
              <a:rPr lang="en-GB" b="1" dirty="0">
                <a:solidFill>
                  <a:schemeClr val="bg1"/>
                </a:solidFill>
              </a:rPr>
              <a:t>position 1</a:t>
            </a:r>
            <a:r>
              <a:rPr lang="en-GB" dirty="0"/>
              <a:t> of an </a:t>
            </a:r>
            <a:r>
              <a:rPr lang="en-GB" b="1" dirty="0">
                <a:solidFill>
                  <a:schemeClr val="bg1"/>
                </a:solidFill>
              </a:rPr>
              <a:t>integer</a:t>
            </a:r>
          </a:p>
          <a:p>
            <a:pPr>
              <a:lnSpc>
                <a:spcPct val="100000"/>
              </a:lnSpc>
            </a:pPr>
            <a:endParaRPr lang="en-GB" dirty="0"/>
          </a:p>
          <a:p>
            <a:pPr>
              <a:lnSpc>
                <a:spcPct val="100000"/>
              </a:lnSpc>
              <a:spcBef>
                <a:spcPts val="0"/>
              </a:spcBef>
              <a:spcAft>
                <a:spcPts val="0"/>
              </a:spcAft>
            </a:pPr>
            <a:endParaRPr lang="en-GB" dirty="0"/>
          </a:p>
          <a:p>
            <a:pPr>
              <a:lnSpc>
                <a:spcPct val="100000"/>
              </a:lnSpc>
              <a:spcBef>
                <a:spcPts val="0"/>
              </a:spcBef>
              <a:spcAft>
                <a:spcPts val="0"/>
              </a:spcAft>
            </a:pPr>
            <a:endParaRPr lang="en-GB" dirty="0"/>
          </a:p>
          <a:p>
            <a:pPr>
              <a:lnSpc>
                <a:spcPct val="100000"/>
              </a:lnSpc>
            </a:pPr>
            <a:r>
              <a:rPr lang="en-GB" dirty="0"/>
              <a:t>Solution:</a:t>
            </a:r>
          </a:p>
        </p:txBody>
      </p:sp>
      <p:sp>
        <p:nvSpPr>
          <p:cNvPr id="3" name="Title 2">
            <a:extLst>
              <a:ext uri="{FF2B5EF4-FFF2-40B4-BE49-F238E27FC236}">
                <a16:creationId xmlns:a16="http://schemas.microsoft.com/office/drawing/2014/main" xmlns="" id="{A39E8C6F-9657-4901-A7A6-F32947CA587C}"/>
              </a:ext>
            </a:extLst>
          </p:cNvPr>
          <p:cNvSpPr>
            <a:spLocks noGrp="1"/>
          </p:cNvSpPr>
          <p:nvPr>
            <p:ph type="title"/>
          </p:nvPr>
        </p:nvSpPr>
        <p:spPr/>
        <p:txBody>
          <a:bodyPr/>
          <a:lstStyle/>
          <a:p>
            <a:r>
              <a:rPr lang="en-US" dirty="0"/>
              <a:t>Problem: Bit #1 (the Bit Before the Last)</a:t>
            </a:r>
            <a:endParaRPr lang="en-GB" dirty="0"/>
          </a:p>
        </p:txBody>
      </p:sp>
      <p:sp>
        <p:nvSpPr>
          <p:cNvPr id="7" name="Arrow: Right 6">
            <a:extLst>
              <a:ext uri="{FF2B5EF4-FFF2-40B4-BE49-F238E27FC236}">
                <a16:creationId xmlns:a16="http://schemas.microsoft.com/office/drawing/2014/main" xmlns="" id="{10F00CCF-CB60-4ADF-9175-CE5E8C7C203F}"/>
              </a:ext>
            </a:extLst>
          </p:cNvPr>
          <p:cNvSpPr/>
          <p:nvPr/>
        </p:nvSpPr>
        <p:spPr bwMode="auto">
          <a:xfrm>
            <a:off x="1554091" y="2070349"/>
            <a:ext cx="461639" cy="301841"/>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3600" b="1" dirty="0">
              <a:solidFill>
                <a:srgbClr val="FFFFFF"/>
              </a:solidFill>
              <a:effectLst>
                <a:outerShdw blurRad="38100" dist="38100" dir="2700000" algn="tl">
                  <a:srgbClr val="000000">
                    <a:alpha val="43137"/>
                  </a:srgbClr>
                </a:outerShdw>
              </a:effectLst>
            </a:endParaRPr>
          </a:p>
        </p:txBody>
      </p:sp>
      <p:sp>
        <p:nvSpPr>
          <p:cNvPr id="12" name="Text Placeholder 7">
            <a:extLst>
              <a:ext uri="{FF2B5EF4-FFF2-40B4-BE49-F238E27FC236}">
                <a16:creationId xmlns:a16="http://schemas.microsoft.com/office/drawing/2014/main" xmlns="" id="{B445D2DD-7548-4316-9007-BBFF61EC37C2}"/>
              </a:ext>
            </a:extLst>
          </p:cNvPr>
          <p:cNvSpPr txBox="1">
            <a:spLocks/>
          </p:cNvSpPr>
          <p:nvPr/>
        </p:nvSpPr>
        <p:spPr>
          <a:xfrm>
            <a:off x="741000" y="1942937"/>
            <a:ext cx="610027" cy="556664"/>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sz="2200" dirty="0">
                <a:solidFill>
                  <a:schemeClr val="tx1"/>
                </a:solidFill>
              </a:rPr>
              <a:t>51</a:t>
            </a:r>
          </a:p>
        </p:txBody>
      </p:sp>
      <p:sp>
        <p:nvSpPr>
          <p:cNvPr id="13" name="Text Placeholder 7">
            <a:extLst>
              <a:ext uri="{FF2B5EF4-FFF2-40B4-BE49-F238E27FC236}">
                <a16:creationId xmlns:a16="http://schemas.microsoft.com/office/drawing/2014/main" xmlns="" id="{8EBF5916-5B55-4997-BB2D-1BBD42F2EC70}"/>
              </a:ext>
            </a:extLst>
          </p:cNvPr>
          <p:cNvSpPr txBox="1">
            <a:spLocks/>
          </p:cNvSpPr>
          <p:nvPr/>
        </p:nvSpPr>
        <p:spPr>
          <a:xfrm>
            <a:off x="2218794" y="1942937"/>
            <a:ext cx="558980" cy="556664"/>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lgn="ctr"/>
            <a:r>
              <a:rPr lang="en-GB" sz="2200" dirty="0">
                <a:solidFill>
                  <a:schemeClr val="tx1"/>
                </a:solidFill>
              </a:rPr>
              <a:t>1</a:t>
            </a:r>
          </a:p>
        </p:txBody>
      </p:sp>
      <p:sp>
        <p:nvSpPr>
          <p:cNvPr id="14" name="Arrow: Right 13">
            <a:extLst>
              <a:ext uri="{FF2B5EF4-FFF2-40B4-BE49-F238E27FC236}">
                <a16:creationId xmlns:a16="http://schemas.microsoft.com/office/drawing/2014/main" xmlns="" id="{9DF399E6-71F7-42D3-9C3B-72FA43705C72}"/>
              </a:ext>
            </a:extLst>
          </p:cNvPr>
          <p:cNvSpPr/>
          <p:nvPr/>
        </p:nvSpPr>
        <p:spPr bwMode="auto">
          <a:xfrm>
            <a:off x="1554091" y="2950446"/>
            <a:ext cx="461639" cy="301841"/>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3600" b="1" dirty="0">
              <a:solidFill>
                <a:srgbClr val="FFFFFF"/>
              </a:solidFill>
              <a:effectLst>
                <a:outerShdw blurRad="38100" dist="38100" dir="2700000" algn="tl">
                  <a:srgbClr val="000000">
                    <a:alpha val="43137"/>
                  </a:srgbClr>
                </a:outerShdw>
              </a:effectLst>
            </a:endParaRPr>
          </a:p>
        </p:txBody>
      </p:sp>
      <p:sp>
        <p:nvSpPr>
          <p:cNvPr id="15" name="Text Placeholder 7">
            <a:extLst>
              <a:ext uri="{FF2B5EF4-FFF2-40B4-BE49-F238E27FC236}">
                <a16:creationId xmlns:a16="http://schemas.microsoft.com/office/drawing/2014/main" xmlns="" id="{1046A98B-B5DC-4D80-A832-2AB5377892FF}"/>
              </a:ext>
            </a:extLst>
          </p:cNvPr>
          <p:cNvSpPr txBox="1">
            <a:spLocks/>
          </p:cNvSpPr>
          <p:nvPr/>
        </p:nvSpPr>
        <p:spPr>
          <a:xfrm>
            <a:off x="741000" y="2823034"/>
            <a:ext cx="610027" cy="556664"/>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sz="2200" dirty="0">
                <a:solidFill>
                  <a:schemeClr val="tx1"/>
                </a:solidFill>
              </a:rPr>
              <a:t>13</a:t>
            </a:r>
          </a:p>
        </p:txBody>
      </p:sp>
      <p:sp>
        <p:nvSpPr>
          <p:cNvPr id="16" name="Text Placeholder 7">
            <a:extLst>
              <a:ext uri="{FF2B5EF4-FFF2-40B4-BE49-F238E27FC236}">
                <a16:creationId xmlns:a16="http://schemas.microsoft.com/office/drawing/2014/main" xmlns="" id="{D3B99F28-BF74-4B93-AA53-52DD08FEA51D}"/>
              </a:ext>
            </a:extLst>
          </p:cNvPr>
          <p:cNvSpPr txBox="1">
            <a:spLocks/>
          </p:cNvSpPr>
          <p:nvPr/>
        </p:nvSpPr>
        <p:spPr>
          <a:xfrm>
            <a:off x="2218794" y="2823034"/>
            <a:ext cx="558980" cy="556664"/>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lgn="ctr"/>
            <a:r>
              <a:rPr lang="en-GB" sz="2200" dirty="0">
                <a:solidFill>
                  <a:schemeClr val="tx1"/>
                </a:solidFill>
              </a:rPr>
              <a:t>0</a:t>
            </a:r>
          </a:p>
        </p:txBody>
      </p:sp>
      <p:sp>
        <p:nvSpPr>
          <p:cNvPr id="17" name="Arrow: Right 16">
            <a:extLst>
              <a:ext uri="{FF2B5EF4-FFF2-40B4-BE49-F238E27FC236}">
                <a16:creationId xmlns:a16="http://schemas.microsoft.com/office/drawing/2014/main" xmlns="" id="{058C7368-5C73-433A-9C67-C0921DE1D863}"/>
              </a:ext>
            </a:extLst>
          </p:cNvPr>
          <p:cNvSpPr/>
          <p:nvPr/>
        </p:nvSpPr>
        <p:spPr bwMode="auto">
          <a:xfrm>
            <a:off x="7316319" y="2070349"/>
            <a:ext cx="461639" cy="301841"/>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3600" b="1" dirty="0">
              <a:solidFill>
                <a:srgbClr val="FFFFFF"/>
              </a:solidFill>
              <a:effectLst>
                <a:outerShdw blurRad="38100" dist="38100" dir="2700000" algn="tl">
                  <a:srgbClr val="000000">
                    <a:alpha val="43137"/>
                  </a:srgbClr>
                </a:outerShdw>
              </a:effectLst>
            </a:endParaRPr>
          </a:p>
        </p:txBody>
      </p:sp>
      <p:sp>
        <p:nvSpPr>
          <p:cNvPr id="18" name="Text Placeholder 7">
            <a:extLst>
              <a:ext uri="{FF2B5EF4-FFF2-40B4-BE49-F238E27FC236}">
                <a16:creationId xmlns:a16="http://schemas.microsoft.com/office/drawing/2014/main" xmlns="" id="{F893160A-EBF1-4B4C-9253-2229389CA7C8}"/>
              </a:ext>
            </a:extLst>
          </p:cNvPr>
          <p:cNvSpPr txBox="1">
            <a:spLocks/>
          </p:cNvSpPr>
          <p:nvPr/>
        </p:nvSpPr>
        <p:spPr>
          <a:xfrm>
            <a:off x="6503228" y="1942937"/>
            <a:ext cx="610027" cy="556664"/>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sz="2200" dirty="0">
                <a:solidFill>
                  <a:schemeClr val="tx1"/>
                </a:solidFill>
              </a:rPr>
              <a:t>24</a:t>
            </a:r>
          </a:p>
        </p:txBody>
      </p:sp>
      <p:sp>
        <p:nvSpPr>
          <p:cNvPr id="19" name="Text Placeholder 7">
            <a:extLst>
              <a:ext uri="{FF2B5EF4-FFF2-40B4-BE49-F238E27FC236}">
                <a16:creationId xmlns:a16="http://schemas.microsoft.com/office/drawing/2014/main" xmlns="" id="{879565A4-3693-4B00-91EB-18161D1C6A11}"/>
              </a:ext>
            </a:extLst>
          </p:cNvPr>
          <p:cNvSpPr txBox="1">
            <a:spLocks/>
          </p:cNvSpPr>
          <p:nvPr/>
        </p:nvSpPr>
        <p:spPr>
          <a:xfrm>
            <a:off x="7981022" y="1942937"/>
            <a:ext cx="547957" cy="556664"/>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lgn="ctr"/>
            <a:r>
              <a:rPr lang="en-GB" sz="2200" dirty="0">
                <a:solidFill>
                  <a:schemeClr val="tx1"/>
                </a:solidFill>
              </a:rPr>
              <a:t>0</a:t>
            </a:r>
          </a:p>
        </p:txBody>
      </p:sp>
      <p:sp>
        <p:nvSpPr>
          <p:cNvPr id="20" name="Text Placeholder 7">
            <a:extLst>
              <a:ext uri="{FF2B5EF4-FFF2-40B4-BE49-F238E27FC236}">
                <a16:creationId xmlns:a16="http://schemas.microsoft.com/office/drawing/2014/main" xmlns="" id="{9A3F2F9F-6CFC-4DEA-8994-73AEAF0BCEDA}"/>
              </a:ext>
            </a:extLst>
          </p:cNvPr>
          <p:cNvSpPr txBox="1">
            <a:spLocks/>
          </p:cNvSpPr>
          <p:nvPr/>
        </p:nvSpPr>
        <p:spPr>
          <a:xfrm>
            <a:off x="783772" y="4303664"/>
            <a:ext cx="6496285" cy="2172491"/>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spcBef>
                <a:spcPts val="300"/>
              </a:spcBef>
              <a:spcAft>
                <a:spcPts val="300"/>
              </a:spcAft>
            </a:pPr>
            <a:r>
              <a:rPr lang="en-GB" sz="2800" dirty="0">
                <a:solidFill>
                  <a:schemeClr val="tx1"/>
                </a:solidFill>
              </a:rPr>
              <a:t>p = 1        </a:t>
            </a:r>
            <a:r>
              <a:rPr lang="en-GB" sz="2800" dirty="0">
                <a:solidFill>
                  <a:schemeClr val="accent2"/>
                </a:solidFill>
              </a:rPr>
              <a:t>// 1</a:t>
            </a:r>
            <a:r>
              <a:rPr lang="en-GB" sz="2800" baseline="30000" dirty="0">
                <a:solidFill>
                  <a:schemeClr val="accent2"/>
                </a:solidFill>
              </a:rPr>
              <a:t>st</a:t>
            </a:r>
            <a:r>
              <a:rPr lang="en-GB" sz="2800" dirty="0">
                <a:solidFill>
                  <a:schemeClr val="accent2"/>
                </a:solidFill>
              </a:rPr>
              <a:t> position</a:t>
            </a:r>
          </a:p>
          <a:p>
            <a:pPr>
              <a:spcBef>
                <a:spcPts val="300"/>
              </a:spcBef>
              <a:spcAft>
                <a:spcPts val="300"/>
              </a:spcAft>
            </a:pPr>
            <a:r>
              <a:rPr lang="en-GB" sz="2800" dirty="0">
                <a:solidFill>
                  <a:schemeClr val="tx1"/>
                </a:solidFill>
              </a:rPr>
              <a:t>n = 51       </a:t>
            </a:r>
            <a:r>
              <a:rPr lang="en-GB" sz="2800" dirty="0">
                <a:solidFill>
                  <a:schemeClr val="accent2"/>
                </a:solidFill>
              </a:rPr>
              <a:t>// 001100</a:t>
            </a:r>
            <a:r>
              <a:rPr lang="en-GB" sz="2800" dirty="0">
                <a:solidFill>
                  <a:schemeClr val="accent2">
                    <a:lumMod val="50000"/>
                  </a:schemeClr>
                </a:solidFill>
                <a:highlight>
                  <a:srgbClr val="C0C0C0"/>
                </a:highlight>
              </a:rPr>
              <a:t>1</a:t>
            </a:r>
            <a:r>
              <a:rPr lang="en-GB" sz="2800" dirty="0">
                <a:solidFill>
                  <a:schemeClr val="accent2"/>
                </a:solidFill>
              </a:rPr>
              <a:t>1</a:t>
            </a:r>
          </a:p>
          <a:p>
            <a:pPr>
              <a:spcBef>
                <a:spcPts val="300"/>
              </a:spcBef>
              <a:spcAft>
                <a:spcPts val="300"/>
              </a:spcAft>
            </a:pPr>
            <a:r>
              <a:rPr lang="en-GB" sz="2800" dirty="0">
                <a:solidFill>
                  <a:schemeClr val="tx1"/>
                </a:solidFill>
              </a:rPr>
              <a:t>n = n &gt;&gt; p   </a:t>
            </a:r>
            <a:r>
              <a:rPr lang="en-GB" sz="2800" dirty="0">
                <a:solidFill>
                  <a:schemeClr val="accent2"/>
                </a:solidFill>
              </a:rPr>
              <a:t>// 0001100</a:t>
            </a:r>
            <a:r>
              <a:rPr lang="en-GB" sz="2800" dirty="0">
                <a:solidFill>
                  <a:schemeClr val="accent2">
                    <a:lumMod val="50000"/>
                  </a:schemeClr>
                </a:solidFill>
                <a:highlight>
                  <a:srgbClr val="C0C0C0"/>
                </a:highlight>
              </a:rPr>
              <a:t>1</a:t>
            </a:r>
            <a:r>
              <a:rPr lang="en-GB" sz="2800" dirty="0">
                <a:solidFill>
                  <a:schemeClr val="accent2"/>
                </a:solidFill>
              </a:rPr>
              <a:t> = 25</a:t>
            </a:r>
          </a:p>
          <a:p>
            <a:pPr>
              <a:spcBef>
                <a:spcPts val="300"/>
              </a:spcBef>
              <a:spcAft>
                <a:spcPts val="300"/>
              </a:spcAft>
            </a:pPr>
            <a:r>
              <a:rPr lang="en-GB" sz="2800" dirty="0">
                <a:solidFill>
                  <a:schemeClr val="tx1"/>
                </a:solidFill>
              </a:rPr>
              <a:t>n &amp; 1        </a:t>
            </a:r>
            <a:r>
              <a:rPr lang="en-GB" sz="2800" dirty="0">
                <a:solidFill>
                  <a:schemeClr val="accent2"/>
                </a:solidFill>
              </a:rPr>
              <a:t>// 1</a:t>
            </a:r>
          </a:p>
        </p:txBody>
      </p:sp>
      <p:sp>
        <p:nvSpPr>
          <p:cNvPr id="21" name="Arrow: Right 20">
            <a:extLst>
              <a:ext uri="{FF2B5EF4-FFF2-40B4-BE49-F238E27FC236}">
                <a16:creationId xmlns:a16="http://schemas.microsoft.com/office/drawing/2014/main" xmlns="" id="{DC8CA106-EB86-458F-91C8-4E46E4626512}"/>
              </a:ext>
            </a:extLst>
          </p:cNvPr>
          <p:cNvSpPr/>
          <p:nvPr/>
        </p:nvSpPr>
        <p:spPr bwMode="auto">
          <a:xfrm>
            <a:off x="7316319" y="2950446"/>
            <a:ext cx="461639" cy="301841"/>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3600" b="1" dirty="0">
              <a:solidFill>
                <a:srgbClr val="FFFFFF"/>
              </a:solidFill>
              <a:effectLst>
                <a:outerShdw blurRad="38100" dist="38100" dir="2700000" algn="tl">
                  <a:srgbClr val="000000">
                    <a:alpha val="43137"/>
                  </a:srgbClr>
                </a:outerShdw>
              </a:effectLst>
            </a:endParaRPr>
          </a:p>
        </p:txBody>
      </p:sp>
      <p:sp>
        <p:nvSpPr>
          <p:cNvPr id="22" name="Text Placeholder 7">
            <a:extLst>
              <a:ext uri="{FF2B5EF4-FFF2-40B4-BE49-F238E27FC236}">
                <a16:creationId xmlns:a16="http://schemas.microsoft.com/office/drawing/2014/main" xmlns="" id="{5C5134D9-18FF-433F-A596-AC6B207D3507}"/>
              </a:ext>
            </a:extLst>
          </p:cNvPr>
          <p:cNvSpPr txBox="1">
            <a:spLocks/>
          </p:cNvSpPr>
          <p:nvPr/>
        </p:nvSpPr>
        <p:spPr>
          <a:xfrm>
            <a:off x="6503228" y="2823034"/>
            <a:ext cx="610027" cy="556664"/>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lgn="ctr"/>
            <a:r>
              <a:rPr lang="en-GB" sz="2200" dirty="0">
                <a:solidFill>
                  <a:schemeClr val="tx1"/>
                </a:solidFill>
              </a:rPr>
              <a:t>2</a:t>
            </a:r>
          </a:p>
        </p:txBody>
      </p:sp>
      <p:sp>
        <p:nvSpPr>
          <p:cNvPr id="23" name="Text Placeholder 7">
            <a:extLst>
              <a:ext uri="{FF2B5EF4-FFF2-40B4-BE49-F238E27FC236}">
                <a16:creationId xmlns:a16="http://schemas.microsoft.com/office/drawing/2014/main" xmlns="" id="{8ED31D24-9FDE-430C-A8C0-BD52EE05BF29}"/>
              </a:ext>
            </a:extLst>
          </p:cNvPr>
          <p:cNvSpPr txBox="1">
            <a:spLocks/>
          </p:cNvSpPr>
          <p:nvPr/>
        </p:nvSpPr>
        <p:spPr>
          <a:xfrm>
            <a:off x="7981022" y="2823034"/>
            <a:ext cx="547957" cy="556664"/>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lgn="ctr"/>
            <a:r>
              <a:rPr lang="en-GB" sz="2200" dirty="0">
                <a:solidFill>
                  <a:schemeClr val="tx1"/>
                </a:solidFill>
              </a:rPr>
              <a:t>1</a:t>
            </a:r>
          </a:p>
        </p:txBody>
      </p:sp>
      <p:sp>
        <p:nvSpPr>
          <p:cNvPr id="25" name="Slide Number">
            <a:extLst>
              <a:ext uri="{FF2B5EF4-FFF2-40B4-BE49-F238E27FC236}">
                <a16:creationId xmlns:a16="http://schemas.microsoft.com/office/drawing/2014/main" xmlns="" id="{B5AA60F2-2E8C-4167-8141-5573A8A5E85B}"/>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35</a:t>
            </a:fld>
            <a:endParaRPr lang="en-US" noProof="0" dirty="0"/>
          </a:p>
        </p:txBody>
      </p:sp>
      <p:sp>
        <p:nvSpPr>
          <p:cNvPr id="4" name="Rectangle 3">
            <a:extLst>
              <a:ext uri="{FF2B5EF4-FFF2-40B4-BE49-F238E27FC236}">
                <a16:creationId xmlns:a16="http://schemas.microsoft.com/office/drawing/2014/main" xmlns="" id="{E41A16D8-1683-402A-9185-E398CEB81BC8}"/>
              </a:ext>
            </a:extLst>
          </p:cNvPr>
          <p:cNvSpPr/>
          <p:nvPr/>
        </p:nvSpPr>
        <p:spPr>
          <a:xfrm>
            <a:off x="2993229" y="1959659"/>
            <a:ext cx="3181482" cy="523220"/>
          </a:xfrm>
          <a:prstGeom prst="rect">
            <a:avLst/>
          </a:prstGeom>
        </p:spPr>
        <p:txBody>
          <a:bodyPr wrap="square">
            <a:spAutoFit/>
          </a:bodyPr>
          <a:lstStyle/>
          <a:p>
            <a:pPr>
              <a:spcBef>
                <a:spcPts val="300"/>
              </a:spcBef>
              <a:spcAft>
                <a:spcPts val="300"/>
              </a:spcAft>
            </a:pPr>
            <a:r>
              <a:rPr lang="en-GB" sz="2800" b="1" dirty="0"/>
              <a:t>51</a:t>
            </a:r>
            <a:r>
              <a:rPr lang="en-GB" sz="2800" dirty="0"/>
              <a:t> == 0 0 1 1 0 0 </a:t>
            </a:r>
            <a:r>
              <a:rPr lang="en-GB" sz="2800" b="1" dirty="0">
                <a:solidFill>
                  <a:schemeClr val="bg1"/>
                </a:solidFill>
                <a:highlight>
                  <a:srgbClr val="000080"/>
                </a:highlight>
              </a:rPr>
              <a:t>1</a:t>
            </a:r>
            <a:r>
              <a:rPr lang="en-GB" sz="2800" b="1" dirty="0">
                <a:solidFill>
                  <a:schemeClr val="bg1"/>
                </a:solidFill>
              </a:rPr>
              <a:t> </a:t>
            </a:r>
            <a:r>
              <a:rPr lang="en-GB" sz="2800" dirty="0"/>
              <a:t>1</a:t>
            </a:r>
          </a:p>
        </p:txBody>
      </p:sp>
      <p:sp>
        <p:nvSpPr>
          <p:cNvPr id="24" name="Rectangle 23">
            <a:extLst>
              <a:ext uri="{FF2B5EF4-FFF2-40B4-BE49-F238E27FC236}">
                <a16:creationId xmlns:a16="http://schemas.microsoft.com/office/drawing/2014/main" xmlns="" id="{0E6648D8-C3BF-459D-ABDF-471E3E9A865B}"/>
              </a:ext>
            </a:extLst>
          </p:cNvPr>
          <p:cNvSpPr/>
          <p:nvPr/>
        </p:nvSpPr>
        <p:spPr>
          <a:xfrm>
            <a:off x="2993229" y="2839756"/>
            <a:ext cx="3181482" cy="523220"/>
          </a:xfrm>
          <a:prstGeom prst="rect">
            <a:avLst/>
          </a:prstGeom>
        </p:spPr>
        <p:txBody>
          <a:bodyPr wrap="square">
            <a:spAutoFit/>
          </a:bodyPr>
          <a:lstStyle/>
          <a:p>
            <a:pPr>
              <a:spcBef>
                <a:spcPts val="300"/>
              </a:spcBef>
              <a:spcAft>
                <a:spcPts val="300"/>
              </a:spcAft>
            </a:pPr>
            <a:r>
              <a:rPr lang="en-GB" sz="2800" b="1" dirty="0"/>
              <a:t>13</a:t>
            </a:r>
            <a:r>
              <a:rPr lang="en-GB" sz="2800" dirty="0"/>
              <a:t> == 0 0 0 0 1 1 </a:t>
            </a:r>
            <a:r>
              <a:rPr lang="en-GB" sz="2800" b="1" dirty="0">
                <a:solidFill>
                  <a:schemeClr val="bg1"/>
                </a:solidFill>
                <a:highlight>
                  <a:srgbClr val="000080"/>
                </a:highlight>
              </a:rPr>
              <a:t>0</a:t>
            </a:r>
            <a:r>
              <a:rPr lang="en-GB" sz="2800" b="1" dirty="0">
                <a:solidFill>
                  <a:schemeClr val="bg1"/>
                </a:solidFill>
              </a:rPr>
              <a:t> </a:t>
            </a:r>
            <a:r>
              <a:rPr lang="en-GB" sz="2800" dirty="0"/>
              <a:t>1</a:t>
            </a:r>
          </a:p>
        </p:txBody>
      </p:sp>
      <p:sp>
        <p:nvSpPr>
          <p:cNvPr id="26" name="Rectangle 25">
            <a:extLst>
              <a:ext uri="{FF2B5EF4-FFF2-40B4-BE49-F238E27FC236}">
                <a16:creationId xmlns:a16="http://schemas.microsoft.com/office/drawing/2014/main" xmlns="" id="{0BCDCBB8-615E-44DC-A378-FF048430159C}"/>
              </a:ext>
            </a:extLst>
          </p:cNvPr>
          <p:cNvSpPr/>
          <p:nvPr/>
        </p:nvSpPr>
        <p:spPr>
          <a:xfrm>
            <a:off x="8791918" y="1959659"/>
            <a:ext cx="3181482" cy="523220"/>
          </a:xfrm>
          <a:prstGeom prst="rect">
            <a:avLst/>
          </a:prstGeom>
        </p:spPr>
        <p:txBody>
          <a:bodyPr wrap="square">
            <a:spAutoFit/>
          </a:bodyPr>
          <a:lstStyle/>
          <a:p>
            <a:pPr>
              <a:spcBef>
                <a:spcPts val="300"/>
              </a:spcBef>
              <a:spcAft>
                <a:spcPts val="300"/>
              </a:spcAft>
            </a:pPr>
            <a:r>
              <a:rPr lang="en-GB" sz="2800" b="1" dirty="0"/>
              <a:t>24</a:t>
            </a:r>
            <a:r>
              <a:rPr lang="en-GB" sz="2800" dirty="0"/>
              <a:t> == 0 0 0 1 1 0 </a:t>
            </a:r>
            <a:r>
              <a:rPr lang="en-GB" sz="2800" b="1" dirty="0">
                <a:solidFill>
                  <a:schemeClr val="bg1"/>
                </a:solidFill>
                <a:highlight>
                  <a:srgbClr val="000080"/>
                </a:highlight>
              </a:rPr>
              <a:t>0</a:t>
            </a:r>
            <a:r>
              <a:rPr lang="en-GB" sz="2800" b="1" dirty="0">
                <a:solidFill>
                  <a:schemeClr val="bg1"/>
                </a:solidFill>
              </a:rPr>
              <a:t> </a:t>
            </a:r>
            <a:r>
              <a:rPr lang="en-GB" sz="2800" dirty="0"/>
              <a:t>0</a:t>
            </a:r>
          </a:p>
        </p:txBody>
      </p:sp>
      <p:sp>
        <p:nvSpPr>
          <p:cNvPr id="27" name="Rectangle 26">
            <a:extLst>
              <a:ext uri="{FF2B5EF4-FFF2-40B4-BE49-F238E27FC236}">
                <a16:creationId xmlns:a16="http://schemas.microsoft.com/office/drawing/2014/main" xmlns="" id="{2C9FC0A9-1169-432E-8E32-C921374FFDFD}"/>
              </a:ext>
            </a:extLst>
          </p:cNvPr>
          <p:cNvSpPr/>
          <p:nvPr/>
        </p:nvSpPr>
        <p:spPr>
          <a:xfrm>
            <a:off x="8791918" y="2839756"/>
            <a:ext cx="3181482" cy="523220"/>
          </a:xfrm>
          <a:prstGeom prst="rect">
            <a:avLst/>
          </a:prstGeom>
        </p:spPr>
        <p:txBody>
          <a:bodyPr wrap="square">
            <a:spAutoFit/>
          </a:bodyPr>
          <a:lstStyle/>
          <a:p>
            <a:pPr>
              <a:spcBef>
                <a:spcPts val="300"/>
              </a:spcBef>
              <a:spcAft>
                <a:spcPts val="300"/>
              </a:spcAft>
            </a:pPr>
            <a:r>
              <a:rPr lang="en-GB" sz="2800" b="1" dirty="0"/>
              <a:t>2</a:t>
            </a:r>
            <a:r>
              <a:rPr lang="en-GB" sz="2800" dirty="0"/>
              <a:t> == 0 0 0 0 0 0 </a:t>
            </a:r>
            <a:r>
              <a:rPr lang="en-GB" sz="2800" b="1" dirty="0">
                <a:solidFill>
                  <a:schemeClr val="bg1"/>
                </a:solidFill>
                <a:highlight>
                  <a:srgbClr val="000080"/>
                </a:highlight>
              </a:rPr>
              <a:t>1</a:t>
            </a:r>
            <a:r>
              <a:rPr lang="en-GB" sz="2800" b="1" dirty="0">
                <a:solidFill>
                  <a:schemeClr val="bg1"/>
                </a:solidFill>
              </a:rPr>
              <a:t> </a:t>
            </a:r>
            <a:r>
              <a:rPr lang="en-GB" sz="2800" dirty="0"/>
              <a:t>0</a:t>
            </a:r>
          </a:p>
        </p:txBody>
      </p:sp>
    </p:spTree>
    <p:extLst>
      <p:ext uri="{BB962C8B-B14F-4D97-AF65-F5344CB8AC3E}">
        <p14:creationId xmlns:p14="http://schemas.microsoft.com/office/powerpoint/2010/main" val="6540157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7">
            <a:extLst>
              <a:ext uri="{FF2B5EF4-FFF2-40B4-BE49-F238E27FC236}">
                <a16:creationId xmlns:a16="http://schemas.microsoft.com/office/drawing/2014/main" xmlns="" id="{EC850D8D-B775-4D85-946D-35E3FA1CA480}"/>
              </a:ext>
            </a:extLst>
          </p:cNvPr>
          <p:cNvSpPr/>
          <p:nvPr/>
        </p:nvSpPr>
        <p:spPr bwMode="auto">
          <a:xfrm>
            <a:off x="4267201" y="807603"/>
            <a:ext cx="3657600" cy="3657600"/>
          </a:xfrm>
          <a:prstGeom prst="ellipse">
            <a:avLst/>
          </a:prstGeom>
          <a:solidFill>
            <a:schemeClr val="bg2">
              <a:alpha val="50000"/>
            </a:schemeClr>
          </a:solidFill>
          <a:ln w="19050">
            <a:solidFill>
              <a:schemeClr val="bg2">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pic>
        <p:nvPicPr>
          <p:cNvPr id="4" name="Picture 3">
            <a:extLst>
              <a:ext uri="{FF2B5EF4-FFF2-40B4-BE49-F238E27FC236}">
                <a16:creationId xmlns:a16="http://schemas.microsoft.com/office/drawing/2014/main" xmlns="" id="{91164FCD-7800-435E-869A-D8FA4DBBE20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4521000" y="807603"/>
            <a:ext cx="2787461" cy="3421849"/>
          </a:xfrm>
          <a:prstGeom prst="rect">
            <a:avLst/>
          </a:prstGeom>
        </p:spPr>
      </p:pic>
      <p:sp>
        <p:nvSpPr>
          <p:cNvPr id="5" name="Title 4">
            <a:extLst>
              <a:ext uri="{FF2B5EF4-FFF2-40B4-BE49-F238E27FC236}">
                <a16:creationId xmlns:a16="http://schemas.microsoft.com/office/drawing/2014/main" xmlns="" id="{4107E247-DC39-48FC-A1BA-EAA9D2387555}"/>
              </a:ext>
            </a:extLst>
          </p:cNvPr>
          <p:cNvSpPr>
            <a:spLocks noGrp="1"/>
          </p:cNvSpPr>
          <p:nvPr>
            <p:ph type="title" sz="quarter" idx="10"/>
          </p:nvPr>
        </p:nvSpPr>
        <p:spPr/>
        <p:txBody>
          <a:bodyPr/>
          <a:lstStyle/>
          <a:p>
            <a:r>
              <a:rPr lang="en-US"/>
              <a:t>Live Exercises</a:t>
            </a:r>
          </a:p>
        </p:txBody>
      </p:sp>
    </p:spTree>
    <p:extLst>
      <p:ext uri="{BB962C8B-B14F-4D97-AF65-F5344CB8AC3E}">
        <p14:creationId xmlns:p14="http://schemas.microsoft.com/office/powerpoint/2010/main" val="174911702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a:extLst>
              <a:ext uri="{FF2B5EF4-FFF2-40B4-BE49-F238E27FC236}">
                <a16:creationId xmlns:a16="http://schemas.microsoft.com/office/drawing/2014/main" xmlns="" id="{B32FDFAC-B2E8-499F-BF5D-E2B71EDF44AB}"/>
              </a:ext>
            </a:extLst>
          </p:cNvPr>
          <p:cNvSpPr>
            <a:spLocks noGrp="1"/>
          </p:cNvSpPr>
          <p:nvPr>
            <p:ph type="sldNum" sz="quarter" idx="5"/>
          </p:nvPr>
        </p:nvSpPr>
        <p:spPr/>
        <p:txBody>
          <a:bodyPr/>
          <a:lstStyle>
            <a:lvl1pPr algn="r">
              <a:defRPr sz="1000"/>
            </a:lvl1pPr>
          </a:lstStyle>
          <a:p>
            <a:fld id="{2BF067CD-8E6B-4360-9AA8-C5DF2A48A6D1}" type="slidenum">
              <a:rPr lang="en-US" noProof="0" smtClean="0"/>
              <a:pPr/>
              <a:t>37</a:t>
            </a:fld>
            <a:endParaRPr lang="en-US" noProof="0" dirty="0"/>
          </a:p>
        </p:txBody>
      </p:sp>
      <p:sp>
        <p:nvSpPr>
          <p:cNvPr id="14" name="Text Placeholder 4">
            <a:extLst>
              <a:ext uri="{FF2B5EF4-FFF2-40B4-BE49-F238E27FC236}">
                <a16:creationId xmlns:a16="http://schemas.microsoft.com/office/drawing/2014/main" xmlns="" id="{0E49D336-45B6-44D3-97C4-E28F8DEA2022}"/>
              </a:ext>
            </a:extLst>
          </p:cNvPr>
          <p:cNvSpPr>
            <a:spLocks noGrp="1"/>
          </p:cNvSpPr>
          <p:nvPr>
            <p:ph type="body" sz="quarter" idx="10"/>
          </p:nvPr>
        </p:nvSpPr>
        <p:spPr/>
        <p:txBody>
          <a:bodyPr/>
          <a:lstStyle>
            <a:lvl1pPr marL="514350" indent="-514350">
              <a:buFont typeface="Wingdings" panose="05000000000000000000" pitchFamily="2" charset="2"/>
              <a:buChar char="§"/>
              <a:defRPr>
                <a:solidFill>
                  <a:schemeClr val="bg2"/>
                </a:solidFill>
              </a:defRPr>
            </a:lvl1pPr>
            <a:lvl2pPr marL="1123935" indent="-514350">
              <a:buFont typeface="Wingdings" panose="05000000000000000000" pitchFamily="2" charset="2"/>
              <a:buChar char="§"/>
              <a:defRPr>
                <a:solidFill>
                  <a:schemeClr val="tx1"/>
                </a:solidFill>
              </a:defRPr>
            </a:lvl2pPr>
            <a:lvl3pPr marL="1733520" indent="-514350">
              <a:buFont typeface="Wingdings" panose="05000000000000000000" pitchFamily="2" charset="2"/>
              <a:buChar char="§"/>
              <a:defRPr>
                <a:solidFill>
                  <a:schemeClr val="tx1"/>
                </a:solidFill>
              </a:defRPr>
            </a:lvl3pPr>
            <a:lvl4pPr marL="2343105" indent="-514350">
              <a:buFont typeface="Wingdings" panose="05000000000000000000" pitchFamily="2" charset="2"/>
              <a:buChar char="§"/>
              <a:defRPr>
                <a:solidFill>
                  <a:schemeClr val="tx1"/>
                </a:solidFill>
              </a:defRPr>
            </a:lvl4pPr>
            <a:lvl5pPr marL="2952689" indent="-514350">
              <a:buFont typeface="Wingdings" panose="05000000000000000000" pitchFamily="2" charset="2"/>
              <a:buChar char="§"/>
              <a:defRPr>
                <a:solidFill>
                  <a:schemeClr val="tx1"/>
                </a:solidFill>
              </a:defRPr>
            </a:lvl5pPr>
          </a:lstStyle>
          <a:p>
            <a:pPr lvl="0"/>
            <a:r>
              <a:rPr lang="en-US" dirty="0"/>
              <a:t>…</a:t>
            </a:r>
          </a:p>
          <a:p>
            <a:pPr lvl="0"/>
            <a:r>
              <a:rPr lang="en-GB" dirty="0"/>
              <a:t>…</a:t>
            </a:r>
            <a:endParaRPr lang="en-US" dirty="0"/>
          </a:p>
          <a:p>
            <a:pPr lvl="0"/>
            <a:r>
              <a:rPr lang="en-GB" dirty="0"/>
              <a:t>…</a:t>
            </a:r>
            <a:endParaRPr lang="en-US" dirty="0"/>
          </a:p>
          <a:p>
            <a:pPr lvl="0"/>
            <a:endParaRPr lang="en-US" dirty="0"/>
          </a:p>
        </p:txBody>
      </p:sp>
      <p:sp>
        <p:nvSpPr>
          <p:cNvPr id="4" name="Title 3"/>
          <p:cNvSpPr>
            <a:spLocks noGrp="1"/>
          </p:cNvSpPr>
          <p:nvPr>
            <p:ph type="title"/>
          </p:nvPr>
        </p:nvSpPr>
        <p:spPr/>
        <p:txBody>
          <a:bodyPr/>
          <a:lstStyle/>
          <a:p>
            <a:r>
              <a:rPr lang="en-US" dirty="0"/>
              <a:t>Summary</a:t>
            </a:r>
          </a:p>
        </p:txBody>
      </p:sp>
      <p:grpSp>
        <p:nvGrpSpPr>
          <p:cNvPr id="9" name="Group 8">
            <a:extLst>
              <a:ext uri="{FF2B5EF4-FFF2-40B4-BE49-F238E27FC236}">
                <a16:creationId xmlns:a16="http://schemas.microsoft.com/office/drawing/2014/main" xmlns="" id="{EBAFE522-EB7D-4931-A015-9A7E8A98517D}"/>
              </a:ext>
            </a:extLst>
          </p:cNvPr>
          <p:cNvGrpSpPr/>
          <p:nvPr/>
        </p:nvGrpSpPr>
        <p:grpSpPr>
          <a:xfrm>
            <a:off x="191942" y="1339165"/>
            <a:ext cx="9369058" cy="5300339"/>
            <a:chOff x="472011" y="1508786"/>
            <a:chExt cx="3799787" cy="4865561"/>
          </a:xfrm>
        </p:grpSpPr>
        <p:sp>
          <p:nvSpPr>
            <p:cNvPr id="10" name="Rounded Rectangle 10">
              <a:extLst>
                <a:ext uri="{FF2B5EF4-FFF2-40B4-BE49-F238E27FC236}">
                  <a16:creationId xmlns:a16="http://schemas.microsoft.com/office/drawing/2014/main" xmlns="" id="{18F78F23-3D09-4B63-8DF9-D49CFBB145EE}"/>
                </a:ext>
              </a:extLst>
            </p:cNvPr>
            <p:cNvSpPr/>
            <p:nvPr/>
          </p:nvSpPr>
          <p:spPr>
            <a:xfrm>
              <a:off x="472011" y="1508786"/>
              <a:ext cx="3799787" cy="4865561"/>
            </a:xfrm>
            <a:prstGeom prst="roundRect">
              <a:avLst>
                <a:gd name="adj" fmla="val 396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399" dirty="0"/>
            </a:p>
          </p:txBody>
        </p:sp>
        <p:sp>
          <p:nvSpPr>
            <p:cNvPr id="11" name="Rounded Rectangle 16">
              <a:extLst>
                <a:ext uri="{FF2B5EF4-FFF2-40B4-BE49-F238E27FC236}">
                  <a16:creationId xmlns:a16="http://schemas.microsoft.com/office/drawing/2014/main" xmlns="" id="{F12C06CE-2BBE-46C2-B718-813794C58DF9}"/>
                </a:ext>
              </a:extLst>
            </p:cNvPr>
            <p:cNvSpPr/>
            <p:nvPr userDrawn="1"/>
          </p:nvSpPr>
          <p:spPr>
            <a:xfrm>
              <a:off x="548742" y="1633556"/>
              <a:ext cx="83629" cy="4621179"/>
            </a:xfrm>
            <a:prstGeom prst="roundRect">
              <a:avLst>
                <a:gd name="adj" fmla="val 50000"/>
              </a:avLst>
            </a:prstGeom>
            <a:solidFill>
              <a:schemeClr val="bg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399">
                <a:solidFill>
                  <a:schemeClr val="bg1"/>
                </a:solidFill>
              </a:endParaRPr>
            </a:p>
          </p:txBody>
        </p:sp>
        <p:sp>
          <p:nvSpPr>
            <p:cNvPr id="12" name="Half Frame 11">
              <a:extLst>
                <a:ext uri="{FF2B5EF4-FFF2-40B4-BE49-F238E27FC236}">
                  <a16:creationId xmlns:a16="http://schemas.microsoft.com/office/drawing/2014/main" xmlns="" id="{66CDBB1E-AF3C-43FC-9F34-2DD691F81726}"/>
                </a:ext>
              </a:extLst>
            </p:cNvPr>
            <p:cNvSpPr/>
            <p:nvPr userDrawn="1"/>
          </p:nvSpPr>
          <p:spPr>
            <a:xfrm rot="5400000">
              <a:off x="3758581" y="1885295"/>
              <a:ext cx="669775" cy="238503"/>
            </a:xfrm>
            <a:prstGeom prst="halfFrame">
              <a:avLst>
                <a:gd name="adj1" fmla="val 23728"/>
                <a:gd name="adj2" fmla="val 24642"/>
              </a:avLst>
            </a:prstGeom>
            <a:solidFill>
              <a:schemeClr val="bg2">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399">
                <a:solidFill>
                  <a:schemeClr val="tx1"/>
                </a:solidFill>
              </a:endParaRPr>
            </a:p>
          </p:txBody>
        </p:sp>
      </p:grpSp>
      <p:pic>
        <p:nvPicPr>
          <p:cNvPr id="13" name="Picture 12">
            <a:extLst>
              <a:ext uri="{FF2B5EF4-FFF2-40B4-BE49-F238E27FC236}">
                <a16:creationId xmlns:a16="http://schemas.microsoft.com/office/drawing/2014/main" xmlns="" id="{CCC3A316-993C-4741-8826-E104F27650A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9643746" y="3882794"/>
            <a:ext cx="2307178" cy="2496947"/>
          </a:xfrm>
          <a:prstGeom prst="rect">
            <a:avLst/>
          </a:prstGeom>
        </p:spPr>
      </p:pic>
      <p:sp>
        <p:nvSpPr>
          <p:cNvPr id="15" name="Content Placeholder 4">
            <a:extLst>
              <a:ext uri="{FF2B5EF4-FFF2-40B4-BE49-F238E27FC236}">
                <a16:creationId xmlns:a16="http://schemas.microsoft.com/office/drawing/2014/main" xmlns="" id="{B96A0DF8-27E7-4DC8-BBE3-7238AAAEB845}"/>
              </a:ext>
            </a:extLst>
          </p:cNvPr>
          <p:cNvSpPr txBox="1">
            <a:spLocks/>
          </p:cNvSpPr>
          <p:nvPr/>
        </p:nvSpPr>
        <p:spPr>
          <a:xfrm>
            <a:off x="699285" y="1643182"/>
            <a:ext cx="7809750" cy="4736559"/>
          </a:xfrm>
          <a:prstGeom prst="rect">
            <a:avLst/>
          </a:prstGeom>
        </p:spPr>
        <p:txBody>
          <a:bodyPr vert="horz" lIns="108000" tIns="36000" rIns="108000" bIns="36000" rtlCol="0">
            <a:normAutofit/>
          </a:bodyPr>
          <a:lstStyle>
            <a:lvl1pPr marL="456915" indent="-456915" algn="l" defTabSz="1218438" rtl="0" eaLnBrk="1" latinLnBrk="1"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lnSpc>
                <a:spcPct val="100000"/>
              </a:lnSpc>
            </a:pPr>
            <a:endParaRPr lang="en-US" sz="3600" b="1" dirty="0">
              <a:solidFill>
                <a:schemeClr val="bg1"/>
              </a:solidFill>
            </a:endParaRPr>
          </a:p>
        </p:txBody>
      </p:sp>
      <p:sp>
        <p:nvSpPr>
          <p:cNvPr id="16" name="Text Placeholder 1">
            <a:extLst>
              <a:ext uri="{FF2B5EF4-FFF2-40B4-BE49-F238E27FC236}">
                <a16:creationId xmlns:a16="http://schemas.microsoft.com/office/drawing/2014/main" xmlns="" id="{2A211C5A-E956-4FBC-BAC8-DCB3E55DCED3}"/>
              </a:ext>
            </a:extLst>
          </p:cNvPr>
          <p:cNvSpPr txBox="1">
            <a:spLocks/>
          </p:cNvSpPr>
          <p:nvPr/>
        </p:nvSpPr>
        <p:spPr>
          <a:xfrm>
            <a:off x="699285" y="1475085"/>
            <a:ext cx="8518879" cy="4904656"/>
          </a:xfrm>
          <a:prstGeom prst="rect">
            <a:avLst/>
          </a:prstGeom>
        </p:spPr>
        <p:txBody>
          <a:bodyPr vert="horz" lIns="108000" tIns="36000" rIns="108000" bIns="36000" rtlCol="0">
            <a:noAutofit/>
          </a:bodyPr>
          <a:lst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lnSpc>
                <a:spcPct val="100000"/>
              </a:lnSpc>
              <a:buClr>
                <a:schemeClr val="bg2"/>
              </a:buClr>
            </a:pPr>
            <a:r>
              <a:rPr lang="en-US" sz="3400" dirty="0">
                <a:solidFill>
                  <a:schemeClr val="bg2"/>
                </a:solidFill>
              </a:rPr>
              <a:t>Computers store data using </a:t>
            </a:r>
            <a:r>
              <a:rPr lang="en-US" sz="3400" b="1" dirty="0">
                <a:solidFill>
                  <a:schemeClr val="bg1"/>
                </a:solidFill>
              </a:rPr>
              <a:t>bits</a:t>
            </a:r>
          </a:p>
          <a:p>
            <a:pPr lvl="1">
              <a:lnSpc>
                <a:spcPct val="100000"/>
              </a:lnSpc>
              <a:buClr>
                <a:schemeClr val="bg2"/>
              </a:buClr>
            </a:pPr>
            <a:r>
              <a:rPr lang="en-US" sz="3200" dirty="0">
                <a:solidFill>
                  <a:schemeClr val="bg2"/>
                </a:solidFill>
              </a:rPr>
              <a:t>Signed </a:t>
            </a:r>
            <a:r>
              <a:rPr lang="en-US" sz="3200" b="1" dirty="0">
                <a:solidFill>
                  <a:schemeClr val="bg1"/>
                </a:solidFill>
              </a:rPr>
              <a:t>integers</a:t>
            </a:r>
            <a:r>
              <a:rPr lang="en-US" sz="3200" dirty="0">
                <a:solidFill>
                  <a:schemeClr val="bg2"/>
                </a:solidFill>
              </a:rPr>
              <a:t> (leftmost bit == sign)</a:t>
            </a:r>
            <a:endParaRPr lang="en-US" sz="3200" b="1" dirty="0">
              <a:solidFill>
                <a:schemeClr val="bg2"/>
              </a:solidFill>
            </a:endParaRPr>
          </a:p>
          <a:p>
            <a:pPr lvl="1">
              <a:lnSpc>
                <a:spcPct val="100000"/>
              </a:lnSpc>
              <a:buClr>
                <a:schemeClr val="bg2"/>
              </a:buClr>
            </a:pPr>
            <a:r>
              <a:rPr lang="en-US" sz="3200" b="1" dirty="0">
                <a:solidFill>
                  <a:schemeClr val="bg1"/>
                </a:solidFill>
              </a:rPr>
              <a:t>IEEE-754</a:t>
            </a:r>
            <a:r>
              <a:rPr lang="en-US" sz="3200" b="1" dirty="0">
                <a:solidFill>
                  <a:schemeClr val="bg1">
                    <a:lumMod val="60000"/>
                    <a:lumOff val="40000"/>
                  </a:schemeClr>
                </a:solidFill>
              </a:rPr>
              <a:t> </a:t>
            </a:r>
            <a:r>
              <a:rPr lang="en-US" sz="3200" dirty="0">
                <a:solidFill>
                  <a:schemeClr val="bg2"/>
                </a:solidFill>
              </a:rPr>
              <a:t>– floating point numbers</a:t>
            </a:r>
          </a:p>
          <a:p>
            <a:pPr lvl="1">
              <a:lnSpc>
                <a:spcPct val="100000"/>
              </a:lnSpc>
              <a:buClr>
                <a:schemeClr val="bg2"/>
              </a:buClr>
            </a:pPr>
            <a:r>
              <a:rPr lang="en-US" sz="3200" b="1" dirty="0">
                <a:solidFill>
                  <a:schemeClr val="bg1"/>
                </a:solidFill>
              </a:rPr>
              <a:t>Text</a:t>
            </a:r>
            <a:r>
              <a:rPr lang="en-US" sz="3200" dirty="0">
                <a:solidFill>
                  <a:schemeClr val="bg2"/>
                </a:solidFill>
              </a:rPr>
              <a:t> is stored using ASCII / Unicode / other</a:t>
            </a:r>
          </a:p>
          <a:p>
            <a:pPr>
              <a:lnSpc>
                <a:spcPct val="100000"/>
              </a:lnSpc>
              <a:buClr>
                <a:schemeClr val="bg2"/>
              </a:buClr>
            </a:pPr>
            <a:r>
              <a:rPr lang="en-US" sz="3400" b="1" dirty="0">
                <a:solidFill>
                  <a:schemeClr val="bg1"/>
                </a:solidFill>
              </a:rPr>
              <a:t>Binary</a:t>
            </a:r>
            <a:r>
              <a:rPr lang="en-US" sz="3400" b="1" dirty="0">
                <a:solidFill>
                  <a:schemeClr val="bg2"/>
                </a:solidFill>
              </a:rPr>
              <a:t> </a:t>
            </a:r>
            <a:r>
              <a:rPr lang="en-US" sz="3400" dirty="0">
                <a:solidFill>
                  <a:schemeClr val="bg2"/>
                </a:solidFill>
              </a:rPr>
              <a:t>and </a:t>
            </a:r>
            <a:r>
              <a:rPr lang="en-US" sz="3400" b="1" dirty="0">
                <a:solidFill>
                  <a:schemeClr val="bg1"/>
                </a:solidFill>
              </a:rPr>
              <a:t>hexadecimal numeral systems </a:t>
            </a:r>
            <a:r>
              <a:rPr lang="en-US" sz="3400" dirty="0">
                <a:solidFill>
                  <a:schemeClr val="bg2"/>
                </a:solidFill>
              </a:rPr>
              <a:t>play a key role in computing</a:t>
            </a:r>
            <a:endParaRPr lang="en-US" sz="3400" b="1" dirty="0">
              <a:solidFill>
                <a:schemeClr val="bg1"/>
              </a:solidFill>
            </a:endParaRPr>
          </a:p>
          <a:p>
            <a:pPr>
              <a:lnSpc>
                <a:spcPct val="100000"/>
              </a:lnSpc>
              <a:buClr>
                <a:schemeClr val="bg2"/>
              </a:buClr>
            </a:pPr>
            <a:r>
              <a:rPr lang="en-US" sz="3400" dirty="0">
                <a:solidFill>
                  <a:schemeClr val="bg2"/>
                </a:solidFill>
              </a:rPr>
              <a:t>Developers manipulate </a:t>
            </a:r>
            <a:r>
              <a:rPr lang="en-US" sz="3400" b="1" dirty="0">
                <a:solidFill>
                  <a:schemeClr val="bg1"/>
                </a:solidFill>
              </a:rPr>
              <a:t>bits</a:t>
            </a:r>
            <a:r>
              <a:rPr lang="en-US" sz="3400" dirty="0">
                <a:solidFill>
                  <a:schemeClr val="bg2"/>
                </a:solidFill>
              </a:rPr>
              <a:t> in integers using </a:t>
            </a:r>
            <a:r>
              <a:rPr lang="en-US" sz="3400" b="1" dirty="0">
                <a:solidFill>
                  <a:schemeClr val="bg1"/>
                </a:solidFill>
              </a:rPr>
              <a:t>bitwise operators </a:t>
            </a:r>
            <a:r>
              <a:rPr lang="en-US" sz="3400" dirty="0">
                <a:solidFill>
                  <a:schemeClr val="bg2"/>
                </a:solidFill>
              </a:rPr>
              <a:t>and </a:t>
            </a:r>
            <a:r>
              <a:rPr lang="en-US" sz="3400" b="1" dirty="0">
                <a:solidFill>
                  <a:schemeClr val="bg1"/>
                </a:solidFill>
              </a:rPr>
              <a:t>bit masks</a:t>
            </a:r>
          </a:p>
        </p:txBody>
      </p:sp>
    </p:spTree>
    <p:extLst>
      <p:ext uri="{BB962C8B-B14F-4D97-AF65-F5344CB8AC3E}">
        <p14:creationId xmlns:p14="http://schemas.microsoft.com/office/powerpoint/2010/main" val="301446665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Title">
            <a:extLst>
              <a:ext uri="{FF2B5EF4-FFF2-40B4-BE49-F238E27FC236}">
                <a16:creationId xmlns:a16="http://schemas.microsoft.com/office/drawing/2014/main" xmlns="" id="{FA0703FC-0F8F-4C80-A615-E4B381EC0E0C}"/>
              </a:ext>
            </a:extLst>
          </p:cNvPr>
          <p:cNvSpPr>
            <a:spLocks noGrp="1"/>
          </p:cNvSpPr>
          <p:nvPr>
            <p:ph type="title"/>
          </p:nvPr>
        </p:nvSpPr>
        <p:spPr/>
        <p:txBody>
          <a:bodyPr/>
          <a:lstStyle/>
          <a:p>
            <a:r>
              <a:rPr lang="en-US" sz="8800" dirty="0">
                <a:solidFill>
                  <a:srgbClr val="234465"/>
                </a:solidFill>
              </a:rPr>
              <a:t>Questions?</a:t>
            </a:r>
            <a:endParaRPr lang="en-US" sz="8800" dirty="0"/>
          </a:p>
        </p:txBody>
      </p:sp>
    </p:spTree>
    <p:extLst>
      <p:ext uri="{BB962C8B-B14F-4D97-AF65-F5344CB8AC3E}">
        <p14:creationId xmlns:p14="http://schemas.microsoft.com/office/powerpoint/2010/main" val="12405594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9956A635-7DCB-4737-9977-C486C791FD61}"/>
              </a:ext>
            </a:extLst>
          </p:cNvPr>
          <p:cNvSpPr>
            <a:spLocks noGrp="1"/>
          </p:cNvSpPr>
          <p:nvPr>
            <p:ph type="title"/>
          </p:nvPr>
        </p:nvSpPr>
        <p:spPr/>
        <p:txBody>
          <a:bodyPr/>
          <a:lstStyle/>
          <a:p>
            <a:r>
              <a:rPr lang="en-GB" b="1" dirty="0" err="1"/>
              <a:t>SoftUni</a:t>
            </a:r>
            <a:r>
              <a:rPr lang="en-GB" b="1" dirty="0"/>
              <a:t> Diamond Partners</a:t>
            </a:r>
            <a:endParaRPr lang="bg-BG" dirty="0"/>
          </a:p>
        </p:txBody>
      </p:sp>
      <p:pic>
        <p:nvPicPr>
          <p:cNvPr id="19" name="Picture 18" descr="Logo, company name&#10;&#10;Description automatically generated">
            <a:hlinkClick r:id="rId2"/>
            <a:extLst>
              <a:ext uri="{FF2B5EF4-FFF2-40B4-BE49-F238E27FC236}">
                <a16:creationId xmlns="" xmlns:a16="http://schemas.microsoft.com/office/drawing/2014/main" id="{F695C7C5-DABF-43EE-A6C1-EAE2EEE0C90E}"/>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5754" t="27513" r="15212" b="31480"/>
          <a:stretch/>
        </p:blipFill>
        <p:spPr>
          <a:xfrm>
            <a:off x="277587" y="5655568"/>
            <a:ext cx="1704391" cy="759297"/>
          </a:xfrm>
          <a:prstGeom prst="rect">
            <a:avLst/>
          </a:prstGeom>
        </p:spPr>
      </p:pic>
      <p:pic>
        <p:nvPicPr>
          <p:cNvPr id="23" name="Picture 22" descr="A picture containing logo&#10;&#10;Description automatically generated">
            <a:hlinkClick r:id="rId4"/>
            <a:extLst>
              <a:ext uri="{FF2B5EF4-FFF2-40B4-BE49-F238E27FC236}">
                <a16:creationId xmlns="" xmlns:a16="http://schemas.microsoft.com/office/drawing/2014/main" id="{BA25B75E-8216-4248-83D3-EC26438E34C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35193" y="5558957"/>
            <a:ext cx="1593799" cy="952521"/>
          </a:xfrm>
          <a:prstGeom prst="rect">
            <a:avLst/>
          </a:prstGeom>
        </p:spPr>
      </p:pic>
      <p:pic>
        <p:nvPicPr>
          <p:cNvPr id="24" name="Picture 23" descr="Graphical user interface, text, application&#10;&#10;Description automatically generated">
            <a:hlinkClick r:id="rId6"/>
            <a:extLst>
              <a:ext uri="{FF2B5EF4-FFF2-40B4-BE49-F238E27FC236}">
                <a16:creationId xmlns="" xmlns:a16="http://schemas.microsoft.com/office/drawing/2014/main" id="{99BE8E0D-4CD6-423C-B482-4BF691E004B9}"/>
              </a:ext>
            </a:extLst>
          </p:cNvPr>
          <p:cNvPicPr>
            <a:picLocks noChangeAspect="1"/>
          </p:cNvPicPr>
          <p:nvPr/>
        </p:nvPicPr>
        <p:blipFill rotWithShape="1">
          <a:blip r:embed="rId7">
            <a:extLst>
              <a:ext uri="{28A0092B-C50C-407E-A947-70E740481C1C}">
                <a14:useLocalDpi xmlns:a14="http://schemas.microsoft.com/office/drawing/2010/main" val="0"/>
              </a:ext>
            </a:extLst>
          </a:blip>
          <a:srcRect l="8432" t="2384" r="19064" b="23051"/>
          <a:stretch/>
        </p:blipFill>
        <p:spPr>
          <a:xfrm>
            <a:off x="2735348" y="2557422"/>
            <a:ext cx="2211823" cy="1089203"/>
          </a:xfrm>
          <a:prstGeom prst="rect">
            <a:avLst/>
          </a:prstGeom>
        </p:spPr>
      </p:pic>
      <p:pic>
        <p:nvPicPr>
          <p:cNvPr id="26" name="Picture 25" descr="Logo&#10;&#10;Description automatically generated">
            <a:hlinkClick r:id="rId8"/>
            <a:extLst>
              <a:ext uri="{FF2B5EF4-FFF2-40B4-BE49-F238E27FC236}">
                <a16:creationId xmlns="" xmlns:a16="http://schemas.microsoft.com/office/drawing/2014/main" id="{3A1E1CA1-D56C-4DE1-9BDC-F2FA10D0931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3821" y="4194384"/>
            <a:ext cx="2366037" cy="1025101"/>
          </a:xfrm>
          <a:prstGeom prst="rect">
            <a:avLst/>
          </a:prstGeom>
        </p:spPr>
      </p:pic>
      <p:pic>
        <p:nvPicPr>
          <p:cNvPr id="29" name="Picture 28" descr="Text&#10;&#10;Description automatically generated with low confidence">
            <a:hlinkClick r:id="rId10"/>
            <a:extLst>
              <a:ext uri="{FF2B5EF4-FFF2-40B4-BE49-F238E27FC236}">
                <a16:creationId xmlns="" xmlns:a16="http://schemas.microsoft.com/office/drawing/2014/main" id="{7E770D87-9E84-428A-B6DE-60CA6A95A965}"/>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2721161" y="875362"/>
            <a:ext cx="2184284" cy="1714353"/>
          </a:xfrm>
          <a:prstGeom prst="rect">
            <a:avLst/>
          </a:prstGeom>
        </p:spPr>
      </p:pic>
      <p:pic>
        <p:nvPicPr>
          <p:cNvPr id="34" name="Picture 33" descr="A picture containing logo&#10;&#10;Description automatically generated">
            <a:hlinkClick r:id="rId12"/>
            <a:extLst>
              <a:ext uri="{FF2B5EF4-FFF2-40B4-BE49-F238E27FC236}">
                <a16:creationId xmlns="" xmlns:a16="http://schemas.microsoft.com/office/drawing/2014/main" id="{68388868-5056-476F-9288-137236A04225}"/>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6480500" y="5641819"/>
            <a:ext cx="1815525" cy="869659"/>
          </a:xfrm>
          <a:prstGeom prst="rect">
            <a:avLst/>
          </a:prstGeom>
        </p:spPr>
      </p:pic>
      <p:pic>
        <p:nvPicPr>
          <p:cNvPr id="35" name="Picture 34" descr="Logo&#10;&#10;Description automatically generated with low confidence">
            <a:hlinkClick r:id="rId14"/>
            <a:extLst>
              <a:ext uri="{FF2B5EF4-FFF2-40B4-BE49-F238E27FC236}">
                <a16:creationId xmlns="" xmlns:a16="http://schemas.microsoft.com/office/drawing/2014/main" id="{B87F00C9-0D0A-4D3E-82E8-9A2CFBB8B646}"/>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5682336" y="1383106"/>
            <a:ext cx="5236953" cy="965563"/>
          </a:xfrm>
          <a:prstGeom prst="rect">
            <a:avLst/>
          </a:prstGeom>
        </p:spPr>
      </p:pic>
      <p:pic>
        <p:nvPicPr>
          <p:cNvPr id="36" name="Picture 35" descr="Shape&#10;&#10;Description automatically generated with medium confidence">
            <a:hlinkClick r:id="rId16"/>
            <a:extLst>
              <a:ext uri="{FF2B5EF4-FFF2-40B4-BE49-F238E27FC236}">
                <a16:creationId xmlns="" xmlns:a16="http://schemas.microsoft.com/office/drawing/2014/main" id="{3B30853C-111E-4B36-8BEF-DFE3C6A84C5A}"/>
              </a:ext>
            </a:extLst>
          </p:cNvPr>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2822761" y="5601521"/>
            <a:ext cx="2520171" cy="869659"/>
          </a:xfrm>
          <a:prstGeom prst="rect">
            <a:avLst/>
          </a:prstGeom>
        </p:spPr>
      </p:pic>
      <p:pic>
        <p:nvPicPr>
          <p:cNvPr id="37" name="Picture 36" descr="Logo&#10;&#10;Description automatically generated">
            <a:hlinkClick r:id="rId18"/>
            <a:extLst>
              <a:ext uri="{FF2B5EF4-FFF2-40B4-BE49-F238E27FC236}">
                <a16:creationId xmlns="" xmlns:a16="http://schemas.microsoft.com/office/drawing/2014/main" id="{92837D2B-E933-480C-87FA-0B9DBAACA047}"/>
              </a:ext>
            </a:extLst>
          </p:cNvPr>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2563669" y="4086151"/>
            <a:ext cx="2779263" cy="1075844"/>
          </a:xfrm>
          <a:prstGeom prst="rect">
            <a:avLst/>
          </a:prstGeom>
        </p:spPr>
      </p:pic>
      <p:pic>
        <p:nvPicPr>
          <p:cNvPr id="38" name="Picture 37" descr="Graphical user interface&#10;&#10;Description automatically generated with low confidence">
            <a:hlinkClick r:id="rId20"/>
            <a:extLst>
              <a:ext uri="{FF2B5EF4-FFF2-40B4-BE49-F238E27FC236}">
                <a16:creationId xmlns="" xmlns:a16="http://schemas.microsoft.com/office/drawing/2014/main" id="{DF73092C-E471-4116-B890-7E2254703887}"/>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306035" y="1476349"/>
            <a:ext cx="1865077" cy="2314493"/>
          </a:xfrm>
          <a:prstGeom prst="rect">
            <a:avLst/>
          </a:prstGeom>
        </p:spPr>
      </p:pic>
      <p:pic>
        <p:nvPicPr>
          <p:cNvPr id="39" name="Picture 38" descr="Text&#10;&#10;Description automatically generated with low confidence">
            <a:hlinkClick r:id="rId22"/>
            <a:extLst>
              <a:ext uri="{FF2B5EF4-FFF2-40B4-BE49-F238E27FC236}">
                <a16:creationId xmlns="" xmlns:a16="http://schemas.microsoft.com/office/drawing/2014/main" id="{282CE06A-8307-4AAA-8AF5-197432017668}"/>
              </a:ext>
            </a:extLst>
          </p:cNvPr>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6049177" y="4363431"/>
            <a:ext cx="2757360" cy="621896"/>
          </a:xfrm>
          <a:prstGeom prst="rect">
            <a:avLst/>
          </a:prstGeom>
        </p:spPr>
      </p:pic>
      <p:pic>
        <p:nvPicPr>
          <p:cNvPr id="40" name="Picture 39" descr="Logo&#10;&#10;Description automatically generated">
            <a:hlinkClick r:id="rId24"/>
            <a:extLst>
              <a:ext uri="{FF2B5EF4-FFF2-40B4-BE49-F238E27FC236}">
                <a16:creationId xmlns="" xmlns:a16="http://schemas.microsoft.com/office/drawing/2014/main" id="{C1CA53F6-A2C4-4E43-8E82-B322807D5805}"/>
              </a:ext>
            </a:extLst>
          </p:cNvPr>
          <p:cNvPicPr>
            <a:picLocks noChangeAspect="1"/>
          </p:cNvPicPr>
          <p:nvPr/>
        </p:nvPicPr>
        <p:blipFill>
          <a:blip r:embed="rId25" cstate="print">
            <a:extLst>
              <a:ext uri="{28A0092B-C50C-407E-A947-70E740481C1C}">
                <a14:useLocalDpi xmlns:a14="http://schemas.microsoft.com/office/drawing/2010/main" val="0"/>
              </a:ext>
            </a:extLst>
          </a:blip>
          <a:stretch>
            <a:fillRect/>
          </a:stretch>
        </p:blipFill>
        <p:spPr>
          <a:xfrm>
            <a:off x="9388945" y="3914016"/>
            <a:ext cx="1740047" cy="1218032"/>
          </a:xfrm>
          <a:prstGeom prst="rect">
            <a:avLst/>
          </a:prstGeom>
        </p:spPr>
      </p:pic>
      <p:pic>
        <p:nvPicPr>
          <p:cNvPr id="41" name="Picture 40" descr="Logo&#10;&#10;Description automatically generated">
            <a:hlinkClick r:id="rId26"/>
            <a:extLst>
              <a:ext uri="{FF2B5EF4-FFF2-40B4-BE49-F238E27FC236}">
                <a16:creationId xmlns="" xmlns:a16="http://schemas.microsoft.com/office/drawing/2014/main" id="{A286012A-1A6D-4FD8-AF54-DE72F6FC3213}"/>
              </a:ext>
            </a:extLst>
          </p:cNvPr>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9472469" y="2542277"/>
            <a:ext cx="1656523" cy="1104348"/>
          </a:xfrm>
          <a:prstGeom prst="rect">
            <a:avLst/>
          </a:prstGeom>
        </p:spPr>
      </p:pic>
      <p:pic>
        <p:nvPicPr>
          <p:cNvPr id="42" name="Picture 41" descr="A blue and white logo&#10;&#10;Description automatically generated with medium confidence">
            <a:hlinkClick r:id="rId28"/>
            <a:extLst>
              <a:ext uri="{FF2B5EF4-FFF2-40B4-BE49-F238E27FC236}">
                <a16:creationId xmlns="" xmlns:a16="http://schemas.microsoft.com/office/drawing/2014/main" id="{B5A85CC1-6CE9-43CE-84E8-5F0D26AF4C9B}"/>
              </a:ext>
            </a:extLst>
          </p:cNvPr>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5539855" y="2585651"/>
            <a:ext cx="3396816" cy="947556"/>
          </a:xfrm>
          <a:prstGeom prst="rect">
            <a:avLst/>
          </a:prstGeom>
        </p:spPr>
      </p:pic>
    </p:spTree>
    <p:extLst>
      <p:ext uri="{BB962C8B-B14F-4D97-AF65-F5344CB8AC3E}">
        <p14:creationId xmlns:p14="http://schemas.microsoft.com/office/powerpoint/2010/main" val="2791601107"/>
      </p:ext>
    </p:extLst>
  </p:cSld>
  <p:clrMapOvr>
    <a:masterClrMapping/>
  </p:clrMapOvr>
  <mc:AlternateContent xmlns:mc="http://schemas.openxmlformats.org/markup-compatibility/2006">
    <mc:Choice xmlns:p14="http://schemas.microsoft.com/office/powerpoint/2010/main" Requires="p14">
      <p:transition spd="slow" p14:dur="2000" advClick="0" advTm="5000"/>
    </mc:Choice>
    <mc:Fallback>
      <p:transition spd="slow" advClick="0" advTm="5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4">
            <a:extLst>
              <a:ext uri="{FF2B5EF4-FFF2-40B4-BE49-F238E27FC236}">
                <a16:creationId xmlns:a16="http://schemas.microsoft.com/office/drawing/2014/main" xmlns="" id="{7D7FEDBA-B28C-4670-B0BF-3B4A907D4FF6}"/>
              </a:ext>
            </a:extLst>
          </p:cNvPr>
          <p:cNvSpPr txBox="1">
            <a:spLocks/>
          </p:cNvSpPr>
          <p:nvPr/>
        </p:nvSpPr>
        <p:spPr>
          <a:xfrm>
            <a:off x="4573665" y="1624419"/>
            <a:ext cx="3044670" cy="1981200"/>
          </a:xfrm>
          <a:prstGeom prst="rect">
            <a:avLst/>
          </a:prstGeom>
        </p:spPr>
        <p:txBody>
          <a:bodyPr vert="horz" lIns="108000" tIns="36000" rIns="108000" bIns="36000" rtlCol="0" anchor="ctr">
            <a:noAutofit/>
          </a:bodyPr>
          <a:lstStyle>
            <a:lvl1pPr marL="0" indent="0" algn="ctr" defTabSz="1218438" rtl="0" eaLnBrk="1" latinLnBrk="1" hangingPunct="1">
              <a:lnSpc>
                <a:spcPct val="105000"/>
              </a:lnSpc>
              <a:spcBef>
                <a:spcPts val="600"/>
              </a:spcBef>
              <a:spcAft>
                <a:spcPts val="600"/>
              </a:spcAft>
              <a:buFont typeface="Wingdings" panose="05000000000000000000" pitchFamily="2" charset="2"/>
              <a:buNone/>
              <a:defRPr sz="3998" b="1" kern="1200" baseline="0">
                <a:solidFill>
                  <a:schemeClr val="tx1"/>
                </a:solidFill>
                <a:latin typeface="+mn-lt"/>
                <a:ea typeface="+mn-ea"/>
                <a:cs typeface="Arial" pitchFamily="34"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US" sz="13800" dirty="0">
                <a:solidFill>
                  <a:schemeClr val="bg2"/>
                </a:solidFill>
              </a:rPr>
              <a:t>0|1</a:t>
            </a:r>
          </a:p>
        </p:txBody>
      </p:sp>
      <p:sp>
        <p:nvSpPr>
          <p:cNvPr id="5" name="Title 4">
            <a:extLst>
              <a:ext uri="{FF2B5EF4-FFF2-40B4-BE49-F238E27FC236}">
                <a16:creationId xmlns:a16="http://schemas.microsoft.com/office/drawing/2014/main" xmlns="" id="{0167AE9F-5313-4901-9E2D-7CA2B9330158}"/>
              </a:ext>
            </a:extLst>
          </p:cNvPr>
          <p:cNvSpPr>
            <a:spLocks noGrp="1"/>
          </p:cNvSpPr>
          <p:nvPr>
            <p:ph type="title" sz="quarter" idx="10"/>
          </p:nvPr>
        </p:nvSpPr>
        <p:spPr/>
        <p:txBody>
          <a:bodyPr/>
          <a:lstStyle/>
          <a:p>
            <a:r>
              <a:rPr lang="en-US" dirty="0"/>
              <a:t>Bits</a:t>
            </a:r>
          </a:p>
        </p:txBody>
      </p:sp>
      <p:sp>
        <p:nvSpPr>
          <p:cNvPr id="7" name="Subtitle 6">
            <a:extLst>
              <a:ext uri="{FF2B5EF4-FFF2-40B4-BE49-F238E27FC236}">
                <a16:creationId xmlns:a16="http://schemas.microsoft.com/office/drawing/2014/main" xmlns="" id="{97FA9B3A-D970-4BCF-B3E0-3E00661E0B35}"/>
              </a:ext>
            </a:extLst>
          </p:cNvPr>
          <p:cNvSpPr>
            <a:spLocks noGrp="1"/>
          </p:cNvSpPr>
          <p:nvPr>
            <p:ph type="subTitle" sz="quarter" idx="11"/>
          </p:nvPr>
        </p:nvSpPr>
        <p:spPr/>
        <p:txBody>
          <a:bodyPr/>
          <a:lstStyle/>
          <a:p>
            <a:r>
              <a:rPr lang="en-US"/>
              <a:t>What is a Bit?</a:t>
            </a:r>
          </a:p>
        </p:txBody>
      </p:sp>
    </p:spTree>
    <p:extLst>
      <p:ext uri="{BB962C8B-B14F-4D97-AF65-F5344CB8AC3E}">
        <p14:creationId xmlns:p14="http://schemas.microsoft.com/office/powerpoint/2010/main" val="318340375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 xmlns:a16="http://schemas.microsoft.com/office/drawing/2014/main" id="{FB0D5FB3-68F2-49D8-A153-8BAD1305EF08}"/>
              </a:ext>
            </a:extLst>
          </p:cNvPr>
          <p:cNvSpPr>
            <a:spLocks noGrp="1"/>
          </p:cNvSpPr>
          <p:nvPr>
            <p:ph type="sldNum" sz="quarter" idx="5"/>
          </p:nvPr>
        </p:nvSpPr>
        <p:spPr/>
        <p:txBody>
          <a:bodyPr/>
          <a:lstStyle/>
          <a:p>
            <a:fld id="{2BF067CD-8E6B-4360-9AA8-C5DF2A48A6D1}" type="slidenum">
              <a:rPr lang="en-US" noProof="0" smtClean="0"/>
              <a:pPr/>
              <a:t>40</a:t>
            </a:fld>
            <a:endParaRPr lang="en-US" noProof="0" dirty="0"/>
          </a:p>
        </p:txBody>
      </p:sp>
      <p:sp>
        <p:nvSpPr>
          <p:cNvPr id="4" name="Title 3">
            <a:extLst>
              <a:ext uri="{FF2B5EF4-FFF2-40B4-BE49-F238E27FC236}">
                <a16:creationId xmlns="" xmlns:a16="http://schemas.microsoft.com/office/drawing/2014/main" id="{DE22D599-06AA-45AE-9605-321A51F18F4E}"/>
              </a:ext>
            </a:extLst>
          </p:cNvPr>
          <p:cNvSpPr>
            <a:spLocks noGrp="1"/>
          </p:cNvSpPr>
          <p:nvPr>
            <p:ph type="title"/>
          </p:nvPr>
        </p:nvSpPr>
        <p:spPr/>
        <p:txBody>
          <a:bodyPr/>
          <a:lstStyle/>
          <a:p>
            <a:r>
              <a:rPr lang="en-US" dirty="0"/>
              <a:t>Educational Partners</a:t>
            </a:r>
          </a:p>
        </p:txBody>
      </p:sp>
      <p:pic>
        <p:nvPicPr>
          <p:cNvPr id="8" name="Picture 7">
            <a:hlinkClick r:id="rId2"/>
            <a:extLst>
              <a:ext uri="{FF2B5EF4-FFF2-40B4-BE49-F238E27FC236}">
                <a16:creationId xmlns="" xmlns:a16="http://schemas.microsoft.com/office/drawing/2014/main" id="{19D59668-3C9A-4BAE-83AF-92CB45919E32}"/>
              </a:ext>
            </a:extLst>
          </p:cNvPr>
          <p:cNvPicPr>
            <a:picLocks noChangeAspect="1"/>
          </p:cNvPicPr>
          <p:nvPr/>
        </p:nvPicPr>
        <p:blipFill>
          <a:blip r:embed="rId3"/>
          <a:stretch>
            <a:fillRect/>
          </a:stretch>
        </p:blipFill>
        <p:spPr>
          <a:xfrm>
            <a:off x="3530498" y="1855527"/>
            <a:ext cx="3766935" cy="3521741"/>
          </a:xfrm>
          <a:prstGeom prst="rect">
            <a:avLst/>
          </a:prstGeom>
          <a:ln w="28575">
            <a:solidFill>
              <a:srgbClr val="44546A"/>
            </a:solidFill>
          </a:ln>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1164939185"/>
      </p:ext>
    </p:extLst>
  </p:cSld>
  <p:clrMapOvr>
    <a:masterClrMapping/>
  </p:clrMapOvr>
  <mc:AlternateContent xmlns:mc="http://schemas.openxmlformats.org/markup-compatibility/2006">
    <mc:Choice xmlns:p14="http://schemas.microsoft.com/office/powerpoint/2010/main" Requires="p14">
      <p:transition spd="slow" p14:dur="2000" advClick="0" advTm="5000"/>
    </mc:Choice>
    <mc:Fallback>
      <p:transition spd="slow" advClick="0" advTm="5000"/>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Body"/>
          <p:cNvSpPr>
            <a:spLocks noGrp="1"/>
          </p:cNvSpPr>
          <p:nvPr>
            <p:ph idx="4294967295"/>
          </p:nvPr>
        </p:nvSpPr>
        <p:spPr>
          <a:xfrm>
            <a:off x="190404" y="1179000"/>
            <a:ext cx="8695596" cy="5490000"/>
          </a:xfrm>
        </p:spPr>
        <p:txBody>
          <a:bodyPr>
            <a:normAutofit lnSpcReduction="10000"/>
          </a:bodyPr>
          <a:lstStyle/>
          <a:p>
            <a:pPr>
              <a:lnSpc>
                <a:spcPct val="100000"/>
              </a:lnSpc>
            </a:pPr>
            <a:r>
              <a:rPr lang="en-US" sz="3200" dirty="0"/>
              <a:t>Software University – High-Quality Education, Profession and Job for Software Developers</a:t>
            </a:r>
          </a:p>
          <a:p>
            <a:pPr lvl="1"/>
            <a:r>
              <a:rPr lang="en-US" sz="3000" noProof="1">
                <a:hlinkClick r:id="rId3"/>
              </a:rPr>
              <a:t>softuni.bg</a:t>
            </a:r>
            <a:r>
              <a:rPr lang="en-US" sz="3000" noProof="1"/>
              <a:t>, </a:t>
            </a:r>
            <a:r>
              <a:rPr lang="en-US" sz="3000" noProof="1">
                <a:hlinkClick r:id="rId4"/>
              </a:rPr>
              <a:t>softuni.org</a:t>
            </a:r>
            <a:r>
              <a:rPr lang="en-US" sz="3000" noProof="1"/>
              <a:t> </a:t>
            </a:r>
          </a:p>
          <a:p>
            <a:pPr>
              <a:lnSpc>
                <a:spcPct val="100000"/>
              </a:lnSpc>
            </a:pPr>
            <a:r>
              <a:rPr lang="en-US" sz="3200" dirty="0"/>
              <a:t>Software University Foundation</a:t>
            </a:r>
            <a:endParaRPr lang="bg-BG" sz="3200" dirty="0"/>
          </a:p>
          <a:p>
            <a:pPr lvl="1"/>
            <a:r>
              <a:rPr lang="en-US" sz="3000" noProof="1">
                <a:hlinkClick r:id="rId5"/>
              </a:rPr>
              <a:t>softuni.foundation</a:t>
            </a:r>
            <a:endParaRPr lang="en-US" sz="3000" noProof="1"/>
          </a:p>
          <a:p>
            <a:pPr>
              <a:lnSpc>
                <a:spcPct val="100000"/>
              </a:lnSpc>
            </a:pPr>
            <a:r>
              <a:rPr lang="en-US" sz="3200" dirty="0"/>
              <a:t>Software University @ Facebook</a:t>
            </a:r>
          </a:p>
          <a:p>
            <a:pPr lvl="1"/>
            <a:r>
              <a:rPr lang="en-US" sz="3000" noProof="1">
                <a:hlinkClick r:id="rId6"/>
              </a:rPr>
              <a:t>facebook.com/SoftwareUniversity</a:t>
            </a:r>
            <a:endParaRPr lang="en-US" sz="3000" noProof="1"/>
          </a:p>
          <a:p>
            <a:pPr>
              <a:lnSpc>
                <a:spcPct val="100000"/>
              </a:lnSpc>
            </a:pPr>
            <a:r>
              <a:rPr lang="en-US" sz="3200" dirty="0"/>
              <a:t>Software University Forums</a:t>
            </a:r>
          </a:p>
          <a:p>
            <a:pPr lvl="1"/>
            <a:r>
              <a:rPr lang="en-US" sz="3000" dirty="0">
                <a:hlinkClick r:id="rId7"/>
              </a:rPr>
              <a:t>forum.softuni.bg</a:t>
            </a:r>
            <a:endParaRPr lang="en-US" sz="3000" noProof="1"/>
          </a:p>
        </p:txBody>
      </p:sp>
      <p:sp>
        <p:nvSpPr>
          <p:cNvPr id="3" name="Slide Title"/>
          <p:cNvSpPr>
            <a:spLocks noGrp="1"/>
          </p:cNvSpPr>
          <p:nvPr>
            <p:ph type="title"/>
          </p:nvPr>
        </p:nvSpPr>
        <p:spPr/>
        <p:txBody>
          <a:bodyPr/>
          <a:lstStyle/>
          <a:p>
            <a:r>
              <a:rPr lang="en-US" dirty="0"/>
              <a:t>Trainings @ Software University</a:t>
            </a:r>
            <a:r>
              <a:rPr lang="bg-BG" dirty="0"/>
              <a:t> (</a:t>
            </a:r>
            <a:r>
              <a:rPr lang="en-US" dirty="0"/>
              <a:t>SoftUni)</a:t>
            </a:r>
          </a:p>
        </p:txBody>
      </p:sp>
      <p:sp>
        <p:nvSpPr>
          <p:cNvPr id="5" name="Slide Number">
            <a:extLst>
              <a:ext uri="{FF2B5EF4-FFF2-40B4-BE49-F238E27FC236}">
                <a16:creationId xmlns:a16="http://schemas.microsoft.com/office/drawing/2014/main" xmlns="" id="{DAECBF61-0E87-4D49-A667-05265393392C}"/>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41</a:t>
            </a:fld>
            <a:endParaRPr lang="en-US" dirty="0"/>
          </a:p>
        </p:txBody>
      </p:sp>
    </p:spTree>
    <p:extLst>
      <p:ext uri="{BB962C8B-B14F-4D97-AF65-F5344CB8AC3E}">
        <p14:creationId xmlns:p14="http://schemas.microsoft.com/office/powerpoint/2010/main" val="309722309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Body">
            <a:extLst>
              <a:ext uri="{FF2B5EF4-FFF2-40B4-BE49-F238E27FC236}">
                <a16:creationId xmlns:a16="http://schemas.microsoft.com/office/drawing/2014/main" xmlns="" id="{980F49B1-E4BE-4389-A747-7AB9B71AD920}"/>
              </a:ext>
            </a:extLst>
          </p:cNvPr>
          <p:cNvSpPr>
            <a:spLocks noGrp="1"/>
          </p:cNvSpPr>
          <p:nvPr>
            <p:ph type="body" sz="quarter" idx="10"/>
          </p:nvPr>
        </p:nvSpPr>
        <p:spPr>
          <a:xfrm>
            <a:off x="190402" y="1269001"/>
            <a:ext cx="11818096" cy="5455890"/>
          </a:xfrm>
        </p:spPr>
        <p:txBody>
          <a:bodyPr/>
          <a:lstStyle/>
          <a:p>
            <a:pPr>
              <a:lnSpc>
                <a:spcPct val="120000"/>
              </a:lnSpc>
            </a:pPr>
            <a:r>
              <a:rPr lang="en-US" dirty="0"/>
              <a:t>This course (slides, examples, demos, exercises, homework, documents, videos and other assets) is </a:t>
            </a:r>
            <a:r>
              <a:rPr lang="en-US" b="1" dirty="0"/>
              <a:t>copyrighted content</a:t>
            </a:r>
            <a:endParaRPr lang="en-US" dirty="0"/>
          </a:p>
          <a:p>
            <a:pPr>
              <a:lnSpc>
                <a:spcPct val="120000"/>
              </a:lnSpc>
            </a:pPr>
            <a:r>
              <a:rPr lang="en-US" dirty="0"/>
              <a:t>Unauthorized copy, reproduction or use is illegal</a:t>
            </a:r>
          </a:p>
          <a:p>
            <a:pPr>
              <a:lnSpc>
                <a:spcPct val="120000"/>
              </a:lnSpc>
            </a:pPr>
            <a:r>
              <a:rPr lang="en-US" dirty="0"/>
              <a:t>© SoftUni – </a:t>
            </a:r>
            <a:r>
              <a:rPr lang="en-US" dirty="0">
                <a:hlinkClick r:id="rId3"/>
              </a:rPr>
              <a:t>https://softuni.org</a:t>
            </a:r>
            <a:endParaRPr lang="en-US" dirty="0"/>
          </a:p>
          <a:p>
            <a:pPr>
              <a:lnSpc>
                <a:spcPct val="120000"/>
              </a:lnSpc>
            </a:pPr>
            <a:r>
              <a:rPr lang="en-US" dirty="0"/>
              <a:t>© Software University – </a:t>
            </a:r>
            <a:r>
              <a:rPr lang="en-US" dirty="0">
                <a:hlinkClick r:id="rId4"/>
              </a:rPr>
              <a:t>https://softuni.bg</a:t>
            </a:r>
            <a:endParaRPr lang="bg-BG" dirty="0"/>
          </a:p>
        </p:txBody>
      </p:sp>
      <p:pic>
        <p:nvPicPr>
          <p:cNvPr id="6" name="Picture License" descr="License">
            <a:extLst>
              <a:ext uri="{FF2B5EF4-FFF2-40B4-BE49-F238E27FC236}">
                <a16:creationId xmlns:a16="http://schemas.microsoft.com/office/drawing/2014/main" xmlns="" id="{A10A2585-858C-4B1E-8846-27CF1C15729E}"/>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9745023" y="4445455"/>
            <a:ext cx="1930977" cy="2043545"/>
          </a:xfrm>
          <a:prstGeom prst="rect">
            <a:avLst/>
          </a:prstGeom>
        </p:spPr>
      </p:pic>
      <p:sp>
        <p:nvSpPr>
          <p:cNvPr id="3" name="Slide Title">
            <a:extLst>
              <a:ext uri="{FF2B5EF4-FFF2-40B4-BE49-F238E27FC236}">
                <a16:creationId xmlns:a16="http://schemas.microsoft.com/office/drawing/2014/main" xmlns="" id="{E5F1FB41-80C3-4816-BC47-CCC50632E6E8}"/>
              </a:ext>
            </a:extLst>
          </p:cNvPr>
          <p:cNvSpPr>
            <a:spLocks noGrp="1"/>
          </p:cNvSpPr>
          <p:nvPr>
            <p:ph type="title"/>
          </p:nvPr>
        </p:nvSpPr>
        <p:spPr/>
        <p:txBody>
          <a:bodyPr/>
          <a:lstStyle/>
          <a:p>
            <a:r>
              <a:rPr lang="en-US" dirty="0"/>
              <a:t>License</a:t>
            </a:r>
            <a:endParaRPr lang="bg-BG" dirty="0"/>
          </a:p>
        </p:txBody>
      </p:sp>
      <p:sp>
        <p:nvSpPr>
          <p:cNvPr id="7" name="Slide Number">
            <a:extLst>
              <a:ext uri="{FF2B5EF4-FFF2-40B4-BE49-F238E27FC236}">
                <a16:creationId xmlns:a16="http://schemas.microsoft.com/office/drawing/2014/main" xmlns="" id="{1077A009-9C1B-4E99-8E56-0CAE942C51F9}"/>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42</a:t>
            </a:fld>
            <a:endParaRPr lang="en-US" noProof="0" dirty="0"/>
          </a:p>
        </p:txBody>
      </p:sp>
    </p:spTree>
    <p:extLst>
      <p:ext uri="{BB962C8B-B14F-4D97-AF65-F5344CB8AC3E}">
        <p14:creationId xmlns:p14="http://schemas.microsoft.com/office/powerpoint/2010/main" val="76699268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xmlns="" id="{F196E73A-BF12-4759-8ECB-C8AB02B5677C}"/>
              </a:ext>
            </a:extLst>
          </p:cNvPr>
          <p:cNvSpPr>
            <a:spLocks noGrp="1"/>
          </p:cNvSpPr>
          <p:nvPr>
            <p:ph type="body" sz="quarter" idx="10"/>
          </p:nvPr>
        </p:nvSpPr>
        <p:spPr>
          <a:xfrm>
            <a:off x="2131766" y="1032411"/>
            <a:ext cx="9814234" cy="5546589"/>
          </a:xfrm>
        </p:spPr>
        <p:txBody>
          <a:bodyPr>
            <a:normAutofit/>
          </a:bodyPr>
          <a:lstStyle/>
          <a:p>
            <a:pPr>
              <a:buClr>
                <a:schemeClr val="tx1"/>
              </a:buClr>
            </a:pPr>
            <a:r>
              <a:rPr lang="en-GB" b="1" dirty="0">
                <a:solidFill>
                  <a:schemeClr val="bg1"/>
                </a:solidFill>
              </a:rPr>
              <a:t>Bit</a:t>
            </a:r>
            <a:r>
              <a:rPr lang="en-GB" b="1" dirty="0"/>
              <a:t> </a:t>
            </a:r>
            <a:r>
              <a:rPr lang="en-GB" dirty="0"/>
              <a:t>== the smallest </a:t>
            </a:r>
            <a:r>
              <a:rPr lang="en-GB" b="1" dirty="0">
                <a:solidFill>
                  <a:schemeClr val="bg1"/>
                </a:solidFill>
              </a:rPr>
              <a:t>unit of data used in computing</a:t>
            </a:r>
          </a:p>
          <a:p>
            <a:pPr lvl="1">
              <a:buClr>
                <a:schemeClr val="tx1"/>
              </a:buClr>
            </a:pPr>
            <a:r>
              <a:rPr lang="en-GB" dirty="0"/>
              <a:t>Takes only one of </a:t>
            </a:r>
            <a:r>
              <a:rPr lang="en-GB" b="1" dirty="0">
                <a:solidFill>
                  <a:schemeClr val="bg1"/>
                </a:solidFill>
              </a:rPr>
              <a:t>two values</a:t>
            </a:r>
            <a:r>
              <a:rPr lang="en-GB" dirty="0"/>
              <a:t>: either a </a:t>
            </a:r>
            <a:r>
              <a:rPr lang="en-GB" b="1" dirty="0">
                <a:solidFill>
                  <a:schemeClr val="bg1"/>
                </a:solidFill>
              </a:rPr>
              <a:t>0</a:t>
            </a:r>
            <a:r>
              <a:rPr lang="en-GB" dirty="0"/>
              <a:t> or </a:t>
            </a:r>
            <a:r>
              <a:rPr lang="en-GB" b="1" dirty="0">
                <a:solidFill>
                  <a:schemeClr val="bg1"/>
                </a:solidFill>
              </a:rPr>
              <a:t>1</a:t>
            </a:r>
          </a:p>
          <a:p>
            <a:pPr>
              <a:buClr>
                <a:schemeClr val="tx1"/>
              </a:buClr>
            </a:pPr>
            <a:r>
              <a:rPr lang="en-GB" b="1" dirty="0">
                <a:solidFill>
                  <a:schemeClr val="bg1"/>
                </a:solidFill>
              </a:rPr>
              <a:t>1 bit</a:t>
            </a:r>
            <a:r>
              <a:rPr lang="en-GB" b="1" dirty="0"/>
              <a:t> </a:t>
            </a:r>
            <a:r>
              <a:rPr lang="en-GB" dirty="0"/>
              <a:t>can store anything with </a:t>
            </a:r>
            <a:r>
              <a:rPr lang="en-GB" b="1" dirty="0">
                <a:solidFill>
                  <a:schemeClr val="bg1"/>
                </a:solidFill>
              </a:rPr>
              <a:t>two separate states</a:t>
            </a:r>
            <a:endParaRPr lang="en-GB" dirty="0"/>
          </a:p>
          <a:p>
            <a:pPr lvl="1">
              <a:buClr>
                <a:schemeClr val="tx1"/>
              </a:buClr>
            </a:pPr>
            <a:r>
              <a:rPr lang="en-GB" dirty="0"/>
              <a:t>Logical values (true / false)</a:t>
            </a:r>
          </a:p>
          <a:p>
            <a:pPr lvl="1">
              <a:buClr>
                <a:schemeClr val="tx1"/>
              </a:buClr>
            </a:pPr>
            <a:r>
              <a:rPr lang="en-GB" dirty="0"/>
              <a:t>Algebraic signs (+ / -)</a:t>
            </a:r>
          </a:p>
          <a:p>
            <a:pPr lvl="1">
              <a:buClr>
                <a:schemeClr val="tx1"/>
              </a:buClr>
            </a:pPr>
            <a:r>
              <a:rPr lang="en-GB" dirty="0"/>
              <a:t>Activation states (on / off)</a:t>
            </a:r>
          </a:p>
          <a:p>
            <a:pPr>
              <a:buClr>
                <a:schemeClr val="tx1"/>
              </a:buClr>
            </a:pPr>
            <a:r>
              <a:rPr lang="en-GB" dirty="0"/>
              <a:t>Bits are organized in computer memory in sequences of </a:t>
            </a:r>
            <a:r>
              <a:rPr lang="en-GB" b="1" dirty="0">
                <a:solidFill>
                  <a:schemeClr val="bg1"/>
                </a:solidFill>
              </a:rPr>
              <a:t>8 bits</a:t>
            </a:r>
            <a:r>
              <a:rPr lang="en-GB" dirty="0"/>
              <a:t>, called </a:t>
            </a:r>
            <a:r>
              <a:rPr lang="en-GB" b="1" dirty="0">
                <a:solidFill>
                  <a:schemeClr val="bg1"/>
                </a:solidFill>
              </a:rPr>
              <a:t>bytes</a:t>
            </a:r>
            <a:r>
              <a:rPr lang="en-GB" dirty="0"/>
              <a:t> (octets)</a:t>
            </a:r>
          </a:p>
        </p:txBody>
      </p:sp>
      <p:sp>
        <p:nvSpPr>
          <p:cNvPr id="8" name="Title 7">
            <a:extLst>
              <a:ext uri="{FF2B5EF4-FFF2-40B4-BE49-F238E27FC236}">
                <a16:creationId xmlns:a16="http://schemas.microsoft.com/office/drawing/2014/main" xmlns="" id="{0F1EA7D5-266F-4569-958D-11B1E5DD216B}"/>
              </a:ext>
            </a:extLst>
          </p:cNvPr>
          <p:cNvSpPr>
            <a:spLocks noGrp="1"/>
          </p:cNvSpPr>
          <p:nvPr>
            <p:ph type="title"/>
          </p:nvPr>
        </p:nvSpPr>
        <p:spPr/>
        <p:txBody>
          <a:bodyPr/>
          <a:lstStyle/>
          <a:p>
            <a:r>
              <a:rPr lang="en-GB" dirty="0"/>
              <a:t>Bit</a:t>
            </a:r>
          </a:p>
        </p:txBody>
      </p:sp>
      <p:sp>
        <p:nvSpPr>
          <p:cNvPr id="6" name="Slide Number">
            <a:extLst>
              <a:ext uri="{FF2B5EF4-FFF2-40B4-BE49-F238E27FC236}">
                <a16:creationId xmlns:a16="http://schemas.microsoft.com/office/drawing/2014/main" xmlns="" id="{19E29E50-F648-4707-BA1F-3BAE968244CD}"/>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5</a:t>
            </a:fld>
            <a:endParaRPr lang="en-US" dirty="0"/>
          </a:p>
        </p:txBody>
      </p:sp>
    </p:spTree>
    <p:extLst>
      <p:ext uri="{BB962C8B-B14F-4D97-AF65-F5344CB8AC3E}">
        <p14:creationId xmlns:p14="http://schemas.microsoft.com/office/powerpoint/2010/main" val="359952732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D421A7FA-8813-4B13-8C97-946ED6775B2B}"/>
              </a:ext>
            </a:extLst>
          </p:cNvPr>
          <p:cNvSpPr>
            <a:spLocks noGrp="1"/>
          </p:cNvSpPr>
          <p:nvPr>
            <p:ph type="body" sz="quarter" idx="10"/>
          </p:nvPr>
        </p:nvSpPr>
        <p:spPr>
          <a:xfrm>
            <a:off x="2046000" y="1121143"/>
            <a:ext cx="9945000" cy="5546589"/>
          </a:xfrm>
        </p:spPr>
        <p:txBody>
          <a:bodyPr>
            <a:normAutofit/>
          </a:bodyPr>
          <a:lstStyle/>
          <a:p>
            <a:pPr>
              <a:buClr>
                <a:schemeClr val="tx1"/>
              </a:buClr>
            </a:pPr>
            <a:r>
              <a:rPr lang="en-US" sz="3200" b="1" dirty="0">
                <a:solidFill>
                  <a:schemeClr val="bg1"/>
                </a:solidFill>
              </a:rPr>
              <a:t>Bit</a:t>
            </a:r>
            <a:r>
              <a:rPr lang="en-US" sz="3200" dirty="0"/>
              <a:t> – single </a:t>
            </a:r>
            <a:r>
              <a:rPr lang="en-US" sz="3200" b="1" dirty="0">
                <a:solidFill>
                  <a:schemeClr val="bg1"/>
                </a:solidFill>
              </a:rPr>
              <a:t>0</a:t>
            </a:r>
            <a:r>
              <a:rPr lang="en-US" sz="3200" dirty="0"/>
              <a:t> or </a:t>
            </a:r>
            <a:r>
              <a:rPr lang="en-US" sz="3200" b="1" dirty="0">
                <a:solidFill>
                  <a:schemeClr val="bg1"/>
                </a:solidFill>
              </a:rPr>
              <a:t>1</a:t>
            </a:r>
            <a:r>
              <a:rPr lang="en-US" sz="3200" dirty="0"/>
              <a:t>, representing a bit of data</a:t>
            </a:r>
          </a:p>
          <a:p>
            <a:pPr>
              <a:buClr>
                <a:schemeClr val="tx1"/>
              </a:buClr>
            </a:pPr>
            <a:r>
              <a:rPr lang="en-US" sz="3200" b="1" dirty="0">
                <a:solidFill>
                  <a:schemeClr val="bg1"/>
                </a:solidFill>
              </a:rPr>
              <a:t>Byte</a:t>
            </a:r>
            <a:r>
              <a:rPr lang="en-US" sz="3200" dirty="0"/>
              <a:t> (octet) == </a:t>
            </a:r>
            <a:r>
              <a:rPr lang="en-US" sz="3200" b="1" dirty="0">
                <a:solidFill>
                  <a:schemeClr val="bg1"/>
                </a:solidFill>
              </a:rPr>
              <a:t>8 bits</a:t>
            </a:r>
            <a:r>
              <a:rPr lang="en-US" sz="3200" dirty="0">
                <a:solidFill>
                  <a:schemeClr val="bg1"/>
                </a:solidFill>
              </a:rPr>
              <a:t> </a:t>
            </a:r>
            <a:r>
              <a:rPr lang="en-US" sz="3200" dirty="0"/>
              <a:t>== the smallest addressable unit in the computer memory</a:t>
            </a:r>
          </a:p>
          <a:p>
            <a:pPr>
              <a:buClr>
                <a:schemeClr val="tx1"/>
              </a:buClr>
            </a:pPr>
            <a:r>
              <a:rPr lang="en-US" sz="3200" b="1" dirty="0">
                <a:solidFill>
                  <a:schemeClr val="bg1"/>
                </a:solidFill>
              </a:rPr>
              <a:t>KB</a:t>
            </a:r>
            <a:r>
              <a:rPr lang="en-US" sz="3200" dirty="0"/>
              <a:t> (kilobyte) == </a:t>
            </a:r>
            <a:r>
              <a:rPr lang="en-US" sz="3200" b="1" dirty="0">
                <a:solidFill>
                  <a:schemeClr val="bg1"/>
                </a:solidFill>
              </a:rPr>
              <a:t>1024 bytes</a:t>
            </a:r>
            <a:r>
              <a:rPr lang="en-US" sz="3200" dirty="0">
                <a:solidFill>
                  <a:schemeClr val="bg1"/>
                </a:solidFill>
              </a:rPr>
              <a:t> </a:t>
            </a:r>
            <a:r>
              <a:rPr lang="en-US" sz="3200" dirty="0"/>
              <a:t>(sometimes 1000 bytes)</a:t>
            </a:r>
          </a:p>
          <a:p>
            <a:pPr>
              <a:buClr>
                <a:schemeClr val="tx1"/>
              </a:buClr>
            </a:pPr>
            <a:r>
              <a:rPr lang="en-US" sz="3200" b="1" dirty="0">
                <a:solidFill>
                  <a:schemeClr val="bg1"/>
                </a:solidFill>
              </a:rPr>
              <a:t>MB</a:t>
            </a:r>
            <a:r>
              <a:rPr lang="en-US" sz="3200" dirty="0"/>
              <a:t> (megabyte) == </a:t>
            </a:r>
            <a:r>
              <a:rPr lang="en-US" sz="3200" b="1" dirty="0">
                <a:solidFill>
                  <a:schemeClr val="bg1"/>
                </a:solidFill>
              </a:rPr>
              <a:t>1024 KB</a:t>
            </a:r>
            <a:r>
              <a:rPr lang="en-US" sz="3200" dirty="0">
                <a:solidFill>
                  <a:schemeClr val="bg1"/>
                </a:solidFill>
              </a:rPr>
              <a:t> </a:t>
            </a:r>
            <a:r>
              <a:rPr lang="en-US" sz="3200" dirty="0"/>
              <a:t>== </a:t>
            </a:r>
            <a:r>
              <a:rPr lang="en-US" sz="3200" b="1" dirty="0">
                <a:solidFill>
                  <a:schemeClr val="bg1"/>
                </a:solidFill>
              </a:rPr>
              <a:t>1048576 bytes</a:t>
            </a:r>
          </a:p>
          <a:p>
            <a:pPr>
              <a:buClr>
                <a:schemeClr val="tx1"/>
              </a:buClr>
            </a:pPr>
            <a:r>
              <a:rPr lang="en-US" sz="3200" b="1" dirty="0">
                <a:solidFill>
                  <a:schemeClr val="bg1"/>
                </a:solidFill>
              </a:rPr>
              <a:t>GB</a:t>
            </a:r>
            <a:r>
              <a:rPr lang="en-US" sz="3200" dirty="0"/>
              <a:t> (gigabyte) == </a:t>
            </a:r>
            <a:r>
              <a:rPr lang="en-US" sz="3200" b="1" dirty="0">
                <a:solidFill>
                  <a:schemeClr val="bg1"/>
                </a:solidFill>
              </a:rPr>
              <a:t>1024 MB</a:t>
            </a:r>
            <a:r>
              <a:rPr lang="en-US" sz="3200" dirty="0">
                <a:solidFill>
                  <a:schemeClr val="bg1"/>
                </a:solidFill>
              </a:rPr>
              <a:t> </a:t>
            </a:r>
            <a:r>
              <a:rPr lang="en-US" sz="3200" dirty="0"/>
              <a:t>==</a:t>
            </a:r>
            <a:r>
              <a:rPr lang="en-US" sz="3200" dirty="0">
                <a:solidFill>
                  <a:schemeClr val="bg1"/>
                </a:solidFill>
              </a:rPr>
              <a:t> </a:t>
            </a:r>
            <a:r>
              <a:rPr lang="en-US" sz="3200" b="1" dirty="0">
                <a:solidFill>
                  <a:schemeClr val="bg1"/>
                </a:solidFill>
              </a:rPr>
              <a:t>1073741824 bytes</a:t>
            </a:r>
          </a:p>
          <a:p>
            <a:pPr>
              <a:buClr>
                <a:schemeClr val="tx1"/>
              </a:buClr>
            </a:pPr>
            <a:r>
              <a:rPr lang="en-US" sz="3200" b="1" dirty="0">
                <a:solidFill>
                  <a:schemeClr val="bg1"/>
                </a:solidFill>
              </a:rPr>
              <a:t>TB</a:t>
            </a:r>
            <a:r>
              <a:rPr lang="en-US" sz="3200" dirty="0"/>
              <a:t> (terabyte) == </a:t>
            </a:r>
            <a:r>
              <a:rPr lang="en-US" sz="3200" b="1" dirty="0">
                <a:solidFill>
                  <a:schemeClr val="bg1"/>
                </a:solidFill>
              </a:rPr>
              <a:t>1024 GB</a:t>
            </a:r>
            <a:r>
              <a:rPr lang="en-US" sz="3200" dirty="0">
                <a:solidFill>
                  <a:schemeClr val="bg1"/>
                </a:solidFill>
              </a:rPr>
              <a:t> </a:t>
            </a:r>
            <a:r>
              <a:rPr lang="en-US" sz="3200" dirty="0"/>
              <a:t>== </a:t>
            </a:r>
            <a:r>
              <a:rPr lang="en-US" sz="3200" b="1" dirty="0">
                <a:solidFill>
                  <a:schemeClr val="bg1"/>
                </a:solidFill>
              </a:rPr>
              <a:t>1099511627776 bytes</a:t>
            </a:r>
          </a:p>
          <a:p>
            <a:pPr>
              <a:buClr>
                <a:schemeClr val="tx1"/>
              </a:buClr>
            </a:pPr>
            <a:r>
              <a:rPr lang="en-US" sz="3200" b="1" dirty="0">
                <a:solidFill>
                  <a:schemeClr val="bg1"/>
                </a:solidFill>
              </a:rPr>
              <a:t>PB</a:t>
            </a:r>
            <a:r>
              <a:rPr lang="en-US" sz="3200" dirty="0"/>
              <a:t> (petabyte) == </a:t>
            </a:r>
            <a:r>
              <a:rPr lang="en-US" sz="3200" b="1" dirty="0">
                <a:solidFill>
                  <a:schemeClr val="bg1"/>
                </a:solidFill>
              </a:rPr>
              <a:t>1024 TB</a:t>
            </a:r>
            <a:r>
              <a:rPr lang="en-US" sz="3200" dirty="0">
                <a:solidFill>
                  <a:schemeClr val="bg1"/>
                </a:solidFill>
              </a:rPr>
              <a:t> </a:t>
            </a:r>
            <a:r>
              <a:rPr lang="en-US" sz="3200" dirty="0"/>
              <a:t>== </a:t>
            </a:r>
            <a:r>
              <a:rPr lang="en-US" sz="3200" b="1" dirty="0">
                <a:solidFill>
                  <a:schemeClr val="bg1"/>
                </a:solidFill>
              </a:rPr>
              <a:t>1125899906842624 bytes</a:t>
            </a:r>
          </a:p>
        </p:txBody>
      </p:sp>
      <p:sp>
        <p:nvSpPr>
          <p:cNvPr id="4" name="Title 3">
            <a:extLst>
              <a:ext uri="{FF2B5EF4-FFF2-40B4-BE49-F238E27FC236}">
                <a16:creationId xmlns:a16="http://schemas.microsoft.com/office/drawing/2014/main" xmlns="" id="{DC4B86C5-F931-41E7-B0A8-B38BFF4D0EDB}"/>
              </a:ext>
            </a:extLst>
          </p:cNvPr>
          <p:cNvSpPr>
            <a:spLocks noGrp="1"/>
          </p:cNvSpPr>
          <p:nvPr>
            <p:ph type="title"/>
          </p:nvPr>
        </p:nvSpPr>
        <p:spPr/>
        <p:txBody>
          <a:bodyPr/>
          <a:lstStyle/>
          <a:p>
            <a:r>
              <a:rPr lang="en-US" dirty="0"/>
              <a:t>Bit, Byte, KB, MB, GB, TB, PB</a:t>
            </a:r>
          </a:p>
        </p:txBody>
      </p:sp>
      <p:sp>
        <p:nvSpPr>
          <p:cNvPr id="5" name="Slide Number">
            <a:extLst>
              <a:ext uri="{FF2B5EF4-FFF2-40B4-BE49-F238E27FC236}">
                <a16:creationId xmlns:a16="http://schemas.microsoft.com/office/drawing/2014/main" xmlns="" id="{701C5118-A132-4E0B-80EC-C76D74E636EE}"/>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6</a:t>
            </a:fld>
            <a:endParaRPr lang="en-US" dirty="0"/>
          </a:p>
        </p:txBody>
      </p:sp>
    </p:spTree>
    <p:extLst>
      <p:ext uri="{BB962C8B-B14F-4D97-AF65-F5344CB8AC3E}">
        <p14:creationId xmlns:p14="http://schemas.microsoft.com/office/powerpoint/2010/main" val="63622545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4">
            <a:extLst>
              <a:ext uri="{FF2B5EF4-FFF2-40B4-BE49-F238E27FC236}">
                <a16:creationId xmlns:a16="http://schemas.microsoft.com/office/drawing/2014/main" xmlns="" id="{5E4B81D2-4896-47AB-B18A-DCF9D464AE58}"/>
              </a:ext>
            </a:extLst>
          </p:cNvPr>
          <p:cNvSpPr txBox="1">
            <a:spLocks/>
          </p:cNvSpPr>
          <p:nvPr/>
        </p:nvSpPr>
        <p:spPr>
          <a:xfrm>
            <a:off x="5119720" y="1125986"/>
            <a:ext cx="1952559" cy="3098143"/>
          </a:xfrm>
          <a:prstGeom prst="rect">
            <a:avLst/>
          </a:prstGeom>
        </p:spPr>
        <p:txBody>
          <a:bodyPr vert="horz" wrap="none" lIns="108000" tIns="72000" rIns="108000" bIns="36000" rtlCol="0" anchor="ctr">
            <a:spAutoFit/>
          </a:bodyPr>
          <a:lstStyle>
            <a:lvl1pPr marL="0" indent="0" algn="ctr" defTabSz="1218438" rtl="0" eaLnBrk="1" latinLnBrk="1" hangingPunct="1">
              <a:lnSpc>
                <a:spcPct val="105000"/>
              </a:lnSpc>
              <a:spcBef>
                <a:spcPts val="600"/>
              </a:spcBef>
              <a:spcAft>
                <a:spcPts val="600"/>
              </a:spcAft>
              <a:buFont typeface="Wingdings" panose="05000000000000000000" pitchFamily="2" charset="2"/>
              <a:buNone/>
              <a:defRPr sz="3998" b="1" kern="1200" baseline="0">
                <a:solidFill>
                  <a:schemeClr val="tx1"/>
                </a:solidFill>
                <a:latin typeface="+mn-lt"/>
                <a:ea typeface="+mn-ea"/>
                <a:cs typeface="Arial" pitchFamily="34"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lnSpc>
                <a:spcPct val="80000"/>
              </a:lnSpc>
            </a:pPr>
            <a:r>
              <a:rPr lang="en-US" sz="7200" dirty="0">
                <a:solidFill>
                  <a:schemeClr val="bg2"/>
                </a:solidFill>
              </a:rPr>
              <a:t>5</a:t>
            </a:r>
          </a:p>
          <a:p>
            <a:pPr>
              <a:lnSpc>
                <a:spcPct val="80000"/>
              </a:lnSpc>
            </a:pPr>
            <a:r>
              <a:rPr lang="en-US" sz="7200" dirty="0">
                <a:solidFill>
                  <a:schemeClr val="bg2"/>
                </a:solidFill>
              </a:rPr>
              <a:t>101</a:t>
            </a:r>
            <a:r>
              <a:rPr lang="en-US" sz="7200" baseline="-25000" dirty="0">
                <a:solidFill>
                  <a:schemeClr val="bg2"/>
                </a:solidFill>
              </a:rPr>
              <a:t>b</a:t>
            </a:r>
          </a:p>
          <a:p>
            <a:pPr>
              <a:lnSpc>
                <a:spcPct val="80000"/>
              </a:lnSpc>
            </a:pPr>
            <a:r>
              <a:rPr lang="en-US" sz="7200" dirty="0">
                <a:solidFill>
                  <a:schemeClr val="bg2"/>
                </a:solidFill>
              </a:rPr>
              <a:t>0x8</a:t>
            </a:r>
          </a:p>
        </p:txBody>
      </p:sp>
      <p:sp>
        <p:nvSpPr>
          <p:cNvPr id="5" name="Title 4">
            <a:extLst>
              <a:ext uri="{FF2B5EF4-FFF2-40B4-BE49-F238E27FC236}">
                <a16:creationId xmlns:a16="http://schemas.microsoft.com/office/drawing/2014/main" xmlns="" id="{EB3B27C8-E1E7-460A-A5ED-764E257240E5}"/>
              </a:ext>
            </a:extLst>
          </p:cNvPr>
          <p:cNvSpPr>
            <a:spLocks noGrp="1"/>
          </p:cNvSpPr>
          <p:nvPr>
            <p:ph type="title" sz="quarter" idx="10"/>
          </p:nvPr>
        </p:nvSpPr>
        <p:spPr/>
        <p:txBody>
          <a:bodyPr/>
          <a:lstStyle/>
          <a:p>
            <a:r>
              <a:rPr lang="en-US"/>
              <a:t>Numerals Systems</a:t>
            </a:r>
          </a:p>
        </p:txBody>
      </p:sp>
      <p:sp>
        <p:nvSpPr>
          <p:cNvPr id="7" name="Subtitle 6">
            <a:extLst>
              <a:ext uri="{FF2B5EF4-FFF2-40B4-BE49-F238E27FC236}">
                <a16:creationId xmlns:a16="http://schemas.microsoft.com/office/drawing/2014/main" xmlns="" id="{11F77829-5DDB-4B3E-9A70-71C3210AFF52}"/>
              </a:ext>
            </a:extLst>
          </p:cNvPr>
          <p:cNvSpPr>
            <a:spLocks noGrp="1"/>
          </p:cNvSpPr>
          <p:nvPr>
            <p:ph type="subTitle" sz="quarter" idx="11"/>
          </p:nvPr>
        </p:nvSpPr>
        <p:spPr/>
        <p:txBody>
          <a:bodyPr/>
          <a:lstStyle/>
          <a:p>
            <a:r>
              <a:rPr lang="en-US"/>
              <a:t>Decimal, Binary and Hexadecimal</a:t>
            </a:r>
          </a:p>
        </p:txBody>
      </p:sp>
    </p:spTree>
    <p:extLst>
      <p:ext uri="{BB962C8B-B14F-4D97-AF65-F5344CB8AC3E}">
        <p14:creationId xmlns:p14="http://schemas.microsoft.com/office/powerpoint/2010/main" val="42770457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xmlns="" id="{5EEA0E93-D567-4D6A-B8C1-DAE86E423D9C}"/>
              </a:ext>
            </a:extLst>
          </p:cNvPr>
          <p:cNvSpPr>
            <a:spLocks noGrp="1"/>
          </p:cNvSpPr>
          <p:nvPr>
            <p:ph type="body" sz="quarter" idx="10"/>
          </p:nvPr>
        </p:nvSpPr>
        <p:spPr>
          <a:xfrm>
            <a:off x="2176766" y="983405"/>
            <a:ext cx="9769234" cy="5595596"/>
          </a:xfrm>
        </p:spPr>
        <p:txBody>
          <a:bodyPr/>
          <a:lstStyle/>
          <a:p>
            <a:pPr>
              <a:buClr>
                <a:schemeClr val="tx1"/>
              </a:buClr>
            </a:pPr>
            <a:r>
              <a:rPr lang="en-GB" b="1" dirty="0">
                <a:solidFill>
                  <a:schemeClr val="bg1"/>
                </a:solidFill>
              </a:rPr>
              <a:t>Numeral system</a:t>
            </a:r>
            <a:r>
              <a:rPr lang="en-GB" dirty="0"/>
              <a:t> == system for </a:t>
            </a:r>
            <a:r>
              <a:rPr lang="en-GB" b="1" dirty="0">
                <a:solidFill>
                  <a:schemeClr val="bg1"/>
                </a:solidFill>
              </a:rPr>
              <a:t>representing numbers</a:t>
            </a:r>
            <a:r>
              <a:rPr lang="en-GB" dirty="0"/>
              <a:t> in written form using sequence of </a:t>
            </a:r>
            <a:r>
              <a:rPr lang="en-GB" b="1" dirty="0">
                <a:solidFill>
                  <a:schemeClr val="bg1"/>
                </a:solidFill>
              </a:rPr>
              <a:t>digits</a:t>
            </a:r>
          </a:p>
          <a:p>
            <a:pPr>
              <a:buClr>
                <a:schemeClr val="tx1"/>
              </a:buClr>
            </a:pPr>
            <a:r>
              <a:rPr lang="en-GB" b="1" dirty="0">
                <a:solidFill>
                  <a:schemeClr val="bg1"/>
                </a:solidFill>
              </a:rPr>
              <a:t>Positional numeral systems </a:t>
            </a:r>
            <a:r>
              <a:rPr lang="en-GB" dirty="0"/>
              <a:t>== the value of each digit depends on its position</a:t>
            </a:r>
            <a:endParaRPr lang="en-GB" b="1" dirty="0">
              <a:solidFill>
                <a:schemeClr val="bg1"/>
              </a:solidFill>
            </a:endParaRPr>
          </a:p>
          <a:p>
            <a:pPr lvl="1">
              <a:buClr>
                <a:schemeClr val="tx1"/>
              </a:buClr>
            </a:pPr>
            <a:r>
              <a:rPr lang="en-GB" dirty="0"/>
              <a:t>These numeral systems has a </a:t>
            </a:r>
            <a:r>
              <a:rPr lang="en-GB" b="1" dirty="0">
                <a:solidFill>
                  <a:schemeClr val="bg1"/>
                </a:solidFill>
              </a:rPr>
              <a:t>base</a:t>
            </a:r>
            <a:r>
              <a:rPr lang="en-GB" dirty="0"/>
              <a:t> (e.g. 2, 10, 16)</a:t>
            </a:r>
          </a:p>
        </p:txBody>
      </p:sp>
      <p:sp>
        <p:nvSpPr>
          <p:cNvPr id="10" name="Title 9">
            <a:extLst>
              <a:ext uri="{FF2B5EF4-FFF2-40B4-BE49-F238E27FC236}">
                <a16:creationId xmlns:a16="http://schemas.microsoft.com/office/drawing/2014/main" xmlns="" id="{D16095C0-08D0-410F-9841-287C5FB6B003}"/>
              </a:ext>
            </a:extLst>
          </p:cNvPr>
          <p:cNvSpPr>
            <a:spLocks noGrp="1"/>
          </p:cNvSpPr>
          <p:nvPr>
            <p:ph type="title"/>
          </p:nvPr>
        </p:nvSpPr>
        <p:spPr/>
        <p:txBody>
          <a:bodyPr/>
          <a:lstStyle/>
          <a:p>
            <a:r>
              <a:rPr lang="en-GB" dirty="0"/>
              <a:t>Numeral Systems</a:t>
            </a:r>
          </a:p>
        </p:txBody>
      </p:sp>
      <p:graphicFrame>
        <p:nvGraphicFramePr>
          <p:cNvPr id="23" name="Group 134">
            <a:extLst>
              <a:ext uri="{FF2B5EF4-FFF2-40B4-BE49-F238E27FC236}">
                <a16:creationId xmlns:a16="http://schemas.microsoft.com/office/drawing/2014/main" xmlns="" id="{E50445BA-04E6-466D-8277-5C6AF793D8D7}"/>
              </a:ext>
            </a:extLst>
          </p:cNvPr>
          <p:cNvGraphicFramePr>
            <a:graphicFrameLocks/>
          </p:cNvGraphicFramePr>
          <p:nvPr>
            <p:extLst>
              <p:ext uri="{D42A27DB-BD31-4B8C-83A1-F6EECF244321}">
                <p14:modId xmlns:p14="http://schemas.microsoft.com/office/powerpoint/2010/main" val="2434365641"/>
              </p:ext>
            </p:extLst>
          </p:nvPr>
        </p:nvGraphicFramePr>
        <p:xfrm>
          <a:off x="3370664" y="4176488"/>
          <a:ext cx="6031542" cy="2392680"/>
        </p:xfrm>
        <a:graphic>
          <a:graphicData uri="http://schemas.openxmlformats.org/drawingml/2006/table">
            <a:tbl>
              <a:tblPr/>
              <a:tblGrid>
                <a:gridCol w="1977727">
                  <a:extLst>
                    <a:ext uri="{9D8B030D-6E8A-4147-A177-3AD203B41FA5}">
                      <a16:colId xmlns:a16="http://schemas.microsoft.com/office/drawing/2014/main" xmlns="" val="20000"/>
                    </a:ext>
                  </a:extLst>
                </a:gridCol>
                <a:gridCol w="1796752">
                  <a:extLst>
                    <a:ext uri="{9D8B030D-6E8A-4147-A177-3AD203B41FA5}">
                      <a16:colId xmlns:a16="http://schemas.microsoft.com/office/drawing/2014/main" xmlns="" val="20001"/>
                    </a:ext>
                  </a:extLst>
                </a:gridCol>
                <a:gridCol w="2257063">
                  <a:extLst>
                    <a:ext uri="{9D8B030D-6E8A-4147-A177-3AD203B41FA5}">
                      <a16:colId xmlns:a16="http://schemas.microsoft.com/office/drawing/2014/main" xmlns="" val="1111510105"/>
                    </a:ext>
                  </a:extLst>
                </a:gridCol>
              </a:tblGrid>
              <a:tr h="592432">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Decimal</a:t>
                      </a:r>
                      <a:br>
                        <a:rPr kumimoji="1" lang="en-US" sz="2800" b="1" i="0" u="none" strike="noStrike" kern="1200" cap="none" normalizeH="0" baseline="0" dirty="0">
                          <a:ln>
                            <a:noFill/>
                          </a:ln>
                          <a:solidFill>
                            <a:schemeClr val="tx1"/>
                          </a:solidFill>
                          <a:effectLst/>
                          <a:latin typeface="+mn-lt"/>
                          <a:ea typeface="+mn-ea"/>
                          <a:cs typeface="+mn-cs"/>
                        </a:rPr>
                      </a:br>
                      <a:r>
                        <a:rPr kumimoji="1" lang="en-US" sz="2800" b="1" i="0" u="none" strike="noStrike" kern="1200" cap="none" normalizeH="0" baseline="0" dirty="0">
                          <a:ln>
                            <a:noFill/>
                          </a:ln>
                          <a:solidFill>
                            <a:schemeClr val="tx1"/>
                          </a:solidFill>
                          <a:effectLst/>
                          <a:latin typeface="+mn-lt"/>
                          <a:ea typeface="+mn-ea"/>
                          <a:cs typeface="+mn-cs"/>
                        </a:rPr>
                        <a:t>(base = 10)</a:t>
                      </a: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Binary</a:t>
                      </a:r>
                      <a:br>
                        <a:rPr kumimoji="1" lang="en-US" sz="2800" b="1" i="0" u="none" strike="noStrike" kern="1200" cap="none" normalizeH="0" baseline="0" dirty="0">
                          <a:ln>
                            <a:noFill/>
                          </a:ln>
                          <a:solidFill>
                            <a:schemeClr val="tx1"/>
                          </a:solidFill>
                          <a:effectLst/>
                          <a:latin typeface="+mn-lt"/>
                          <a:ea typeface="+mn-ea"/>
                          <a:cs typeface="+mn-cs"/>
                        </a:rPr>
                      </a:br>
                      <a:r>
                        <a:rPr kumimoji="1" lang="en-US" sz="2800" b="1" i="0" u="none" strike="noStrike" kern="1200" cap="none" normalizeH="0" baseline="0" dirty="0">
                          <a:ln>
                            <a:noFill/>
                          </a:ln>
                          <a:solidFill>
                            <a:schemeClr val="tx1"/>
                          </a:solidFill>
                          <a:effectLst/>
                          <a:latin typeface="+mn-lt"/>
                          <a:ea typeface="+mn-ea"/>
                          <a:cs typeface="+mn-cs"/>
                        </a:rPr>
                        <a:t>(base = 2)</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Hexadecimal</a:t>
                      </a:r>
                      <a:br>
                        <a:rPr kumimoji="1" lang="en-US" sz="2800" b="1" i="0" u="none" strike="noStrike" kern="1200" cap="none" normalizeH="0" baseline="0" dirty="0">
                          <a:ln>
                            <a:noFill/>
                          </a:ln>
                          <a:solidFill>
                            <a:schemeClr val="tx1"/>
                          </a:solidFill>
                          <a:effectLst/>
                          <a:latin typeface="+mn-lt"/>
                          <a:ea typeface="+mn-ea"/>
                          <a:cs typeface="+mn-cs"/>
                        </a:rPr>
                      </a:br>
                      <a:r>
                        <a:rPr kumimoji="1" lang="en-US" sz="2800" b="1" i="0" u="none" strike="noStrike" kern="1200" cap="none" normalizeH="0" baseline="0" dirty="0">
                          <a:ln>
                            <a:noFill/>
                          </a:ln>
                          <a:solidFill>
                            <a:schemeClr val="tx1"/>
                          </a:solidFill>
                          <a:effectLst/>
                          <a:latin typeface="+mn-lt"/>
                          <a:ea typeface="+mn-ea"/>
                          <a:cs typeface="+mn-cs"/>
                        </a:rPr>
                        <a:t>(base = 16)</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xmlns="" val="10000"/>
                  </a:ext>
                </a:extLst>
              </a:tr>
              <a:tr h="490538">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GB" sz="2800" b="0" kern="1200" noProof="0" dirty="0">
                          <a:solidFill>
                            <a:schemeClr val="tx1"/>
                          </a:solidFill>
                          <a:effectLst/>
                          <a:latin typeface="+mn-lt"/>
                          <a:ea typeface="+mn-ea"/>
                          <a:cs typeface="+mn-cs"/>
                        </a:rPr>
                        <a:t>30</a:t>
                      </a:r>
                      <a:endParaRPr lang="bg-BG" sz="2800" b="0" kern="1200" noProof="0" dirty="0">
                        <a:solidFill>
                          <a:schemeClr val="tx1"/>
                        </a:solidFill>
                        <a:effectLst/>
                        <a:latin typeface="+mn-lt"/>
                        <a:ea typeface="+mn-ea"/>
                        <a:cs typeface="+mn-cs"/>
                      </a:endParaRP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111110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1E</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490538">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GB" sz="2800" b="0" kern="1200" noProof="0" dirty="0">
                          <a:solidFill>
                            <a:schemeClr val="tx1"/>
                          </a:solidFill>
                          <a:effectLst/>
                          <a:latin typeface="+mn-lt"/>
                          <a:ea typeface="+mn-ea"/>
                          <a:cs typeface="+mn-cs"/>
                        </a:rPr>
                        <a:t>45</a:t>
                      </a:r>
                      <a:endParaRPr lang="bg-BG" sz="2800" b="0" kern="1200" noProof="0" dirty="0">
                        <a:solidFill>
                          <a:schemeClr val="tx1"/>
                        </a:solidFill>
                        <a:effectLst/>
                        <a:latin typeface="+mn-lt"/>
                        <a:ea typeface="+mn-ea"/>
                        <a:cs typeface="+mn-cs"/>
                      </a:endParaRP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101101</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2D</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221951378"/>
                  </a:ext>
                </a:extLst>
              </a:tr>
              <a:tr h="490538">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GB" sz="2800" b="0" kern="1200" noProof="0" dirty="0">
                          <a:solidFill>
                            <a:schemeClr val="tx1"/>
                          </a:solidFill>
                          <a:effectLst/>
                          <a:latin typeface="+mn-lt"/>
                          <a:ea typeface="+mn-ea"/>
                          <a:cs typeface="+mn-cs"/>
                        </a:rPr>
                        <a:t>60</a:t>
                      </a:r>
                      <a:endParaRPr lang="bg-BG" sz="2800" b="0" kern="1200" noProof="0" dirty="0">
                        <a:solidFill>
                          <a:schemeClr val="tx1"/>
                        </a:solidFill>
                        <a:effectLst/>
                        <a:latin typeface="+mn-lt"/>
                        <a:ea typeface="+mn-ea"/>
                        <a:cs typeface="+mn-cs"/>
                      </a:endParaRP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111100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3C</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969024181"/>
                  </a:ext>
                </a:extLst>
              </a:tr>
            </a:tbl>
          </a:graphicData>
        </a:graphic>
      </p:graphicFrame>
      <p:sp>
        <p:nvSpPr>
          <p:cNvPr id="7" name="Slide Number">
            <a:extLst>
              <a:ext uri="{FF2B5EF4-FFF2-40B4-BE49-F238E27FC236}">
                <a16:creationId xmlns:a16="http://schemas.microsoft.com/office/drawing/2014/main" xmlns="" id="{6B32AB0F-2808-4D3E-8432-FDE35B61C32F}"/>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8</a:t>
            </a:fld>
            <a:endParaRPr lang="en-US" dirty="0"/>
          </a:p>
        </p:txBody>
      </p:sp>
    </p:spTree>
    <p:extLst>
      <p:ext uri="{BB962C8B-B14F-4D97-AF65-F5344CB8AC3E}">
        <p14:creationId xmlns:p14="http://schemas.microsoft.com/office/powerpoint/2010/main" val="2259200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38294EBE-27E2-4C18-98BD-B75B4C7B21BE}"/>
              </a:ext>
            </a:extLst>
          </p:cNvPr>
          <p:cNvSpPr>
            <a:spLocks noGrp="1"/>
          </p:cNvSpPr>
          <p:nvPr>
            <p:ph type="title"/>
          </p:nvPr>
        </p:nvSpPr>
        <p:spPr/>
        <p:txBody>
          <a:bodyPr/>
          <a:lstStyle/>
          <a:p>
            <a:r>
              <a:rPr lang="en-GB" dirty="0"/>
              <a:t>Decimal Numbers</a:t>
            </a:r>
          </a:p>
        </p:txBody>
      </p:sp>
      <p:sp>
        <p:nvSpPr>
          <p:cNvPr id="7" name="Text Placeholder 6">
            <a:extLst>
              <a:ext uri="{FF2B5EF4-FFF2-40B4-BE49-F238E27FC236}">
                <a16:creationId xmlns:a16="http://schemas.microsoft.com/office/drawing/2014/main" xmlns="" id="{5A3CB93A-7F2B-48B5-9D3B-86682F8C51AD}"/>
              </a:ext>
            </a:extLst>
          </p:cNvPr>
          <p:cNvSpPr>
            <a:spLocks noGrp="1"/>
          </p:cNvSpPr>
          <p:nvPr>
            <p:ph type="body" sz="quarter" idx="10"/>
          </p:nvPr>
        </p:nvSpPr>
        <p:spPr>
          <a:xfrm>
            <a:off x="1673561" y="1121143"/>
            <a:ext cx="10321675" cy="5636107"/>
          </a:xfrm>
        </p:spPr>
        <p:txBody>
          <a:bodyPr>
            <a:normAutofit lnSpcReduction="10000"/>
          </a:bodyPr>
          <a:lstStyle/>
          <a:p>
            <a:pPr>
              <a:buClr>
                <a:schemeClr val="tx1"/>
              </a:buClr>
            </a:pPr>
            <a:r>
              <a:rPr lang="en-GB" dirty="0"/>
              <a:t>Decimal numbers (</a:t>
            </a:r>
            <a:r>
              <a:rPr lang="en-GB" b="1" dirty="0">
                <a:solidFill>
                  <a:schemeClr val="bg1"/>
                </a:solidFill>
              </a:rPr>
              <a:t>base 10</a:t>
            </a:r>
            <a:r>
              <a:rPr lang="en-GB" dirty="0"/>
              <a:t>)</a:t>
            </a:r>
          </a:p>
          <a:p>
            <a:pPr lvl="1">
              <a:buClr>
                <a:schemeClr val="tx1"/>
              </a:buClr>
            </a:pPr>
            <a:r>
              <a:rPr lang="en-GB" dirty="0"/>
              <a:t>Represented using 10 digits:</a:t>
            </a:r>
          </a:p>
          <a:p>
            <a:pPr lvl="2">
              <a:buClr>
                <a:schemeClr val="tx1"/>
              </a:buClr>
            </a:pPr>
            <a:r>
              <a:rPr lang="en-GB" b="1" dirty="0">
                <a:solidFill>
                  <a:schemeClr val="bg1"/>
                </a:solidFill>
              </a:rPr>
              <a:t>0</a:t>
            </a:r>
            <a:r>
              <a:rPr lang="en-GB" dirty="0"/>
              <a:t>,</a:t>
            </a:r>
            <a:r>
              <a:rPr lang="en-GB" b="1" dirty="0">
                <a:solidFill>
                  <a:schemeClr val="bg1"/>
                </a:solidFill>
              </a:rPr>
              <a:t> 1</a:t>
            </a:r>
            <a:r>
              <a:rPr lang="en-GB" dirty="0"/>
              <a:t>,</a:t>
            </a:r>
            <a:r>
              <a:rPr lang="en-GB" b="1" dirty="0">
                <a:solidFill>
                  <a:schemeClr val="bg1"/>
                </a:solidFill>
              </a:rPr>
              <a:t> 2</a:t>
            </a:r>
            <a:r>
              <a:rPr lang="en-GB" dirty="0"/>
              <a:t>,</a:t>
            </a:r>
            <a:r>
              <a:rPr lang="en-GB" b="1" dirty="0">
                <a:solidFill>
                  <a:schemeClr val="bg1"/>
                </a:solidFill>
              </a:rPr>
              <a:t> 3</a:t>
            </a:r>
            <a:r>
              <a:rPr lang="en-GB" dirty="0"/>
              <a:t>,</a:t>
            </a:r>
            <a:r>
              <a:rPr lang="en-GB" b="1" dirty="0">
                <a:solidFill>
                  <a:schemeClr val="bg1"/>
                </a:solidFill>
              </a:rPr>
              <a:t> 4</a:t>
            </a:r>
            <a:r>
              <a:rPr lang="en-GB" dirty="0"/>
              <a:t>,</a:t>
            </a:r>
            <a:r>
              <a:rPr lang="en-GB" b="1" dirty="0">
                <a:solidFill>
                  <a:schemeClr val="bg1"/>
                </a:solidFill>
              </a:rPr>
              <a:t> 5</a:t>
            </a:r>
            <a:r>
              <a:rPr lang="en-GB" dirty="0"/>
              <a:t>,</a:t>
            </a:r>
            <a:r>
              <a:rPr lang="en-GB" b="1" dirty="0">
                <a:solidFill>
                  <a:schemeClr val="bg1"/>
                </a:solidFill>
              </a:rPr>
              <a:t> 6</a:t>
            </a:r>
            <a:r>
              <a:rPr lang="en-GB" dirty="0"/>
              <a:t>,</a:t>
            </a:r>
            <a:r>
              <a:rPr lang="en-GB" b="1" dirty="0">
                <a:solidFill>
                  <a:schemeClr val="bg1"/>
                </a:solidFill>
              </a:rPr>
              <a:t> 7</a:t>
            </a:r>
            <a:r>
              <a:rPr lang="en-GB" dirty="0"/>
              <a:t>,</a:t>
            </a:r>
            <a:r>
              <a:rPr lang="en-GB" b="1" dirty="0">
                <a:solidFill>
                  <a:schemeClr val="bg1"/>
                </a:solidFill>
              </a:rPr>
              <a:t> 8</a:t>
            </a:r>
            <a:r>
              <a:rPr lang="en-GB" dirty="0"/>
              <a:t>, </a:t>
            </a:r>
            <a:r>
              <a:rPr lang="en-GB" b="1" dirty="0">
                <a:solidFill>
                  <a:schemeClr val="bg1"/>
                </a:solidFill>
              </a:rPr>
              <a:t>9</a:t>
            </a:r>
          </a:p>
          <a:p>
            <a:pPr lvl="1">
              <a:buClr>
                <a:schemeClr val="tx1"/>
              </a:buClr>
            </a:pPr>
            <a:r>
              <a:rPr lang="en-GB" dirty="0"/>
              <a:t>Each position represents a </a:t>
            </a:r>
            <a:r>
              <a:rPr lang="en-GB" b="1" dirty="0">
                <a:solidFill>
                  <a:schemeClr val="bg1"/>
                </a:solidFill>
              </a:rPr>
              <a:t>power of 10</a:t>
            </a:r>
          </a:p>
          <a:p>
            <a:pPr lvl="1">
              <a:buClr>
                <a:schemeClr val="tx1"/>
              </a:buClr>
            </a:pPr>
            <a:endParaRPr lang="en-GB" dirty="0"/>
          </a:p>
          <a:p>
            <a:pPr lvl="1">
              <a:buClr>
                <a:schemeClr val="tx1"/>
              </a:buClr>
            </a:pPr>
            <a:endParaRPr lang="en-GB" dirty="0"/>
          </a:p>
          <a:p>
            <a:pPr lvl="1">
              <a:buClr>
                <a:schemeClr val="tx1"/>
              </a:buClr>
            </a:pPr>
            <a:endParaRPr lang="en-GB" dirty="0"/>
          </a:p>
          <a:p>
            <a:pPr lvl="1">
              <a:spcBef>
                <a:spcPts val="2400"/>
              </a:spcBef>
              <a:buClr>
                <a:schemeClr val="tx1"/>
              </a:buClr>
            </a:pPr>
            <a:r>
              <a:rPr lang="en-US" dirty="0"/>
              <a:t>A decimal number </a:t>
            </a:r>
            <a:r>
              <a:rPr lang="en-US" b="1" dirty="0"/>
              <a:t>d</a:t>
            </a:r>
            <a:r>
              <a:rPr lang="en-US" b="1" baseline="-25000" dirty="0"/>
              <a:t>n-1</a:t>
            </a:r>
            <a:r>
              <a:rPr lang="en-US" b="1" dirty="0"/>
              <a:t>d</a:t>
            </a:r>
            <a:r>
              <a:rPr lang="en-US" b="1" baseline="-25000" dirty="0"/>
              <a:t>n-2</a:t>
            </a:r>
            <a:r>
              <a:rPr lang="en-US" b="1" dirty="0"/>
              <a:t>…d</a:t>
            </a:r>
            <a:r>
              <a:rPr lang="en-US" b="1" baseline="-25000" dirty="0"/>
              <a:t>1</a:t>
            </a:r>
            <a:r>
              <a:rPr lang="en-US" b="1" dirty="0"/>
              <a:t>d</a:t>
            </a:r>
            <a:r>
              <a:rPr lang="en-US" b="1" baseline="-25000" dirty="0"/>
              <a:t>0</a:t>
            </a:r>
            <a:r>
              <a:rPr lang="en-US" b="1" dirty="0"/>
              <a:t> </a:t>
            </a:r>
            <a:r>
              <a:rPr lang="en-US" dirty="0"/>
              <a:t>=</a:t>
            </a:r>
            <a:br>
              <a:rPr lang="en-US" dirty="0"/>
            </a:br>
            <a:r>
              <a:rPr lang="en-US" b="1" dirty="0"/>
              <a:t>d</a:t>
            </a:r>
            <a:r>
              <a:rPr lang="en-US" b="1" baseline="-25000" dirty="0"/>
              <a:t>0</a:t>
            </a:r>
            <a:r>
              <a:rPr lang="en-US" dirty="0"/>
              <a:t>*10</a:t>
            </a:r>
            <a:r>
              <a:rPr lang="en-GB" sz="3200" baseline="30000" dirty="0"/>
              <a:t>0</a:t>
            </a:r>
            <a:r>
              <a:rPr lang="en-US" dirty="0"/>
              <a:t> + </a:t>
            </a:r>
            <a:r>
              <a:rPr lang="en-US" b="1" dirty="0"/>
              <a:t>d</a:t>
            </a:r>
            <a:r>
              <a:rPr lang="en-US" b="1" baseline="-25000" dirty="0"/>
              <a:t>1</a:t>
            </a:r>
            <a:r>
              <a:rPr lang="en-US" dirty="0"/>
              <a:t>*10</a:t>
            </a:r>
            <a:r>
              <a:rPr lang="en-GB" sz="3200" baseline="30000" dirty="0"/>
              <a:t>1</a:t>
            </a:r>
            <a:r>
              <a:rPr lang="en-US" dirty="0"/>
              <a:t> + </a:t>
            </a:r>
            <a:r>
              <a:rPr lang="en-US" b="1" dirty="0"/>
              <a:t>d</a:t>
            </a:r>
            <a:r>
              <a:rPr lang="en-US" b="1" baseline="-25000" dirty="0"/>
              <a:t>2</a:t>
            </a:r>
            <a:r>
              <a:rPr lang="en-US" dirty="0"/>
              <a:t>*10</a:t>
            </a:r>
            <a:r>
              <a:rPr lang="en-GB" sz="3200" baseline="30000" dirty="0"/>
              <a:t>2</a:t>
            </a:r>
            <a:r>
              <a:rPr lang="en-US" dirty="0"/>
              <a:t> + … + </a:t>
            </a:r>
            <a:r>
              <a:rPr lang="en-US" b="1" dirty="0"/>
              <a:t>d</a:t>
            </a:r>
            <a:r>
              <a:rPr lang="en-US" b="1" baseline="-25000" dirty="0"/>
              <a:t>n-1</a:t>
            </a:r>
            <a:r>
              <a:rPr lang="en-US" dirty="0"/>
              <a:t>*10</a:t>
            </a:r>
            <a:r>
              <a:rPr lang="en-GB" sz="3200" baseline="30000" dirty="0"/>
              <a:t>n-1</a:t>
            </a:r>
            <a:endParaRPr lang="en-GB" dirty="0"/>
          </a:p>
        </p:txBody>
      </p:sp>
      <p:sp>
        <p:nvSpPr>
          <p:cNvPr id="8" name="Text Placeholder 7">
            <a:extLst>
              <a:ext uri="{FF2B5EF4-FFF2-40B4-BE49-F238E27FC236}">
                <a16:creationId xmlns:a16="http://schemas.microsoft.com/office/drawing/2014/main" xmlns="" id="{D9E50C2D-B46F-4B78-9121-2BF22FD86BC5}"/>
              </a:ext>
            </a:extLst>
          </p:cNvPr>
          <p:cNvSpPr txBox="1">
            <a:spLocks/>
          </p:cNvSpPr>
          <p:nvPr/>
        </p:nvSpPr>
        <p:spPr>
          <a:xfrm>
            <a:off x="2648808" y="3654000"/>
            <a:ext cx="6237192" cy="1910880"/>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sz="3000" dirty="0">
                <a:solidFill>
                  <a:schemeClr val="bg1"/>
                </a:solidFill>
              </a:rPr>
              <a:t>401</a:t>
            </a:r>
            <a:r>
              <a:rPr lang="en-GB" sz="3000" dirty="0">
                <a:solidFill>
                  <a:schemeClr val="tx1"/>
                </a:solidFill>
              </a:rPr>
              <a:t> = </a:t>
            </a:r>
            <a:r>
              <a:rPr lang="en-GB" sz="3000" dirty="0">
                <a:solidFill>
                  <a:schemeClr val="bg1"/>
                </a:solidFill>
              </a:rPr>
              <a:t>4</a:t>
            </a:r>
            <a:r>
              <a:rPr lang="en-GB" sz="3000" dirty="0">
                <a:solidFill>
                  <a:schemeClr val="tx1"/>
                </a:solidFill>
              </a:rPr>
              <a:t>*10</a:t>
            </a:r>
            <a:r>
              <a:rPr lang="en-GB" sz="3000" baseline="30000" dirty="0">
                <a:solidFill>
                  <a:schemeClr val="tx1"/>
                </a:solidFill>
              </a:rPr>
              <a:t>2</a:t>
            </a:r>
            <a:r>
              <a:rPr lang="en-GB" sz="3000" dirty="0">
                <a:solidFill>
                  <a:schemeClr val="tx1"/>
                </a:solidFill>
              </a:rPr>
              <a:t> + </a:t>
            </a:r>
            <a:r>
              <a:rPr lang="en-GB" sz="3000" dirty="0">
                <a:solidFill>
                  <a:schemeClr val="bg1"/>
                </a:solidFill>
              </a:rPr>
              <a:t>0</a:t>
            </a:r>
            <a:r>
              <a:rPr lang="en-GB" sz="3000" dirty="0">
                <a:solidFill>
                  <a:schemeClr val="tx1"/>
                </a:solidFill>
              </a:rPr>
              <a:t>*10</a:t>
            </a:r>
            <a:r>
              <a:rPr lang="en-GB" sz="3000" baseline="30000" dirty="0">
                <a:solidFill>
                  <a:schemeClr val="tx1"/>
                </a:solidFill>
              </a:rPr>
              <a:t>1</a:t>
            </a:r>
            <a:r>
              <a:rPr lang="en-GB" sz="3000" dirty="0">
                <a:solidFill>
                  <a:schemeClr val="tx1"/>
                </a:solidFill>
              </a:rPr>
              <a:t> + </a:t>
            </a:r>
            <a:r>
              <a:rPr lang="en-GB" sz="3000" dirty="0">
                <a:solidFill>
                  <a:schemeClr val="bg1"/>
                </a:solidFill>
              </a:rPr>
              <a:t>1</a:t>
            </a:r>
            <a:r>
              <a:rPr lang="en-GB" sz="3000" dirty="0">
                <a:solidFill>
                  <a:schemeClr val="tx1"/>
                </a:solidFill>
              </a:rPr>
              <a:t>*10</a:t>
            </a:r>
            <a:r>
              <a:rPr lang="en-GB" sz="3000" baseline="30000" dirty="0">
                <a:solidFill>
                  <a:schemeClr val="tx1"/>
                </a:solidFill>
              </a:rPr>
              <a:t>0</a:t>
            </a:r>
            <a:r>
              <a:rPr lang="en-GB" sz="3000" dirty="0">
                <a:solidFill>
                  <a:schemeClr val="tx1"/>
                </a:solidFill>
              </a:rPr>
              <a:t> =</a:t>
            </a:r>
          </a:p>
          <a:p>
            <a:r>
              <a:rPr lang="en-GB" sz="3000" i="1" baseline="-25000" dirty="0">
                <a:solidFill>
                  <a:schemeClr val="tx1"/>
                </a:solidFill>
              </a:rPr>
              <a:t>      </a:t>
            </a:r>
            <a:r>
              <a:rPr lang="en-GB" sz="3000" dirty="0">
                <a:solidFill>
                  <a:schemeClr val="tx1"/>
                </a:solidFill>
              </a:rPr>
              <a:t>= </a:t>
            </a:r>
            <a:r>
              <a:rPr lang="en-GB" sz="3000" dirty="0">
                <a:solidFill>
                  <a:schemeClr val="bg1"/>
                </a:solidFill>
              </a:rPr>
              <a:t>4</a:t>
            </a:r>
            <a:r>
              <a:rPr lang="en-GB" sz="3000" dirty="0">
                <a:solidFill>
                  <a:schemeClr val="tx1"/>
                </a:solidFill>
              </a:rPr>
              <a:t>*100 + </a:t>
            </a:r>
            <a:r>
              <a:rPr lang="en-GB" sz="3000" dirty="0">
                <a:solidFill>
                  <a:schemeClr val="bg1"/>
                </a:solidFill>
              </a:rPr>
              <a:t>0</a:t>
            </a:r>
            <a:r>
              <a:rPr lang="en-GB" sz="3000" dirty="0">
                <a:solidFill>
                  <a:schemeClr val="tx1"/>
                </a:solidFill>
              </a:rPr>
              <a:t>*10 + </a:t>
            </a:r>
            <a:r>
              <a:rPr lang="en-GB" sz="3000" dirty="0">
                <a:solidFill>
                  <a:schemeClr val="bg1"/>
                </a:solidFill>
              </a:rPr>
              <a:t>1</a:t>
            </a:r>
            <a:r>
              <a:rPr lang="en-GB" sz="3000" dirty="0">
                <a:solidFill>
                  <a:schemeClr val="tx1"/>
                </a:solidFill>
              </a:rPr>
              <a:t>*1 =</a:t>
            </a:r>
          </a:p>
          <a:p>
            <a:r>
              <a:rPr lang="en-GB" sz="3000" dirty="0">
                <a:solidFill>
                  <a:schemeClr val="tx1"/>
                </a:solidFill>
              </a:rPr>
              <a:t>    = 400 + 0 + 1 = 401</a:t>
            </a:r>
          </a:p>
        </p:txBody>
      </p:sp>
      <p:sp>
        <p:nvSpPr>
          <p:cNvPr id="10" name="Slide Number">
            <a:extLst>
              <a:ext uri="{FF2B5EF4-FFF2-40B4-BE49-F238E27FC236}">
                <a16:creationId xmlns:a16="http://schemas.microsoft.com/office/drawing/2014/main" xmlns="" id="{6318DD8B-16D7-4761-A181-7FA3EDF80BBF}"/>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9</a:t>
            </a:fld>
            <a:endParaRPr lang="en-US" dirty="0"/>
          </a:p>
        </p:txBody>
      </p:sp>
    </p:spTree>
    <p:extLst>
      <p:ext uri="{BB962C8B-B14F-4D97-AF65-F5344CB8AC3E}">
        <p14:creationId xmlns:p14="http://schemas.microsoft.com/office/powerpoint/2010/main" val="248417906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theme/theme1.xml><?xml version="1.0" encoding="utf-8"?>
<a:theme xmlns:a="http://schemas.openxmlformats.org/drawingml/2006/main" name="SoftUni">
  <a:themeElements>
    <a:clrScheme name="SoftUni">
      <a:dk1>
        <a:srgbClr val="234465"/>
      </a:dk1>
      <a:lt1>
        <a:srgbClr val="FFA000"/>
      </a:lt1>
      <a:dk2>
        <a:srgbClr val="234465"/>
      </a:dk2>
      <a:lt2>
        <a:srgbClr val="FFFFFF"/>
      </a:lt2>
      <a:accent1>
        <a:srgbClr val="FFA000"/>
      </a:accent1>
      <a:accent2>
        <a:srgbClr val="00B050"/>
      </a:accent2>
      <a:accent3>
        <a:srgbClr val="44A9F8"/>
      </a:accent3>
      <a:accent4>
        <a:srgbClr val="7030A0"/>
      </a:accent4>
      <a:accent5>
        <a:srgbClr val="67748E"/>
      </a:accent5>
      <a:accent6>
        <a:srgbClr val="F4F5F7"/>
      </a:accent6>
      <a:hlink>
        <a:srgbClr val="F2AC44"/>
      </a:hlink>
      <a:folHlink>
        <a:srgbClr val="F6C781"/>
      </a:folHlink>
    </a:clrScheme>
    <a:fontScheme name="SoftUni">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dk2">
            <a:alpha val="80000"/>
          </a:schemeClr>
        </a:solidFill>
        <a:ln w="19050">
          <a:solidFill>
            <a:schemeClr val="tx1">
              <a:lumMod val="75000"/>
              <a:alpha val="80000"/>
            </a:schemeClr>
          </a:solid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2800" b="1" dirty="0">
            <a:solidFill>
              <a:srgbClr val="FFFFFF"/>
            </a:solidFill>
            <a:effectLst>
              <a:outerShdw blurRad="38100" dist="38100" dir="2700000" algn="tl">
                <a:srgbClr val="000000">
                  <a:alpha val="43137"/>
                </a:srgbClr>
              </a:outerShdw>
            </a:effectLst>
          </a:defRPr>
        </a:defPPr>
      </a:lstStyle>
      <a:style>
        <a:lnRef idx="2">
          <a:schemeClr val="accent1">
            <a:shade val="50000"/>
          </a:schemeClr>
        </a:lnRef>
        <a:fillRef idx="1001">
          <a:schemeClr val="dk2"/>
        </a:fillRef>
        <a:effectRef idx="0">
          <a:schemeClr val="accent1"/>
        </a:effectRef>
        <a:fontRef idx="minor">
          <a:schemeClr val="lt1"/>
        </a:fontRef>
      </a:style>
    </a:spDef>
    <a:txDef>
      <a:spPr>
        <a:solidFill>
          <a:schemeClr val="accent6">
            <a:lumMod val="75000"/>
            <a:alpha val="15000"/>
          </a:schemeClr>
        </a:solidFill>
        <a:ln w="12700">
          <a:solidFill>
            <a:schemeClr val="tx1">
              <a:lumMod val="75000"/>
            </a:schemeClr>
          </a:solidFill>
        </a:ln>
      </a:spPr>
      <a:bodyPr vert="horz" wrap="square" lIns="144000" tIns="108000" rIns="144000" bIns="108000" rtlCol="0">
        <a:spAutoFit/>
      </a:bodyPr>
      <a:lstStyle>
        <a:defPPr algn="l" eaLnBrk="0" hangingPunct="0">
          <a:lnSpc>
            <a:spcPct val="110000"/>
          </a:lnSpc>
          <a:buClr>
            <a:schemeClr val="accent5">
              <a:lumMod val="40000"/>
              <a:lumOff val="60000"/>
            </a:schemeClr>
          </a:buClr>
          <a:buSzPct val="70000"/>
          <a:defRPr sz="2400" dirty="0"/>
        </a:defPPr>
      </a:lstStyle>
    </a:txDef>
  </a:objectDefaults>
  <a:extraClrSchemeLst/>
  <a:extLst>
    <a:ext uri="{05A4C25C-085E-4340-85A3-A5531E510DB2}">
      <thm15:themeFamily xmlns:thm15="http://schemas.microsoft.com/office/thememl/2012/main" name="SoftUni" id="{D61FAD9B-6E74-4E03-BFE4-B363D484F1DA}" vid="{7089C1A3-635B-4B03-A017-DAF10A3A39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18902</TotalTime>
  <Words>8110</Words>
  <Application>Microsoft Office PowerPoint</Application>
  <PresentationFormat>Widescreen</PresentationFormat>
  <Paragraphs>1024</Paragraphs>
  <Slides>42</Slides>
  <Notes>40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42</vt:i4>
      </vt:variant>
    </vt:vector>
  </HeadingPairs>
  <TitlesOfParts>
    <vt:vector size="49" baseType="lpstr">
      <vt:lpstr>맑은 고딕</vt:lpstr>
      <vt:lpstr>Arial</vt:lpstr>
      <vt:lpstr>Calibri</vt:lpstr>
      <vt:lpstr>Consolas</vt:lpstr>
      <vt:lpstr>Wingdings</vt:lpstr>
      <vt:lpstr>Wingdings 2</vt:lpstr>
      <vt:lpstr>SoftUni</vt:lpstr>
      <vt:lpstr>Bits and Bitwise Operations</vt:lpstr>
      <vt:lpstr>Table of Contents</vt:lpstr>
      <vt:lpstr>Have a Question?</vt:lpstr>
      <vt:lpstr>Bits</vt:lpstr>
      <vt:lpstr>Bit</vt:lpstr>
      <vt:lpstr>Bit, Byte, KB, MB, GB, TB, PB</vt:lpstr>
      <vt:lpstr>Numerals Systems</vt:lpstr>
      <vt:lpstr>Numeral Systems</vt:lpstr>
      <vt:lpstr>Decimal Numbers</vt:lpstr>
      <vt:lpstr>Binary Numbers</vt:lpstr>
      <vt:lpstr>Binary and Decimal Conversion</vt:lpstr>
      <vt:lpstr>Problem: Binary Digits Count</vt:lpstr>
      <vt:lpstr>Solution: Binary Digits Count</vt:lpstr>
      <vt:lpstr>Hexadecimal Numbers</vt:lpstr>
      <vt:lpstr>Hex ↔ Decimal Conversions</vt:lpstr>
      <vt:lpstr>Hex ↔ Binary Conversions</vt:lpstr>
      <vt:lpstr>Representation of Data</vt:lpstr>
      <vt:lpstr>Representing Integers in Memory</vt:lpstr>
      <vt:lpstr>Representation of Signed Integers</vt:lpstr>
      <vt:lpstr>Largest and Smallest Signed Integers</vt:lpstr>
      <vt:lpstr>Integers and Their Ranges in Programming</vt:lpstr>
      <vt:lpstr>Representing Real Numbers</vt:lpstr>
      <vt:lpstr>Storing Floating-Point Numbers</vt:lpstr>
      <vt:lpstr>Representing Text</vt:lpstr>
      <vt:lpstr>Representing Unicode Text</vt:lpstr>
      <vt:lpstr>Sequences of Characters</vt:lpstr>
      <vt:lpstr>Bitwise Operations</vt:lpstr>
      <vt:lpstr>Bitwise Operators</vt:lpstr>
      <vt:lpstr>Bitwise Operators – Examples</vt:lpstr>
      <vt:lpstr>Bit Shifts</vt:lpstr>
      <vt:lpstr>Bitwise Operations: Get the Last Bit</vt:lpstr>
      <vt:lpstr>Bitwise Operations: Get Bit at Position</vt:lpstr>
      <vt:lpstr>Bitwise Operations: Set Bit at Position</vt:lpstr>
      <vt:lpstr>Why We Need Bitwise Operations?</vt:lpstr>
      <vt:lpstr>Problem: Bit #1 (the Bit Before the Last)</vt:lpstr>
      <vt:lpstr>Live Exercises</vt:lpstr>
      <vt:lpstr>Summary</vt:lpstr>
      <vt:lpstr>Questions?</vt:lpstr>
      <vt:lpstr>SoftUni Diamond Partners</vt:lpstr>
      <vt:lpstr>Educational Partners</vt:lpstr>
      <vt:lpstr>Trainings @ Software University (SoftUni)</vt:lpstr>
      <vt:lpstr>License</vt:lpstr>
    </vt:vector>
  </TitlesOfParts>
  <Company>SoftUni – https://softuni.org</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Fundamentals - Bitwise Operations</dc:title>
  <dc:subject>Technology Fundamentals – Practical Training Course @ SoftUni</dc:subject>
  <dc:creator>Software University</dc:creator>
  <cp:keywords>Programming Fundamentals; Technology; Fundamentals; Software University; SoftUni; programming; coding; software development; education; training; course</cp:keywords>
  <dc:description>© SoftUni – https://softuni.org_x000d_
© Software University – https://softuni.bg_x000d_
_x000d_
Copyrighted document. Unauthorized copy, reproduction or use is not permitted.</dc:description>
  <cp:lastModifiedBy>Microsoft account</cp:lastModifiedBy>
  <cp:revision>425</cp:revision>
  <dcterms:created xsi:type="dcterms:W3CDTF">2018-05-23T13:08:44Z</dcterms:created>
  <dcterms:modified xsi:type="dcterms:W3CDTF">2022-12-21T08:58:29Z</dcterms:modified>
  <cp:category>programming; education; software engineering; software development </cp:category>
</cp:coreProperties>
</file>