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773600"/>
  <p:notesSz cx="10234613" cy="70993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83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3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3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3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2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5F3"/>
    <a:srgbClr val="CCF0ED"/>
    <a:srgbClr val="EEF7F8"/>
    <a:srgbClr val="B61763"/>
    <a:srgbClr val="E32C1C"/>
    <a:srgbClr val="333399"/>
    <a:srgbClr val="996600"/>
    <a:srgbClr val="CC0000"/>
    <a:srgbClr val="990033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44" autoAdjust="0"/>
    <p:restoredTop sz="94667" autoAdjust="0"/>
  </p:normalViewPr>
  <p:slideViewPr>
    <p:cSldViewPr>
      <p:cViewPr>
        <p:scale>
          <a:sx n="10" d="100"/>
          <a:sy n="10" d="100"/>
        </p:scale>
        <p:origin x="1171" y="624"/>
      </p:cViewPr>
      <p:guideLst>
        <p:guide orient="horz" pos="13472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71713" y="13287375"/>
            <a:ext cx="25736550" cy="9169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541838" y="24237950"/>
            <a:ext cx="21196300" cy="109315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2923A-AD14-447A-A2A4-FA28166B21C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414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64CAB-F76A-4173-BD55-0EA94283AA6A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633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1953538" y="1712913"/>
            <a:ext cx="6811962" cy="364966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514475" y="1712913"/>
            <a:ext cx="20286663" cy="364966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18551-C9BF-4A9C-9AAF-48963FC0A687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927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F4A84-BD05-4668-9173-0A1C09FCEAE2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62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92363" y="27485975"/>
            <a:ext cx="25738137" cy="84947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392363" y="18129250"/>
            <a:ext cx="25738137" cy="93567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6C0E7-D50A-451B-B8AA-1B3CBA18C9C7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762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514475" y="9980613"/>
            <a:ext cx="13549313" cy="282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5216188" y="9980613"/>
            <a:ext cx="13549312" cy="282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1B9DA-8BE3-4BC2-9464-55553A6E035D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444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514475" y="9574213"/>
            <a:ext cx="13377863" cy="3990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514475" y="13565188"/>
            <a:ext cx="13377863" cy="246443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5381288" y="9574213"/>
            <a:ext cx="13384212" cy="3990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5381288" y="13565188"/>
            <a:ext cx="13384212" cy="246443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E87FC-BB3E-41E9-9EBC-8CD41A727DE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934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335CD-F6A7-43CB-BFCD-89A3359D6894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207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0D00E-3C1A-416B-ABEC-9352ABC94F1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723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14475" y="1703388"/>
            <a:ext cx="9961563" cy="7246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37988" y="1703388"/>
            <a:ext cx="16927512" cy="36506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514475" y="8950325"/>
            <a:ext cx="9961563" cy="292592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8C709-EB14-45ED-A14D-2FDD53C4F513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166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35663" y="29941838"/>
            <a:ext cx="18167350" cy="35337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935663" y="3821113"/>
            <a:ext cx="18167350" cy="256651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935663" y="33475613"/>
            <a:ext cx="18167350" cy="50212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86467-D817-4033-99BE-E5C201E7A40B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602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2913"/>
            <a:ext cx="27251025" cy="712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9499" tIns="209750" rIns="419499" bIns="2097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ca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0613"/>
            <a:ext cx="27251025" cy="282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9499" tIns="209750" rIns="419499" bIns="2097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ca-ES" smtClean="0"/>
              <a:t>Haga clic para modificar el estilo de texto del patrón</a:t>
            </a:r>
          </a:p>
          <a:p>
            <a:pPr lvl="1"/>
            <a:r>
              <a:rPr lang="es-ES" altLang="ca-ES" smtClean="0"/>
              <a:t>Segundo nivel</a:t>
            </a:r>
          </a:p>
          <a:p>
            <a:pPr lvl="2"/>
            <a:r>
              <a:rPr lang="es-ES" altLang="ca-ES" smtClean="0"/>
              <a:t>Tercer nivel</a:t>
            </a:r>
          </a:p>
          <a:p>
            <a:pPr lvl="3"/>
            <a:r>
              <a:rPr lang="es-ES" altLang="ca-ES" smtClean="0"/>
              <a:t>Cuarto nivel</a:t>
            </a:r>
          </a:p>
          <a:p>
            <a:pPr lvl="4"/>
            <a:r>
              <a:rPr lang="es-ES" altLang="ca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52488"/>
            <a:ext cx="7064375" cy="296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9499" tIns="209750" rIns="419499" bIns="209750" numCol="1" anchor="t" anchorCtr="0" compatLnSpc="1">
            <a:prstTxWarp prst="textNoShape">
              <a:avLst/>
            </a:prstTxWarp>
          </a:bodyPr>
          <a:lstStyle>
            <a:lvl1pPr defTabSz="4195763">
              <a:defRPr sz="64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4150" y="38952488"/>
            <a:ext cx="9591675" cy="296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9499" tIns="209750" rIns="419499" bIns="209750" numCol="1" anchor="t" anchorCtr="0" compatLnSpc="1">
            <a:prstTxWarp prst="textNoShape">
              <a:avLst/>
            </a:prstTxWarp>
          </a:bodyPr>
          <a:lstStyle>
            <a:lvl1pPr algn="ctr" defTabSz="4195763">
              <a:defRPr sz="64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52488"/>
            <a:ext cx="7064375" cy="296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9499" tIns="209750" rIns="419499" bIns="209750" numCol="1" anchor="t" anchorCtr="0" compatLnSpc="1">
            <a:prstTxWarp prst="textNoShape">
              <a:avLst/>
            </a:prstTxWarp>
          </a:bodyPr>
          <a:lstStyle>
            <a:lvl1pPr algn="r" defTabSz="4195763">
              <a:defRPr sz="6400"/>
            </a:lvl1pPr>
          </a:lstStyle>
          <a:p>
            <a:pPr>
              <a:defRPr/>
            </a:pPr>
            <a:fld id="{9EF5411F-3684-4684-B25B-B89D0C5D219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195763" rtl="0" eaLnBrk="0" fontAlgn="base" hangingPunct="0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95763" rtl="0" eaLnBrk="0" fontAlgn="base" hangingPunct="0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2pPr>
      <a:lvl3pPr algn="ctr" defTabSz="4195763" rtl="0" eaLnBrk="0" fontAlgn="base" hangingPunct="0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3pPr>
      <a:lvl4pPr algn="ctr" defTabSz="4195763" rtl="0" eaLnBrk="0" fontAlgn="base" hangingPunct="0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4pPr>
      <a:lvl5pPr algn="ctr" defTabSz="4195763" rtl="0" eaLnBrk="0" fontAlgn="base" hangingPunct="0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5pPr>
      <a:lvl6pPr marL="457200" algn="ctr" defTabSz="4195763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6pPr>
      <a:lvl7pPr marL="914400" algn="ctr" defTabSz="4195763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7pPr>
      <a:lvl8pPr marL="1371600" algn="ctr" defTabSz="4195763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8pPr>
      <a:lvl9pPr marL="1828800" algn="ctr" defTabSz="4195763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9pPr>
    </p:titleStyle>
    <p:bodyStyle>
      <a:lvl1pPr marL="1573213" indent="-1573213" algn="l" defTabSz="4195763" rtl="0" eaLnBrk="0" fontAlgn="base" hangingPunct="0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408363" indent="-1311275" algn="l" defTabSz="419576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43513" indent="-1047750" algn="l" defTabSz="419576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40600" indent="-1047750" algn="l" defTabSz="4195763" rtl="0" eaLnBrk="0" fontAlgn="base" hangingPunct="0">
        <a:spcBef>
          <a:spcPct val="20000"/>
        </a:spcBef>
        <a:spcAft>
          <a:spcPct val="0"/>
        </a:spcAft>
        <a:buChar char="–"/>
        <a:defRPr sz="9200">
          <a:solidFill>
            <a:schemeClr val="tx1"/>
          </a:solidFill>
          <a:latin typeface="+mn-lt"/>
        </a:defRPr>
      </a:lvl4pPr>
      <a:lvl5pPr marL="9439275" indent="-1049338" algn="l" defTabSz="4195763" rtl="0" eaLnBrk="0" fontAlgn="base" hangingPunct="0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5pPr>
      <a:lvl6pPr marL="9896475" indent="-1049338" algn="l" defTabSz="4195763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6pPr>
      <a:lvl7pPr marL="10353675" indent="-1049338" algn="l" defTabSz="4195763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7pPr>
      <a:lvl8pPr marL="10810875" indent="-1049338" algn="l" defTabSz="4195763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8pPr>
      <a:lvl9pPr marL="11268075" indent="-1049338" algn="l" defTabSz="4195763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80681" flipH="1">
            <a:off x="25579470" y="5934641"/>
            <a:ext cx="4033859" cy="4123692"/>
          </a:xfrm>
          <a:prstGeom prst="rect">
            <a:avLst/>
          </a:prstGeom>
        </p:spPr>
      </p:pic>
      <p:sp>
        <p:nvSpPr>
          <p:cNvPr id="2051" name="Text Box 44"/>
          <p:cNvSpPr txBox="1">
            <a:spLocks noChangeArrowheads="1"/>
          </p:cNvSpPr>
          <p:nvPr/>
        </p:nvSpPr>
        <p:spPr bwMode="auto">
          <a:xfrm rot="-5400000">
            <a:off x="-5943599" y="20883562"/>
            <a:ext cx="12611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195763" eaLnBrk="0" hangingPunct="0">
              <a:spcBef>
                <a:spcPct val="20000"/>
              </a:spcBef>
              <a:buChar char="•"/>
              <a:defRPr sz="147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195763" eaLnBrk="0" hangingPunct="0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195763" eaLnBrk="0" hangingPunct="0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195763" eaLnBrk="0" hangingPunct="0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195763" eaLnBrk="0" hangingPunct="0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195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195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195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195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ca-ES" altLang="ca-ES" sz="2000" dirty="0" smtClean="0"/>
              <a:t>25a</a:t>
            </a:r>
            <a:r>
              <a:rPr lang="ca-ES" altLang="ca-ES" sz="2000" dirty="0"/>
              <a:t>. Edició Premis Patronat Politècnica. Projectes Final de Carrera</a:t>
            </a:r>
            <a:endParaRPr lang="es-ES" altLang="ca-ES" sz="2000" dirty="0"/>
          </a:p>
        </p:txBody>
      </p:sp>
      <p:sp>
        <p:nvSpPr>
          <p:cNvPr id="2052" name="Line 55"/>
          <p:cNvSpPr>
            <a:spLocks noChangeShapeType="1"/>
          </p:cNvSpPr>
          <p:nvPr/>
        </p:nvSpPr>
        <p:spPr bwMode="auto">
          <a:xfrm>
            <a:off x="0" y="3895725"/>
            <a:ext cx="30279975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a-ES" dirty="0"/>
          </a:p>
        </p:txBody>
      </p:sp>
      <p:sp>
        <p:nvSpPr>
          <p:cNvPr id="2053" name="Text Box 62"/>
          <p:cNvSpPr txBox="1">
            <a:spLocks noChangeArrowheads="1"/>
          </p:cNvSpPr>
          <p:nvPr/>
        </p:nvSpPr>
        <p:spPr bwMode="auto">
          <a:xfrm>
            <a:off x="841373" y="4341813"/>
            <a:ext cx="28080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195763" eaLnBrk="0" hangingPunct="0">
              <a:spcBef>
                <a:spcPct val="20000"/>
              </a:spcBef>
              <a:buChar char="•"/>
              <a:defRPr sz="147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195763" eaLnBrk="0" hangingPunct="0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195763" eaLnBrk="0" hangingPunct="0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195763" eaLnBrk="0" hangingPunct="0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195763" eaLnBrk="0" hangingPunct="0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195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195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195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195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a-ES" altLang="ca-ES" sz="2800" dirty="0" smtClean="0"/>
              <a:t>Hem dissenyat un braç robòtic amb </a:t>
            </a:r>
            <a:r>
              <a:rPr lang="ca-ES" altLang="ca-ES" sz="2800" dirty="0"/>
              <a:t>una estructura similar a la </a:t>
            </a:r>
            <a:r>
              <a:rPr lang="ca-ES" altLang="ca-ES" sz="2800" dirty="0" smtClean="0"/>
              <a:t>d’un braç </a:t>
            </a:r>
            <a:r>
              <a:rPr lang="ca-ES" altLang="ca-ES" sz="2800" dirty="0"/>
              <a:t>humà, </a:t>
            </a:r>
            <a:r>
              <a:rPr lang="ca-ES" altLang="ca-ES" sz="2800" dirty="0" smtClean="0"/>
              <a:t>destinat a ser utilitzat en un laboratori químic. Aquest ha de ser capaç </a:t>
            </a:r>
            <a:r>
              <a:rPr lang="ca-ES" altLang="ca-ES" sz="2800" dirty="0"/>
              <a:t>de moure i decantar provetes o altres recipients de caràcter </a:t>
            </a:r>
            <a:r>
              <a:rPr lang="ca-ES" altLang="ca-ES" sz="2800" dirty="0" smtClean="0"/>
              <a:t>similar. Per fer això ha </a:t>
            </a:r>
            <a:r>
              <a:rPr lang="ca-ES" altLang="ca-ES" sz="2800" dirty="0"/>
              <a:t>de ser capaç de copiar els moviments d’un guant, que duria un operari al voltant del </a:t>
            </a:r>
            <a:r>
              <a:rPr lang="ca-ES" altLang="ca-ES" sz="2800" dirty="0" smtClean="0"/>
              <a:t>braç, la </a:t>
            </a:r>
            <a:r>
              <a:rPr lang="ca-ES" altLang="ca-ES" sz="2800" dirty="0"/>
              <a:t>qual cosa faria el control </a:t>
            </a:r>
            <a:r>
              <a:rPr lang="ca-ES" altLang="ca-ES" sz="2800" dirty="0" smtClean="0"/>
              <a:t>fàcil </a:t>
            </a:r>
            <a:r>
              <a:rPr lang="ca-ES" altLang="ca-ES" sz="2800" dirty="0"/>
              <a:t>i </a:t>
            </a:r>
            <a:r>
              <a:rPr lang="ca-ES" altLang="ca-ES" sz="2800" dirty="0" smtClean="0"/>
              <a:t>intuïtiu. També incorpora un sistema de control de posició per evitar col·lisions.</a:t>
            </a:r>
            <a:endParaRPr lang="ca-ES" altLang="ca-ES" sz="2800" dirty="0"/>
          </a:p>
        </p:txBody>
      </p:sp>
      <p:sp>
        <p:nvSpPr>
          <p:cNvPr id="2050" name="Text Box 7"/>
          <p:cNvSpPr txBox="1">
            <a:spLocks noChangeArrowheads="1"/>
          </p:cNvSpPr>
          <p:nvPr/>
        </p:nvSpPr>
        <p:spPr bwMode="auto">
          <a:xfrm>
            <a:off x="6611938" y="1800225"/>
            <a:ext cx="157638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195763" eaLnBrk="0" hangingPunct="0">
              <a:spcBef>
                <a:spcPct val="20000"/>
              </a:spcBef>
              <a:buChar char="•"/>
              <a:defRPr sz="147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195763" eaLnBrk="0" hangingPunct="0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195763" eaLnBrk="0" hangingPunct="0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195763" eaLnBrk="0" hangingPunct="0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195763" eaLnBrk="0" hangingPunct="0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195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195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195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195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a-ES" altLang="ca-ES" sz="6000" dirty="0">
                <a:latin typeface="Gill Sans" pitchFamily="34" charset="0"/>
              </a:rPr>
              <a:t>Disseny d’un braç robòtic controlat per un guant electrònic</a:t>
            </a:r>
            <a:endParaRPr lang="es-ES" altLang="ca-ES" sz="6000" dirty="0">
              <a:latin typeface="Gill Sans" pitchFamily="34" charset="0"/>
            </a:endParaRPr>
          </a:p>
        </p:txBody>
      </p:sp>
      <p:sp>
        <p:nvSpPr>
          <p:cNvPr id="2057" name="Text Box 74"/>
          <p:cNvSpPr txBox="1">
            <a:spLocks noChangeArrowheads="1"/>
          </p:cNvSpPr>
          <p:nvPr/>
        </p:nvSpPr>
        <p:spPr bwMode="auto">
          <a:xfrm>
            <a:off x="6623050" y="392113"/>
            <a:ext cx="134842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195763" eaLnBrk="0" hangingPunct="0">
              <a:spcBef>
                <a:spcPct val="20000"/>
              </a:spcBef>
              <a:buChar char="•"/>
              <a:defRPr sz="147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195763" eaLnBrk="0" hangingPunct="0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195763" eaLnBrk="0" hangingPunct="0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195763" eaLnBrk="0" hangingPunct="0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195763" eaLnBrk="0" hangingPunct="0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195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195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195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195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a-ES" altLang="ca-ES" sz="2400" dirty="0" smtClean="0"/>
              <a:t>Josep Rueda Collell	                  Professor/a </a:t>
            </a:r>
            <a:r>
              <a:rPr lang="ca-ES" altLang="ca-ES" sz="2400" dirty="0"/>
              <a:t>tutor/a: </a:t>
            </a:r>
            <a:r>
              <a:rPr lang="ca-ES" altLang="ca-ES" sz="2400" dirty="0" smtClean="0"/>
              <a:t>Dr. Narcís Gascons </a:t>
            </a:r>
            <a:endParaRPr lang="ca-ES" altLang="ca-ES" sz="24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a-ES" altLang="ca-ES" sz="2400" dirty="0" smtClean="0"/>
              <a:t>Grau en Enginyeria Mecànica	</a:t>
            </a:r>
            <a:r>
              <a:rPr lang="ca-ES" altLang="ca-ES" sz="2400" dirty="0"/>
              <a:t>                  Enginyeria Mecànica i de la Construcció Industrial</a:t>
            </a:r>
            <a:endParaRPr lang="es-ES" altLang="ca-ES" sz="2400" dirty="0"/>
          </a:p>
        </p:txBody>
      </p:sp>
      <p:pic>
        <p:nvPicPr>
          <p:cNvPr id="2060" name="Picture 12" descr="EPS transparent qualita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79463"/>
            <a:ext cx="60483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t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8819" y="302330"/>
            <a:ext cx="7021758" cy="3248908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841375" y="6376716"/>
            <a:ext cx="13680000" cy="6873180"/>
          </a:xfrm>
          <a:prstGeom prst="roundRect">
            <a:avLst>
              <a:gd name="adj" fmla="val 7924"/>
            </a:avLst>
          </a:prstGeom>
          <a:solidFill>
            <a:srgbClr val="DFF5F3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0" rIns="180000" bIns="0" rtlCol="0">
            <a:spAutoFit/>
          </a:bodyPr>
          <a:lstStyle/>
          <a:p>
            <a:pPr algn="ctr"/>
            <a:r>
              <a:rPr lang="ca-ES" sz="7000" b="1" dirty="0" smtClean="0"/>
              <a:t>Introducció</a:t>
            </a:r>
          </a:p>
          <a:p>
            <a:pPr algn="just"/>
            <a:r>
              <a:rPr lang="ca-ES" sz="4000" dirty="0" smtClean="0"/>
              <a:t>El projecte es basa en dissenyar un braç robòtic, capaç de copiar els moviments d’un guant, el qual un operari duria al voltant del braç.</a:t>
            </a:r>
          </a:p>
          <a:p>
            <a:pPr algn="just"/>
            <a:r>
              <a:rPr lang="ca-ES" sz="4000" dirty="0" smtClean="0"/>
              <a:t>El braç està pensat per treballar dins d’una campana d‘un laboratori químic i com a tal, aquest ha de ser capaç </a:t>
            </a:r>
            <a:r>
              <a:rPr lang="ca-ES" sz="4000" dirty="0"/>
              <a:t>de moure i decantar provetes o altres recipients de caràcter </a:t>
            </a:r>
            <a:r>
              <a:rPr lang="ca-ES" sz="4000" dirty="0" smtClean="0"/>
              <a:t>similar.</a:t>
            </a:r>
          </a:p>
          <a:p>
            <a:pPr algn="just"/>
            <a:r>
              <a:rPr lang="ca-ES" sz="4000" dirty="0" smtClean="0"/>
              <a:t>Per tal de </a:t>
            </a:r>
            <a:r>
              <a:rPr lang="ca-ES" sz="4000" dirty="0" smtClean="0"/>
              <a:t>fer el control fàcil i intuïtiu, tindrà una estructura </a:t>
            </a:r>
            <a:r>
              <a:rPr lang="ca-ES" sz="4000" dirty="0"/>
              <a:t>similar a la d’un braç </a:t>
            </a:r>
            <a:r>
              <a:rPr lang="ca-ES" sz="4000" dirty="0" smtClean="0"/>
              <a:t>humà</a:t>
            </a:r>
            <a:r>
              <a:rPr lang="ca-ES" sz="4000" dirty="0"/>
              <a:t>.</a:t>
            </a:r>
            <a:endParaRPr lang="ca-ES" sz="40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217" y="13857178"/>
            <a:ext cx="13680000" cy="9629692"/>
          </a:xfrm>
          <a:prstGeom prst="round2DiagRect">
            <a:avLst>
              <a:gd name="adj1" fmla="val 8754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uadroTexto 11"/>
          <p:cNvSpPr txBox="1"/>
          <p:nvPr/>
        </p:nvSpPr>
        <p:spPr>
          <a:xfrm>
            <a:off x="15394217" y="8078788"/>
            <a:ext cx="13680000" cy="4955084"/>
          </a:xfrm>
          <a:prstGeom prst="roundRect">
            <a:avLst>
              <a:gd name="adj" fmla="val 6949"/>
            </a:avLst>
          </a:prstGeom>
          <a:solidFill>
            <a:srgbClr val="DFF5F3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0" rIns="180000" bIns="0" rtlCol="0">
            <a:spAutoFit/>
          </a:bodyPr>
          <a:lstStyle>
            <a:defPPr>
              <a:defRPr lang="es-ES"/>
            </a:defPPr>
            <a:lvl1pPr algn="ctr">
              <a:defRPr sz="7000"/>
            </a:lvl1pPr>
          </a:lstStyle>
          <a:p>
            <a:r>
              <a:rPr lang="ca-ES" b="1" dirty="0"/>
              <a:t>Estructura del braç</a:t>
            </a:r>
          </a:p>
          <a:p>
            <a:pPr algn="just"/>
            <a:r>
              <a:rPr lang="ca-ES" sz="4000" dirty="0"/>
              <a:t>El </a:t>
            </a:r>
            <a:r>
              <a:rPr lang="ca-ES" sz="4000" dirty="0" smtClean="0"/>
              <a:t>conjunt del </a:t>
            </a:r>
            <a:r>
              <a:rPr lang="ca-ES" sz="4000" dirty="0"/>
              <a:t>braç rota entorn un </a:t>
            </a:r>
            <a:r>
              <a:rPr lang="ca-ES" sz="4000" dirty="0" smtClean="0"/>
              <a:t>eix perpendicular al terra. </a:t>
            </a:r>
            <a:r>
              <a:rPr lang="ca-ES" sz="4000" dirty="0"/>
              <a:t>Aquest conjunt </a:t>
            </a:r>
            <a:r>
              <a:rPr lang="ca-ES" sz="4000" dirty="0" smtClean="0"/>
              <a:t>està </a:t>
            </a:r>
            <a:r>
              <a:rPr lang="ca-ES" sz="4000" dirty="0"/>
              <a:t>format per una espatlla, un colze i un canell que dibuixen un pla de moviments. </a:t>
            </a:r>
            <a:r>
              <a:rPr lang="ca-ES" sz="4000" dirty="0" smtClean="0"/>
              <a:t>Finalment, </a:t>
            </a:r>
            <a:r>
              <a:rPr lang="ca-ES" sz="4000" dirty="0"/>
              <a:t>al canell hi ha una </a:t>
            </a:r>
            <a:r>
              <a:rPr lang="ca-ES" sz="4000" dirty="0" smtClean="0"/>
              <a:t>pinça la qual pot </a:t>
            </a:r>
            <a:r>
              <a:rPr lang="ca-ES" sz="4000" dirty="0"/>
              <a:t>rotar sobre un eix per poder decantar les provetes, tanmateix aquest eix </a:t>
            </a:r>
            <a:r>
              <a:rPr lang="ca-ES" sz="4000" dirty="0" smtClean="0"/>
              <a:t>s’ha de mantenir sempre </a:t>
            </a:r>
            <a:r>
              <a:rPr lang="ca-ES" sz="4000" dirty="0"/>
              <a:t>paral·lel al terra.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20844" r="6236" b="8807"/>
          <a:stretch/>
        </p:blipFill>
        <p:spPr>
          <a:xfrm>
            <a:off x="1914171" y="21976422"/>
            <a:ext cx="11442106" cy="14785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CuadroTexto 22"/>
          <p:cNvSpPr txBox="1"/>
          <p:nvPr/>
        </p:nvSpPr>
        <p:spPr>
          <a:xfrm>
            <a:off x="893764" y="13940127"/>
            <a:ext cx="13680000" cy="7442597"/>
          </a:xfrm>
          <a:prstGeom prst="roundRect">
            <a:avLst>
              <a:gd name="adj" fmla="val 5621"/>
            </a:avLst>
          </a:prstGeom>
          <a:solidFill>
            <a:srgbClr val="DFF5F3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0" rIns="180000" bIns="0" rtlCol="0">
            <a:spAutoFit/>
          </a:bodyPr>
          <a:lstStyle>
            <a:defPPr>
              <a:defRPr lang="es-ES"/>
            </a:defPPr>
            <a:lvl1pPr algn="ctr">
              <a:defRPr sz="7000"/>
            </a:lvl1pPr>
          </a:lstStyle>
          <a:p>
            <a:r>
              <a:rPr lang="ca-ES" b="1" dirty="0"/>
              <a:t>Algoritme</a:t>
            </a:r>
          </a:p>
          <a:p>
            <a:pPr algn="just"/>
            <a:r>
              <a:rPr lang="ca-ES" sz="4000" dirty="0"/>
              <a:t>De forma periòdica, prenem mesures dels sensors que </a:t>
            </a:r>
            <a:r>
              <a:rPr lang="ca-ES" sz="4000" dirty="0" smtClean="0"/>
              <a:t>ens determinen </a:t>
            </a:r>
            <a:r>
              <a:rPr lang="ca-ES" sz="4000" dirty="0"/>
              <a:t>la posició </a:t>
            </a:r>
            <a:r>
              <a:rPr lang="ca-ES" sz="4000" dirty="0" smtClean="0"/>
              <a:t>del </a:t>
            </a:r>
            <a:r>
              <a:rPr lang="ca-ES" sz="4000" dirty="0"/>
              <a:t>braç </a:t>
            </a:r>
            <a:r>
              <a:rPr lang="ca-ES" sz="4000" dirty="0" smtClean="0"/>
              <a:t>de l’operari</a:t>
            </a:r>
            <a:r>
              <a:rPr lang="ca-ES" sz="4000" dirty="0"/>
              <a:t>.</a:t>
            </a:r>
          </a:p>
          <a:p>
            <a:pPr algn="just"/>
            <a:r>
              <a:rPr lang="ca-ES" sz="4000" dirty="0"/>
              <a:t>Per normativa i per seguretat, el braç no pot tocar les parets de la campana, per tant, previ a copiar la seva posició, comprovem si </a:t>
            </a:r>
            <a:r>
              <a:rPr lang="ca-ES" sz="4000" dirty="0" smtClean="0"/>
              <a:t>tal posició resultaria </a:t>
            </a:r>
            <a:r>
              <a:rPr lang="ca-ES" sz="4000" dirty="0"/>
              <a:t>en una col·lisió amb les parets.</a:t>
            </a:r>
          </a:p>
          <a:p>
            <a:pPr algn="just"/>
            <a:r>
              <a:rPr lang="ca-ES" sz="4000" dirty="0"/>
              <a:t>En acabat, </a:t>
            </a:r>
            <a:r>
              <a:rPr lang="ca-ES" sz="4000" dirty="0" smtClean="0"/>
              <a:t>calculem una posició </a:t>
            </a:r>
            <a:r>
              <a:rPr lang="ca-ES" sz="4000" dirty="0"/>
              <a:t>vàlida pel braç robòtic i aquest la implementa. D’aquesta forma podem fer </a:t>
            </a:r>
            <a:r>
              <a:rPr lang="ca-ES" sz="4000" dirty="0" smtClean="0"/>
              <a:t>que l’operari </a:t>
            </a:r>
            <a:r>
              <a:rPr lang="ca-ES" sz="4000" dirty="0"/>
              <a:t>mogui el braç lliurement sense preocupar-se que aquest xoqui de cap manera.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893764" y="37355697"/>
            <a:ext cx="13680000" cy="4355902"/>
          </a:xfrm>
          <a:prstGeom prst="roundRect">
            <a:avLst>
              <a:gd name="adj" fmla="val 9374"/>
            </a:avLst>
          </a:prstGeom>
          <a:solidFill>
            <a:srgbClr val="DFF5F3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0" rIns="180000" bIns="0" rtlCol="0">
            <a:spAutoFit/>
          </a:bodyPr>
          <a:lstStyle>
            <a:defPPr>
              <a:defRPr lang="es-ES"/>
            </a:defPPr>
            <a:lvl1pPr algn="ctr">
              <a:defRPr sz="7000"/>
            </a:lvl1pPr>
          </a:lstStyle>
          <a:p>
            <a:r>
              <a:rPr lang="ca-ES" b="1" dirty="0"/>
              <a:t>Funcionament del guant</a:t>
            </a:r>
          </a:p>
          <a:p>
            <a:pPr algn="just"/>
            <a:r>
              <a:rPr lang="ca-ES" sz="4000" dirty="0"/>
              <a:t>El guant duu quatre sensors de tipus giroscopi que llegeixen el valor del gir </a:t>
            </a:r>
            <a:r>
              <a:rPr lang="ca-ES" sz="4000" dirty="0" smtClean="0"/>
              <a:t>de les </a:t>
            </a:r>
            <a:r>
              <a:rPr lang="ca-ES" sz="4000" dirty="0"/>
              <a:t>articulacions </a:t>
            </a:r>
            <a:r>
              <a:rPr lang="ca-ES" sz="4000" dirty="0" smtClean="0"/>
              <a:t>de l’operari</a:t>
            </a:r>
            <a:r>
              <a:rPr lang="ca-ES" sz="4000" dirty="0"/>
              <a:t>.</a:t>
            </a:r>
            <a:br>
              <a:rPr lang="ca-ES" sz="4000" dirty="0"/>
            </a:br>
            <a:r>
              <a:rPr lang="ca-ES" sz="4000" dirty="0"/>
              <a:t>Aquests utilitzen l’eix de la gravetat per a corregir l’acumulació de l’error al llarg del temps, aconseguint així lectures fiables en tot moment.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15394217" y="24310176"/>
            <a:ext cx="13680000" cy="6809184"/>
          </a:xfrm>
          <a:prstGeom prst="roundRect">
            <a:avLst>
              <a:gd name="adj" fmla="val 5010"/>
            </a:avLst>
          </a:prstGeom>
          <a:solidFill>
            <a:srgbClr val="DFF5F3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0" rIns="180000" bIns="0" rtlCol="0">
            <a:spAutoFit/>
          </a:bodyPr>
          <a:lstStyle>
            <a:defPPr>
              <a:defRPr lang="es-ES"/>
            </a:defPPr>
            <a:lvl1pPr algn="ctr">
              <a:defRPr sz="7000"/>
            </a:lvl1pPr>
          </a:lstStyle>
          <a:p>
            <a:r>
              <a:rPr lang="ca-ES" b="1" dirty="0"/>
              <a:t>Model matemàtic</a:t>
            </a:r>
          </a:p>
          <a:p>
            <a:pPr algn="just"/>
            <a:r>
              <a:rPr lang="ca-ES" sz="4000" dirty="0"/>
              <a:t>Tot el braç </a:t>
            </a:r>
            <a:r>
              <a:rPr lang="ca-ES" sz="4000" dirty="0" smtClean="0"/>
              <a:t>ha estat modelat </a:t>
            </a:r>
            <a:r>
              <a:rPr lang="ca-ES" sz="4000" dirty="0"/>
              <a:t>matemàticament. Això ens permet aplicar cinemàtica </a:t>
            </a:r>
            <a:r>
              <a:rPr lang="ca-ES" sz="4000" dirty="0" smtClean="0"/>
              <a:t>directa </a:t>
            </a:r>
            <a:r>
              <a:rPr lang="ca-ES" sz="4000" dirty="0"/>
              <a:t>i cinemàtica inversa. Això significa que si li apliquem al braç uns angles determinats per a cada articulació, podem determinar la posició </a:t>
            </a:r>
            <a:r>
              <a:rPr lang="ca-ES" sz="4000" dirty="0" smtClean="0"/>
              <a:t>exacta </a:t>
            </a:r>
            <a:r>
              <a:rPr lang="ca-ES" sz="4000" dirty="0"/>
              <a:t>de la </a:t>
            </a:r>
            <a:r>
              <a:rPr lang="ca-ES" sz="4000" dirty="0" smtClean="0"/>
              <a:t>pinça, </a:t>
            </a:r>
            <a:r>
              <a:rPr lang="ca-ES" sz="4000" dirty="0"/>
              <a:t>i viceversa, que per a una posició concreta de la pinça podem saber la posició angular de </a:t>
            </a:r>
            <a:r>
              <a:rPr lang="ca-ES" sz="4000" dirty="0" smtClean="0"/>
              <a:t>cadascuna de </a:t>
            </a:r>
            <a:r>
              <a:rPr lang="ca-ES" sz="4000" dirty="0"/>
              <a:t>les articulacions</a:t>
            </a:r>
            <a:r>
              <a:rPr lang="ca-ES" sz="4000" dirty="0" smtClean="0"/>
              <a:t>.</a:t>
            </a:r>
            <a:r>
              <a:rPr lang="ca-ES" sz="4000" dirty="0"/>
              <a:t/>
            </a:r>
            <a:br>
              <a:rPr lang="ca-ES" sz="4000" dirty="0"/>
            </a:br>
            <a:r>
              <a:rPr lang="ca-ES" sz="4000" dirty="0"/>
              <a:t>Això facilita molt la implementació </a:t>
            </a:r>
            <a:r>
              <a:rPr lang="ca-ES" sz="4000" dirty="0" smtClean="0"/>
              <a:t>directa </a:t>
            </a:r>
            <a:r>
              <a:rPr lang="ca-ES" sz="4000" dirty="0"/>
              <a:t>de les lectures dels sensors del guant.</a:t>
            </a:r>
          </a:p>
        </p:txBody>
      </p:sp>
      <p:pic>
        <p:nvPicPr>
          <p:cNvPr id="19" name="Marcador de contenido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17465195" y="31499819"/>
            <a:ext cx="10327248" cy="10524360"/>
          </a:xfrm>
          <a:prstGeom prst="rect">
            <a:avLst/>
          </a:prstGeom>
          <a:noFill/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95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95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442</Words>
  <Application>Microsoft Office PowerPoint</Application>
  <PresentationFormat>Personalizado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Gill Sans</vt:lpstr>
      <vt:lpstr>Diseño predeterminado</vt:lpstr>
      <vt:lpstr>Presentación de PowerPoint</vt:lpstr>
    </vt:vector>
  </TitlesOfParts>
  <Company>Lady 3Jane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mark</dc:creator>
  <cp:lastModifiedBy>Josep Rueda Collell</cp:lastModifiedBy>
  <cp:revision>139</cp:revision>
  <cp:lastPrinted>2014-11-06T11:52:48Z</cp:lastPrinted>
  <dcterms:created xsi:type="dcterms:W3CDTF">2009-04-07T20:47:12Z</dcterms:created>
  <dcterms:modified xsi:type="dcterms:W3CDTF">2020-05-24T16:07:50Z</dcterms:modified>
</cp:coreProperties>
</file>