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EF20FCB6-F40E-476A-B616-1E8963E4D382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3723FF7A-30AA-4F88-9A2F-30FE3A4DAD4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97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3FF7A-30AA-4F88-9A2F-30FE3A4DAD4A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467544" y="1268760"/>
            <a:ext cx="820891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6" name="Egyenes összekötő 5"/>
          <p:cNvCxnSpPr/>
          <p:nvPr userDrawn="1"/>
        </p:nvCxnSpPr>
        <p:spPr>
          <a:xfrm>
            <a:off x="467544" y="1268760"/>
            <a:ext cx="820891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91F7-627D-4036-BC76-B52176F9513E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9194-A98F-4C8C-95B8-F7BD75A55B9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Fékút, féktávolság, </a:t>
            </a:r>
            <a:r>
              <a:rPr lang="hu-HU" dirty="0" smtClean="0"/>
              <a:t>reakcióidő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 algn="ctr">
              <a:buNone/>
            </a:pPr>
            <a:r>
              <a:rPr lang="hu-HU" b="1" dirty="0" smtClean="0"/>
              <a:t>Féktávolság</a:t>
            </a:r>
          </a:p>
          <a:p>
            <a:pPr algn="ctr">
              <a:buNone/>
            </a:pPr>
            <a:r>
              <a:rPr lang="hu-HU" b="1" dirty="0" smtClean="0"/>
              <a:t>=</a:t>
            </a:r>
            <a:endParaRPr lang="hu-HU" b="1" dirty="0"/>
          </a:p>
          <a:p>
            <a:pPr algn="ctr">
              <a:buNone/>
            </a:pPr>
            <a:r>
              <a:rPr lang="hu-HU" b="1" dirty="0"/>
              <a:t> </a:t>
            </a:r>
            <a:r>
              <a:rPr lang="hu-HU" b="1" dirty="0" smtClean="0"/>
              <a:t>a reakcióidő </a:t>
            </a:r>
            <a:r>
              <a:rPr lang="hu-HU" b="1" dirty="0"/>
              <a:t>alatt megtett </a:t>
            </a:r>
            <a:r>
              <a:rPr lang="hu-HU" b="1" dirty="0" smtClean="0"/>
              <a:t>út</a:t>
            </a:r>
            <a:endParaRPr lang="hu-HU" b="1" dirty="0"/>
          </a:p>
          <a:p>
            <a:pPr algn="ctr">
              <a:buNone/>
            </a:pPr>
            <a:r>
              <a:rPr lang="hu-HU" b="1" dirty="0" smtClean="0"/>
              <a:t>+</a:t>
            </a:r>
          </a:p>
          <a:p>
            <a:pPr algn="ctr">
              <a:buNone/>
            </a:pPr>
            <a:r>
              <a:rPr lang="hu-HU" b="1" dirty="0" smtClean="0"/>
              <a:t>a fékezés </a:t>
            </a:r>
            <a:r>
              <a:rPr lang="hu-HU" b="1" dirty="0"/>
              <a:t>kezdetétől a megállásig megtett </a:t>
            </a:r>
            <a:r>
              <a:rPr lang="hu-HU" b="1" dirty="0" smtClean="0"/>
              <a:t>út</a:t>
            </a:r>
            <a:endParaRPr lang="hu-HU" b="1" dirty="0"/>
          </a:p>
          <a:p>
            <a:pPr algn="ctr">
              <a:buNone/>
            </a:pPr>
            <a:endParaRPr lang="hu-HU" dirty="0"/>
          </a:p>
        </p:txBody>
      </p:sp>
      <p:sp>
        <p:nvSpPr>
          <p:cNvPr id="6" name="Hullám 5"/>
          <p:cNvSpPr/>
          <p:nvPr/>
        </p:nvSpPr>
        <p:spPr>
          <a:xfrm>
            <a:off x="792000" y="5301208"/>
            <a:ext cx="7560000" cy="360000"/>
          </a:xfrm>
          <a:prstGeom prst="wav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Hullám 6"/>
          <p:cNvSpPr/>
          <p:nvPr/>
        </p:nvSpPr>
        <p:spPr>
          <a:xfrm>
            <a:off x="792000" y="6021288"/>
            <a:ext cx="7560000" cy="360000"/>
          </a:xfrm>
          <a:prstGeom prst="wav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reakcióidő függ a vezető állapotától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~"/>
            </a:pPr>
            <a:r>
              <a:rPr lang="hu-HU" sz="3000" dirty="0"/>
              <a:t>életkor, egészségi állapot, </a:t>
            </a:r>
            <a:r>
              <a:rPr lang="hu-HU" sz="3000" dirty="0" smtClean="0"/>
              <a:t>fáradtság</a:t>
            </a:r>
            <a:endParaRPr lang="hu-HU" sz="3000" dirty="0"/>
          </a:p>
          <a:p>
            <a:pPr>
              <a:buFont typeface="Arial" pitchFamily="34" charset="0"/>
              <a:buChar char="~"/>
            </a:pPr>
            <a:r>
              <a:rPr lang="hu-HU" sz="3000" dirty="0"/>
              <a:t>vezetői </a:t>
            </a:r>
            <a:r>
              <a:rPr lang="hu-HU" sz="3000" dirty="0" smtClean="0"/>
              <a:t>gyakorlat</a:t>
            </a:r>
            <a:endParaRPr lang="hu-HU" sz="3000" dirty="0"/>
          </a:p>
          <a:p>
            <a:pPr>
              <a:buFont typeface="Arial" pitchFamily="34" charset="0"/>
              <a:buChar char="~"/>
            </a:pPr>
            <a:r>
              <a:rPr lang="hu-HU" sz="3000" dirty="0"/>
              <a:t>fiziológiai </a:t>
            </a:r>
            <a:r>
              <a:rPr lang="hu-HU" sz="3000" dirty="0" smtClean="0"/>
              <a:t>okok (pl. </a:t>
            </a:r>
            <a:r>
              <a:rPr lang="hu-HU" sz="3000" dirty="0"/>
              <a:t>éhség, fejfájás stb</a:t>
            </a:r>
            <a:r>
              <a:rPr lang="hu-HU" sz="3000" dirty="0" smtClean="0"/>
              <a:t>.)</a:t>
            </a:r>
            <a:endParaRPr lang="hu-HU" sz="3000" dirty="0"/>
          </a:p>
          <a:p>
            <a:pPr>
              <a:buFont typeface="Arial" pitchFamily="34" charset="0"/>
              <a:buChar char="~"/>
            </a:pPr>
            <a:r>
              <a:rPr lang="hu-HU" sz="3000" dirty="0"/>
              <a:t>pszichológiai </a:t>
            </a:r>
            <a:r>
              <a:rPr lang="hu-HU" sz="3000" dirty="0" smtClean="0"/>
              <a:t>okok </a:t>
            </a:r>
            <a:r>
              <a:rPr lang="hu-HU" sz="3000" dirty="0"/>
              <a:t>(pl. öröm</a:t>
            </a:r>
            <a:r>
              <a:rPr lang="hu-HU" sz="3000"/>
              <a:t>, </a:t>
            </a:r>
            <a:r>
              <a:rPr lang="hu-HU" sz="3000" smtClean="0"/>
              <a:t>bánat </a:t>
            </a:r>
            <a:r>
              <a:rPr lang="hu-HU" sz="3000" dirty="0" smtClean="0"/>
              <a:t>stb.)</a:t>
            </a:r>
            <a:endParaRPr lang="hu-HU" sz="3000" dirty="0"/>
          </a:p>
          <a:p>
            <a:pPr>
              <a:buFont typeface="Arial" pitchFamily="34" charset="0"/>
              <a:buChar char="~"/>
            </a:pPr>
            <a:r>
              <a:rPr lang="hu-HU" sz="3000" dirty="0"/>
              <a:t>különleges </a:t>
            </a:r>
            <a:r>
              <a:rPr lang="hu-HU" sz="3000" dirty="0" smtClean="0"/>
              <a:t>hatás </a:t>
            </a:r>
            <a:r>
              <a:rPr lang="hu-HU" sz="3000" dirty="0"/>
              <a:t>(pl. </a:t>
            </a:r>
            <a:r>
              <a:rPr lang="hu-HU" sz="3000" dirty="0" smtClean="0"/>
              <a:t>ijedtség, alkoholhatás</a:t>
            </a:r>
            <a:r>
              <a:rPr lang="hu-HU" sz="3000" dirty="0"/>
              <a:t>, gyógyszerhatás</a:t>
            </a:r>
            <a:r>
              <a:rPr lang="hu-HU" sz="3000" dirty="0" smtClean="0"/>
              <a:t>)</a:t>
            </a:r>
            <a:endParaRPr lang="hu-HU" sz="3000" dirty="0"/>
          </a:p>
          <a:p>
            <a:pPr>
              <a:buFont typeface="Arial" pitchFamily="34" charset="0"/>
              <a:buChar char="~"/>
            </a:pPr>
            <a:r>
              <a:rPr lang="hu-HU" sz="3000" dirty="0" smtClean="0"/>
              <a:t>felkészültség</a:t>
            </a:r>
            <a:endParaRPr lang="hu-H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2343" cy="1143000"/>
          </a:xfrm>
        </p:spPr>
        <p:txBody>
          <a:bodyPr>
            <a:noAutofit/>
          </a:bodyPr>
          <a:lstStyle/>
          <a:p>
            <a:r>
              <a:rPr lang="hu-HU" dirty="0"/>
              <a:t>Miért hatékonyabb hidegben a </a:t>
            </a:r>
            <a:r>
              <a:rPr lang="hu-HU" dirty="0" smtClean="0"/>
              <a:t>téli gumi</a:t>
            </a:r>
            <a:r>
              <a:rPr lang="hu-HU" dirty="0"/>
              <a:t>?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200" dirty="0" smtClean="0"/>
              <a:t>Anyag</a:t>
            </a:r>
          </a:p>
          <a:p>
            <a:pPr lvl="1"/>
            <a:r>
              <a:rPr lang="hu-HU" dirty="0" smtClean="0"/>
              <a:t>7 °C alatt a nyári gumiabroncsok anyaga megkeményedik és elveszítik </a:t>
            </a:r>
            <a:r>
              <a:rPr lang="hu-HU" dirty="0" err="1" smtClean="0"/>
              <a:t>tapadóképességüket</a:t>
            </a:r>
            <a:endParaRPr lang="hu-HU" dirty="0" smtClean="0"/>
          </a:p>
          <a:p>
            <a:pPr lvl="1"/>
            <a:r>
              <a:rPr lang="hu-HU" dirty="0" smtClean="0"/>
              <a:t>A téli gumik alapanyaga hidegben is rugalmas marad és megőrzi tapadását</a:t>
            </a:r>
          </a:p>
          <a:p>
            <a:r>
              <a:rPr lang="hu-HU" sz="3200" dirty="0" smtClean="0"/>
              <a:t>Mintázat</a:t>
            </a:r>
          </a:p>
          <a:p>
            <a:r>
              <a:rPr lang="hu-HU" sz="3200" dirty="0" smtClean="0"/>
              <a:t>Bordák</a:t>
            </a:r>
          </a:p>
          <a:p>
            <a:pPr lvl="1"/>
            <a:r>
              <a:rPr lang="hu-HU" dirty="0" smtClean="0"/>
              <a:t>A téli gumi sűrűbb bordázatú</a:t>
            </a:r>
          </a:p>
          <a:p>
            <a:pPr lvl="1"/>
            <a:r>
              <a:rPr lang="hu-HU" dirty="0" smtClean="0"/>
              <a:t>Megbízható fékhatást és kipörgés nélküli indulást eredményez</a:t>
            </a:r>
          </a:p>
        </p:txBody>
      </p:sp>
      <p:pic>
        <p:nvPicPr>
          <p:cNvPr id="6" name="Kép 5" descr="mintaz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9184"/>
            <a:ext cx="1656000" cy="16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1115616" y="3284994"/>
            <a:ext cx="72008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rgbClr val="92D050"/>
                </a:solidFill>
                <a:sym typeface="Wingdings"/>
              </a:rPr>
              <a:t></a:t>
            </a:r>
            <a:r>
              <a:rPr lang="hu-HU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  <a:sym typeface="Symbol"/>
              </a:rPr>
              <a:t>Nyári gumi</a:t>
            </a:r>
            <a:endParaRPr lang="hu-HU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115616" y="2400049"/>
            <a:ext cx="612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bg1"/>
                </a:solidFill>
                <a:sym typeface="Wingdings"/>
              </a:rPr>
              <a:t></a:t>
            </a:r>
            <a:r>
              <a:rPr lang="hu-HU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hu-HU" dirty="0" smtClean="0">
                <a:latin typeface="Arial" pitchFamily="34" charset="0"/>
                <a:cs typeface="Arial" pitchFamily="34" charset="0"/>
                <a:sym typeface="Symbol"/>
              </a:rPr>
              <a:t>Téli gumi</a:t>
            </a:r>
            <a:endParaRPr lang="hu-H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395536" y="2384904"/>
            <a:ext cx="360040" cy="360040"/>
          </a:xfrm>
          <a:prstGeom prst="ellipse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 descr="au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402906"/>
            <a:ext cx="880000" cy="354286"/>
          </a:xfrm>
          <a:prstGeom prst="rect">
            <a:avLst/>
          </a:prstGeom>
        </p:spPr>
      </p:pic>
      <p:pic>
        <p:nvPicPr>
          <p:cNvPr id="14" name="Kép 13" descr="au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3287851"/>
            <a:ext cx="880000" cy="354286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1115616" y="17008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 km/órás sebességnél jeges úton</a:t>
            </a:r>
            <a:endParaRPr lang="hu-H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7380312" y="19795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57 m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84239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68 </a:t>
            </a:r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22" name="Ellipszis 21"/>
          <p:cNvSpPr/>
          <p:nvPr/>
        </p:nvSpPr>
        <p:spPr>
          <a:xfrm>
            <a:off x="395536" y="4833176"/>
            <a:ext cx="360040" cy="360040"/>
          </a:xfrm>
          <a:prstGeom prst="ellipse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395536" y="5733256"/>
            <a:ext cx="360040" cy="360040"/>
          </a:xfrm>
          <a:prstGeom prst="ellipse">
            <a:avLst/>
          </a:prstGeom>
          <a:noFill/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1115616" y="4855883"/>
            <a:ext cx="46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bg1"/>
                </a:solidFill>
                <a:sym typeface="Wingdings"/>
              </a:rPr>
              <a:t></a:t>
            </a:r>
            <a:r>
              <a:rPr lang="hu-HU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hu-HU" dirty="0" smtClean="0">
                <a:latin typeface="Arial" pitchFamily="34" charset="0"/>
                <a:cs typeface="Arial" pitchFamily="34" charset="0"/>
                <a:sym typeface="Symbol"/>
              </a:rPr>
              <a:t>Téli gumi</a:t>
            </a:r>
            <a:endParaRPr lang="hu-H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1115616" y="41490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 km/órás sebességnél havas úton</a:t>
            </a:r>
            <a:endParaRPr lang="hu-H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5868144" y="44278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35 </a:t>
            </a:r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20" name="Téglalap 19"/>
          <p:cNvSpPr/>
          <p:nvPr/>
        </p:nvSpPr>
        <p:spPr>
          <a:xfrm>
            <a:off x="1115616" y="5733261"/>
            <a:ext cx="540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rgbClr val="92D050"/>
                </a:solidFill>
                <a:sym typeface="Wingdings"/>
              </a:rPr>
              <a:t></a:t>
            </a:r>
            <a:r>
              <a:rPr lang="hu-HU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  <a:sym typeface="Symbol"/>
              </a:rPr>
              <a:t>Nyári gumi</a:t>
            </a:r>
            <a:endParaRPr lang="hu-HU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660232" y="53732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43 </a:t>
            </a:r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pic>
        <p:nvPicPr>
          <p:cNvPr id="33" name="Kép 32" descr="au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858740"/>
            <a:ext cx="880000" cy="354286"/>
          </a:xfrm>
          <a:prstGeom prst="rect">
            <a:avLst/>
          </a:prstGeom>
        </p:spPr>
      </p:pic>
      <p:pic>
        <p:nvPicPr>
          <p:cNvPr id="34" name="Kép 33" descr="au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5736118"/>
            <a:ext cx="880000" cy="354286"/>
          </a:xfrm>
          <a:prstGeom prst="rect">
            <a:avLst/>
          </a:prstGeom>
        </p:spPr>
      </p:pic>
      <p:sp>
        <p:nvSpPr>
          <p:cNvPr id="35" name="Cím 3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2343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Fékutak különböző tapadású felületeken</a:t>
            </a:r>
            <a:endParaRPr lang="hu-HU" dirty="0"/>
          </a:p>
        </p:txBody>
      </p:sp>
      <p:cxnSp>
        <p:nvCxnSpPr>
          <p:cNvPr id="5" name="Egyenes összekötő 4"/>
          <p:cNvCxnSpPr/>
          <p:nvPr/>
        </p:nvCxnSpPr>
        <p:spPr>
          <a:xfrm>
            <a:off x="1115616" y="2164214"/>
            <a:ext cx="6120000" cy="0"/>
          </a:xfrm>
          <a:prstGeom prst="line">
            <a:avLst/>
          </a:prstGeom>
          <a:ln w="72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/>
          <p:nvPr/>
        </p:nvCxnSpPr>
        <p:spPr>
          <a:xfrm>
            <a:off x="1116216" y="5556361"/>
            <a:ext cx="5399400" cy="0"/>
          </a:xfrm>
          <a:prstGeom prst="line">
            <a:avLst/>
          </a:prstGeom>
          <a:ln w="72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>
            <a:off x="1115616" y="3110659"/>
            <a:ext cx="7200800" cy="0"/>
          </a:xfrm>
          <a:prstGeom prst="line">
            <a:avLst/>
          </a:prstGeom>
          <a:ln w="72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>
            <a:off x="1115616" y="4609040"/>
            <a:ext cx="4680000" cy="0"/>
          </a:xfrm>
          <a:prstGeom prst="line">
            <a:avLst/>
          </a:prstGeom>
          <a:ln w="72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147</Words>
  <Application>Microsoft Office PowerPoint</Application>
  <PresentationFormat>Diavetítés a képernyőre (4:3 oldalarány)</PresentationFormat>
  <Paragraphs>33</Paragraphs>
  <Slides>4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Fékút, féktávolság, reakcióidő</vt:lpstr>
      <vt:lpstr>A reakcióidő függ a vezető állapotától</vt:lpstr>
      <vt:lpstr>Miért hatékonyabb hidegben a téli gumi?</vt:lpstr>
      <vt:lpstr>Fékutak különböző tapadású felületeken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Fékút</dc:title>
  <dc:creator/>
  <cp:lastModifiedBy>Oktatási Hivatal</cp:lastModifiedBy>
  <cp:revision>32</cp:revision>
  <cp:lastPrinted>2013-02-03T06:14:24Z</cp:lastPrinted>
  <dcterms:created xsi:type="dcterms:W3CDTF">2012-11-28T15:17:04Z</dcterms:created>
  <dcterms:modified xsi:type="dcterms:W3CDTF">2013-02-18T15:38:29Z</dcterms:modified>
</cp:coreProperties>
</file>