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239625" cy="6840538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1E00"/>
    <a:srgbClr val="FDFDFD"/>
    <a:srgbClr val="FBF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19505"/>
            <a:ext cx="9179719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592866"/>
            <a:ext cx="9179719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C280-E754-4B0B-8446-9A96531FD6F0}" type="datetimeFigureOut">
              <a:rPr lang="hu-HU" smtClean="0"/>
              <a:t>2016. 05. 10.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7C2C-3D43-4A2B-8786-205CD6857B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750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C280-E754-4B0B-8446-9A96531FD6F0}" type="datetimeFigureOut">
              <a:rPr lang="hu-HU" smtClean="0"/>
              <a:t>2016. 05. 10.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7C2C-3D43-4A2B-8786-205CD6857B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128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64195"/>
            <a:ext cx="2639169" cy="579704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64195"/>
            <a:ext cx="7764512" cy="579704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C280-E754-4B0B-8446-9A96531FD6F0}" type="datetimeFigureOut">
              <a:rPr lang="hu-HU" smtClean="0"/>
              <a:t>2016. 05. 10.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7C2C-3D43-4A2B-8786-205CD6857B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36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C280-E754-4B0B-8446-9A96531FD6F0}" type="datetimeFigureOut">
              <a:rPr lang="hu-HU" smtClean="0"/>
              <a:t>2016. 05. 10.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7C2C-3D43-4A2B-8786-205CD6857B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664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05385"/>
            <a:ext cx="10556677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577778"/>
            <a:ext cx="10556677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C280-E754-4B0B-8446-9A96531FD6F0}" type="datetimeFigureOut">
              <a:rPr lang="hu-HU" smtClean="0"/>
              <a:t>2016. 05. 10.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7C2C-3D43-4A2B-8786-205CD6857B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648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820976"/>
            <a:ext cx="5201841" cy="43402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820976"/>
            <a:ext cx="5201841" cy="43402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C280-E754-4B0B-8446-9A96531FD6F0}" type="datetimeFigureOut">
              <a:rPr lang="hu-HU" smtClean="0"/>
              <a:t>2016. 05. 10.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7C2C-3D43-4A2B-8786-205CD6857B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983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64196"/>
            <a:ext cx="10556677" cy="132218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676882"/>
            <a:ext cx="517793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498697"/>
            <a:ext cx="5177935" cy="367520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676882"/>
            <a:ext cx="520343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498697"/>
            <a:ext cx="5203435" cy="367520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C280-E754-4B0B-8446-9A96531FD6F0}" type="datetimeFigureOut">
              <a:rPr lang="hu-HU" smtClean="0"/>
              <a:t>2016. 05. 10.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7C2C-3D43-4A2B-8786-205CD6857B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912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C280-E754-4B0B-8446-9A96531FD6F0}" type="datetimeFigureOut">
              <a:rPr lang="hu-HU" smtClean="0"/>
              <a:t>2016. 05. 10.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7C2C-3D43-4A2B-8786-205CD6857B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875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C280-E754-4B0B-8446-9A96531FD6F0}" type="datetimeFigureOut">
              <a:rPr lang="hu-HU" smtClean="0"/>
              <a:t>2016. 05. 10.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7C2C-3D43-4A2B-8786-205CD6857B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259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6036"/>
            <a:ext cx="39475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984911"/>
            <a:ext cx="6196310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52161"/>
            <a:ext cx="39475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C280-E754-4B0B-8446-9A96531FD6F0}" type="datetimeFigureOut">
              <a:rPr lang="hu-HU" smtClean="0"/>
              <a:t>2016. 05. 10.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7C2C-3D43-4A2B-8786-205CD6857B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909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6036"/>
            <a:ext cx="39475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984911"/>
            <a:ext cx="6196310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52161"/>
            <a:ext cx="39475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C280-E754-4B0B-8446-9A96531FD6F0}" type="datetimeFigureOut">
              <a:rPr lang="hu-HU" smtClean="0"/>
              <a:t>2016. 05. 10.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7C2C-3D43-4A2B-8786-205CD6857B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39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81511"/>
            <a:ext cx="12239625" cy="900000"/>
          </a:xfrm>
          <a:prstGeom prst="rect">
            <a:avLst/>
          </a:prstGeom>
          <a:solidFill>
            <a:srgbClr val="3C1E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820976"/>
            <a:ext cx="10556677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340166"/>
            <a:ext cx="275391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5C280-E754-4B0B-8446-9A96531FD6F0}" type="datetimeFigureOut">
              <a:rPr lang="hu-HU" smtClean="0"/>
              <a:t>2016. 05. 10.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340166"/>
            <a:ext cx="41308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340166"/>
            <a:ext cx="275391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77C2C-3D43-4A2B-8786-205CD6857B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132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defTabSz="912114" rtl="0" eaLnBrk="1" latinLnBrk="0" hangingPunct="1">
        <a:lnSpc>
          <a:spcPct val="90000"/>
        </a:lnSpc>
        <a:spcBef>
          <a:spcPct val="0"/>
        </a:spcBef>
        <a:buNone/>
        <a:defRPr sz="39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029" indent="-228029" algn="l" defTabSz="912114" rtl="0" eaLnBrk="1" latinLnBrk="0" hangingPunct="1">
        <a:lnSpc>
          <a:spcPct val="100000"/>
        </a:lnSpc>
        <a:spcBef>
          <a:spcPts val="600"/>
        </a:spcBef>
        <a:buFontTx/>
        <a:buBlip>
          <a:blip r:embed="rId13"/>
        </a:buBlip>
        <a:defRPr sz="2200" kern="1200">
          <a:solidFill>
            <a:srgbClr val="3C1E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4086" indent="-228029" algn="l" defTabSz="91211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394" kern="1200">
          <a:solidFill>
            <a:srgbClr val="3C1E00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995" kern="1200">
          <a:solidFill>
            <a:srgbClr val="3C1E00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795" kern="1200">
          <a:solidFill>
            <a:srgbClr val="3C1E00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795" kern="1200">
          <a:solidFill>
            <a:srgbClr val="3C1E00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4459017"/>
            <a:ext cx="12239625" cy="2381521"/>
          </a:xfrm>
          <a:noFill/>
        </p:spPr>
        <p:txBody>
          <a:bodyPr>
            <a:normAutofit/>
          </a:bodyPr>
          <a:lstStyle/>
          <a:p>
            <a:r>
              <a:rPr lang="hu-HU" sz="5500" dirty="0"/>
              <a:t>A heliocentrikus világkép kialakulása</a:t>
            </a:r>
            <a:endParaRPr lang="hu-HU" sz="5500" b="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812" y="210312"/>
            <a:ext cx="5760000" cy="483356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812" y="210312"/>
            <a:ext cx="5760000" cy="483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1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geocentrikus világkép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41474" y="1820976"/>
            <a:ext cx="7838887" cy="4340259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hu-HU" b="1" cap="all" dirty="0" err="1"/>
              <a:t>Klaudiosz</a:t>
            </a:r>
            <a:r>
              <a:rPr lang="hu-HU" b="1" cap="all" dirty="0"/>
              <a:t> Ptolemaiosz</a:t>
            </a:r>
            <a:r>
              <a:rPr lang="hu-HU" b="1" cap="small" dirty="0"/>
              <a:t> </a:t>
            </a:r>
            <a:r>
              <a:rPr lang="hu-HU" dirty="0"/>
              <a:t>(i. sz. 150 körül):</a:t>
            </a:r>
          </a:p>
          <a:p>
            <a:r>
              <a:rPr lang="hu-HU" dirty="0"/>
              <a:t>A Föld mozdulatlan</a:t>
            </a:r>
          </a:p>
          <a:p>
            <a:r>
              <a:rPr lang="hu-HU" dirty="0"/>
              <a:t>A bolygók kör alakú pályákon keringenek</a:t>
            </a:r>
          </a:p>
          <a:p>
            <a:r>
              <a:rPr lang="hu-HU" dirty="0"/>
              <a:t>A keringési sebességek állandóak</a:t>
            </a:r>
          </a:p>
          <a:p>
            <a:r>
              <a:rPr lang="hu-HU" dirty="0"/>
              <a:t>A keringési pályák középpontja egy, a Földhöz közeli pont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hu-HU" dirty="0"/>
              <a:t>A bolygó pályája: A Föld körül egy főkör helyezkedik el, amelyen egy kisebb kör (</a:t>
            </a:r>
            <a:r>
              <a:rPr lang="hu-HU" dirty="0" err="1"/>
              <a:t>epiciklus</a:t>
            </a:r>
            <a:r>
              <a:rPr lang="hu-HU" dirty="0"/>
              <a:t>) úgy gördül végig, hogy középpontja mindig a főkörön legyen. A bolygó az </a:t>
            </a:r>
            <a:r>
              <a:rPr lang="hu-HU" dirty="0" err="1"/>
              <a:t>epiciklusra</a:t>
            </a:r>
            <a:r>
              <a:rPr lang="hu-HU" dirty="0"/>
              <a:t> van „ráerősítve”.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00" y="1980000"/>
            <a:ext cx="2880000" cy="356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7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Kopernikusz heliocentrikus világképe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41474" y="1820976"/>
            <a:ext cx="7722977" cy="4340259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hu-HU" b="1" cap="all" dirty="0" err="1"/>
              <a:t>Nikolausz</a:t>
            </a:r>
            <a:r>
              <a:rPr lang="hu-HU" b="1" cap="all" dirty="0"/>
              <a:t> Kopernikusz</a:t>
            </a:r>
            <a:r>
              <a:rPr lang="hu-HU" b="1" cap="small" dirty="0"/>
              <a:t> </a:t>
            </a:r>
            <a:r>
              <a:rPr lang="hu-HU" dirty="0"/>
              <a:t>az 1514-ben megjelent, </a:t>
            </a:r>
            <a:r>
              <a:rPr lang="hu-HU" dirty="0" err="1"/>
              <a:t>Commentariolus</a:t>
            </a:r>
            <a:r>
              <a:rPr lang="hu-HU" dirty="0"/>
              <a:t> c. munkájában az alábbi, új alapfelvetéseket rögzítette:</a:t>
            </a:r>
          </a:p>
          <a:p>
            <a:r>
              <a:rPr lang="hu-HU" dirty="0"/>
              <a:t>A Föld egyedül a Hold pályájának középpontja</a:t>
            </a:r>
          </a:p>
          <a:p>
            <a:r>
              <a:rPr lang="hu-HU" dirty="0"/>
              <a:t>A Nap van a középpontban, a Föld és a többi bolygó körülötte kering</a:t>
            </a:r>
          </a:p>
          <a:p>
            <a:r>
              <a:rPr lang="hu-HU" dirty="0"/>
              <a:t>A Föld forog a tengelye körül</a:t>
            </a:r>
          </a:p>
          <a:p>
            <a:r>
              <a:rPr lang="hu-HU" dirty="0"/>
              <a:t>A csillagok a külső szférában vannak, nagyon távol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134" y="1571294"/>
            <a:ext cx="3240000" cy="48600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134" y="1571294"/>
            <a:ext cx="3240000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5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Kepler törvényei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41475" y="1820976"/>
            <a:ext cx="7890402" cy="4340259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hu-HU" b="1" cap="all" dirty="0"/>
              <a:t>Johannes Kepler</a:t>
            </a:r>
            <a:r>
              <a:rPr lang="hu-HU" b="1" cap="small" dirty="0"/>
              <a:t> </a:t>
            </a:r>
            <a:r>
              <a:rPr lang="hu-HU" dirty="0"/>
              <a:t>német matematikus, csillagász és optikus felfedezte a bolygómozgás törvényeit:</a:t>
            </a:r>
          </a:p>
          <a:p>
            <a:pPr marL="514350" indent="-514350">
              <a:buFont typeface="+mj-lt"/>
              <a:buAutoNum type="romanUcPeriod"/>
            </a:pPr>
            <a:r>
              <a:rPr lang="hu-HU" dirty="0"/>
              <a:t>A bolygók ellipszis alakú pályán keringenek, melynek egyik gyújtópontjában van a Nap.</a:t>
            </a:r>
          </a:p>
          <a:p>
            <a:pPr marL="514350" indent="-514350">
              <a:buFont typeface="+mj-lt"/>
              <a:buAutoNum type="romanUcPeriod"/>
            </a:pPr>
            <a:r>
              <a:rPr lang="hu-HU" dirty="0"/>
              <a:t>A bolygó keringése során a bolygót és a Napot összekötő szakasz egyenlő idők alatt egyenlő területeket súrol.</a:t>
            </a:r>
          </a:p>
          <a:p>
            <a:pPr marL="514350" indent="-514350">
              <a:buFont typeface="+mj-lt"/>
              <a:buAutoNum type="romanUcPeriod"/>
            </a:pPr>
            <a:r>
              <a:rPr lang="hu-HU" dirty="0"/>
              <a:t>Két bolygó keringési idejének négyzetei úgy aránylanak egymáshoz, mint a pályák fél nagytengelyeinek köbei.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0" y="1980000"/>
            <a:ext cx="2880000" cy="39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7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Kepler II. törvénye</a:t>
            </a:r>
          </a:p>
        </p:txBody>
      </p:sp>
      <p:sp>
        <p:nvSpPr>
          <p:cNvPr id="3" name="Szabadkézi sokszög 2"/>
          <p:cNvSpPr/>
          <p:nvPr/>
        </p:nvSpPr>
        <p:spPr>
          <a:xfrm>
            <a:off x="2179791" y="4314720"/>
            <a:ext cx="6105928" cy="1384747"/>
          </a:xfrm>
          <a:custGeom>
            <a:avLst/>
            <a:gdLst>
              <a:gd name="connsiteX0" fmla="*/ 5743978 w 5743978"/>
              <a:gd name="connsiteY0" fmla="*/ 0 h 1403797"/>
              <a:gd name="connsiteX1" fmla="*/ 0 w 5743978"/>
              <a:gd name="connsiteY1" fmla="*/ 991673 h 1403797"/>
              <a:gd name="connsiteX2" fmla="*/ 167426 w 5743978"/>
              <a:gd name="connsiteY2" fmla="*/ 1146219 h 1403797"/>
              <a:gd name="connsiteX3" fmla="*/ 360609 w 5743978"/>
              <a:gd name="connsiteY3" fmla="*/ 1326523 h 1403797"/>
              <a:gd name="connsiteX4" fmla="*/ 450761 w 5743978"/>
              <a:gd name="connsiteY4" fmla="*/ 1403797 h 1403797"/>
              <a:gd name="connsiteX5" fmla="*/ 5743978 w 5743978"/>
              <a:gd name="connsiteY5" fmla="*/ 0 h 1403797"/>
              <a:gd name="connsiteX0" fmla="*/ 6105928 w 6105928"/>
              <a:gd name="connsiteY0" fmla="*/ 0 h 1384747"/>
              <a:gd name="connsiteX1" fmla="*/ 0 w 6105928"/>
              <a:gd name="connsiteY1" fmla="*/ 972623 h 1384747"/>
              <a:gd name="connsiteX2" fmla="*/ 167426 w 6105928"/>
              <a:gd name="connsiteY2" fmla="*/ 1127169 h 1384747"/>
              <a:gd name="connsiteX3" fmla="*/ 360609 w 6105928"/>
              <a:gd name="connsiteY3" fmla="*/ 1307473 h 1384747"/>
              <a:gd name="connsiteX4" fmla="*/ 450761 w 6105928"/>
              <a:gd name="connsiteY4" fmla="*/ 1384747 h 1384747"/>
              <a:gd name="connsiteX5" fmla="*/ 6105928 w 6105928"/>
              <a:gd name="connsiteY5" fmla="*/ 0 h 138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05928" h="1384747">
                <a:moveTo>
                  <a:pt x="6105928" y="0"/>
                </a:moveTo>
                <a:lnTo>
                  <a:pt x="0" y="972623"/>
                </a:lnTo>
                <a:lnTo>
                  <a:pt x="167426" y="1127169"/>
                </a:lnTo>
                <a:lnTo>
                  <a:pt x="360609" y="1307473"/>
                </a:lnTo>
                <a:lnTo>
                  <a:pt x="450761" y="1384747"/>
                </a:lnTo>
                <a:lnTo>
                  <a:pt x="6105928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aseline="-25000" dirty="0"/>
          </a:p>
        </p:txBody>
      </p:sp>
      <p:sp>
        <p:nvSpPr>
          <p:cNvPr id="4" name="Szabadkézi sokszög 3"/>
          <p:cNvSpPr/>
          <p:nvPr/>
        </p:nvSpPr>
        <p:spPr>
          <a:xfrm>
            <a:off x="7328378" y="2524259"/>
            <a:ext cx="1468191" cy="1812567"/>
          </a:xfrm>
          <a:custGeom>
            <a:avLst/>
            <a:gdLst>
              <a:gd name="connsiteX0" fmla="*/ 631065 w 1468191"/>
              <a:gd name="connsiteY0" fmla="*/ 1803042 h 1803042"/>
              <a:gd name="connsiteX1" fmla="*/ 1468191 w 1468191"/>
              <a:gd name="connsiteY1" fmla="*/ 1056068 h 1803042"/>
              <a:gd name="connsiteX2" fmla="*/ 1326524 w 1468191"/>
              <a:gd name="connsiteY2" fmla="*/ 875764 h 1803042"/>
              <a:gd name="connsiteX3" fmla="*/ 965915 w 1468191"/>
              <a:gd name="connsiteY3" fmla="*/ 553792 h 1803042"/>
              <a:gd name="connsiteX4" fmla="*/ 656822 w 1468191"/>
              <a:gd name="connsiteY4" fmla="*/ 283335 h 1803042"/>
              <a:gd name="connsiteX5" fmla="*/ 309093 w 1468191"/>
              <a:gd name="connsiteY5" fmla="*/ 115910 h 1803042"/>
              <a:gd name="connsiteX6" fmla="*/ 0 w 1468191"/>
              <a:gd name="connsiteY6" fmla="*/ 0 h 1803042"/>
              <a:gd name="connsiteX7" fmla="*/ 631065 w 1468191"/>
              <a:gd name="connsiteY7" fmla="*/ 1803042 h 1803042"/>
              <a:gd name="connsiteX0" fmla="*/ 983490 w 1468191"/>
              <a:gd name="connsiteY0" fmla="*/ 1812567 h 1812567"/>
              <a:gd name="connsiteX1" fmla="*/ 1468191 w 1468191"/>
              <a:gd name="connsiteY1" fmla="*/ 1056068 h 1812567"/>
              <a:gd name="connsiteX2" fmla="*/ 1326524 w 1468191"/>
              <a:gd name="connsiteY2" fmla="*/ 875764 h 1812567"/>
              <a:gd name="connsiteX3" fmla="*/ 965915 w 1468191"/>
              <a:gd name="connsiteY3" fmla="*/ 553792 h 1812567"/>
              <a:gd name="connsiteX4" fmla="*/ 656822 w 1468191"/>
              <a:gd name="connsiteY4" fmla="*/ 283335 h 1812567"/>
              <a:gd name="connsiteX5" fmla="*/ 309093 w 1468191"/>
              <a:gd name="connsiteY5" fmla="*/ 115910 h 1812567"/>
              <a:gd name="connsiteX6" fmla="*/ 0 w 1468191"/>
              <a:gd name="connsiteY6" fmla="*/ 0 h 1812567"/>
              <a:gd name="connsiteX7" fmla="*/ 983490 w 1468191"/>
              <a:gd name="connsiteY7" fmla="*/ 1812567 h 181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8191" h="1812567">
                <a:moveTo>
                  <a:pt x="983490" y="1812567"/>
                </a:moveTo>
                <a:lnTo>
                  <a:pt x="1468191" y="1056068"/>
                </a:lnTo>
                <a:lnTo>
                  <a:pt x="1326524" y="875764"/>
                </a:lnTo>
                <a:lnTo>
                  <a:pt x="965915" y="553792"/>
                </a:lnTo>
                <a:lnTo>
                  <a:pt x="656822" y="283335"/>
                </a:lnTo>
                <a:lnTo>
                  <a:pt x="309093" y="115910"/>
                </a:lnTo>
                <a:lnTo>
                  <a:pt x="0" y="0"/>
                </a:lnTo>
                <a:lnTo>
                  <a:pt x="983490" y="181256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799082" y="2160000"/>
            <a:ext cx="7200000" cy="43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/>
          <p:cNvSpPr/>
          <p:nvPr/>
        </p:nvSpPr>
        <p:spPr>
          <a:xfrm>
            <a:off x="8100000" y="4140000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/>
          <p:cNvSpPr/>
          <p:nvPr/>
        </p:nvSpPr>
        <p:spPr>
          <a:xfrm>
            <a:off x="8692068" y="3519631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2089791" y="5213520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/>
          <p:cNvSpPr/>
          <p:nvPr/>
        </p:nvSpPr>
        <p:spPr>
          <a:xfrm>
            <a:off x="2602799" y="5653978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Ellipszis 9"/>
          <p:cNvSpPr/>
          <p:nvPr/>
        </p:nvSpPr>
        <p:spPr>
          <a:xfrm>
            <a:off x="7226816" y="2414571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/>
          <p:cNvSpPr/>
          <p:nvPr/>
        </p:nvSpPr>
        <p:spPr>
          <a:xfrm>
            <a:off x="2340000" y="4140000"/>
            <a:ext cx="360000" cy="360000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2711858" y="5152795"/>
            <a:ext cx="960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u-HU" sz="22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8019504" y="3141621"/>
            <a:ext cx="960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u-HU" sz="22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1557277" y="5035639"/>
            <a:ext cx="10967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9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hu-HU" sz="39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2180021" y="5723547"/>
            <a:ext cx="10967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9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hu-HU" sz="39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7205240" y="1702457"/>
            <a:ext cx="10967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9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hu-HU" sz="39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8898131" y="3071837"/>
            <a:ext cx="10967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9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u-HU" sz="39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5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207</Words>
  <Application>Microsoft Office PowerPoint</Application>
  <PresentationFormat>Egyéni</PresentationFormat>
  <Paragraphs>26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Office-téma</vt:lpstr>
      <vt:lpstr>A heliocentrikus világkép kialakulása</vt:lpstr>
      <vt:lpstr>A geocentrikus világkép</vt:lpstr>
      <vt:lpstr>Kopernikusz heliocentrikus világképe</vt:lpstr>
      <vt:lpstr>Kepler törvényei</vt:lpstr>
      <vt:lpstr>Kepler II. törvénye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Heliocentrikus</dc:title>
  <dc:creator>Oktatási Hivatal</dc:creator>
  <cp:lastModifiedBy>Reményi Zoltán</cp:lastModifiedBy>
  <cp:revision>18</cp:revision>
  <dcterms:created xsi:type="dcterms:W3CDTF">2015-10-18T05:59:55Z</dcterms:created>
  <dcterms:modified xsi:type="dcterms:W3CDTF">2016-05-10T15:00:40Z</dcterms:modified>
</cp:coreProperties>
</file>