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9144000" cy="6858000" type="screen4x3"/>
  <p:notesSz cx="7099300" cy="102346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3725"/>
    <a:srgbClr val="FF5500"/>
    <a:srgbClr val="FFE6D7"/>
    <a:srgbClr val="FFD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4" autoAdjust="0"/>
    <p:restoredTop sz="94660"/>
  </p:normalViewPr>
  <p:slideViewPr>
    <p:cSldViewPr>
      <p:cViewPr varScale="1">
        <p:scale>
          <a:sx n="102" d="100"/>
          <a:sy n="102" d="100"/>
        </p:scale>
        <p:origin x="30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2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3C0B79F-30BA-41E4-8C46-7A9AD3E153CA}" type="datetimeFigureOut">
              <a:rPr lang="hu-HU" smtClean="0"/>
              <a:pPr/>
              <a:t>2017.05.15.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C644768-133C-4439-AD52-0961F74F188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4172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rgbClr val="FFE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1F81-0767-45BA-8A9D-CB305284125F}" type="datetimeFigureOut">
              <a:rPr lang="hu-HU" smtClean="0"/>
              <a:pPr/>
              <a:t>2017.05.15.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FF67-7675-4AD0-BA89-80DBAC58EFE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1F81-0767-45BA-8A9D-CB305284125F}" type="datetimeFigureOut">
              <a:rPr lang="hu-HU" smtClean="0"/>
              <a:pPr/>
              <a:t>2017.05.15.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FF67-7675-4AD0-BA89-80DBAC58EFE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1F81-0767-45BA-8A9D-CB305284125F}" type="datetimeFigureOut">
              <a:rPr lang="hu-HU" smtClean="0"/>
              <a:pPr/>
              <a:t>2017.05.15.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FF67-7675-4AD0-BA89-80DBAC58EFE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1F81-0767-45BA-8A9D-CB305284125F}" type="datetimeFigureOut">
              <a:rPr lang="hu-HU" smtClean="0"/>
              <a:pPr/>
              <a:t>2017.05.15.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FF67-7675-4AD0-BA89-80DBAC58EFE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1F81-0767-45BA-8A9D-CB305284125F}" type="datetimeFigureOut">
              <a:rPr lang="hu-HU" smtClean="0"/>
              <a:pPr/>
              <a:t>2017.05.15.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FF67-7675-4AD0-BA89-80DBAC58EFE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1F81-0767-45BA-8A9D-CB305284125F}" type="datetimeFigureOut">
              <a:rPr lang="hu-HU" smtClean="0"/>
              <a:pPr/>
              <a:t>2017.05.15.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FF67-7675-4AD0-BA89-80DBAC58EFE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1F81-0767-45BA-8A9D-CB305284125F}" type="datetimeFigureOut">
              <a:rPr lang="hu-HU" smtClean="0"/>
              <a:pPr/>
              <a:t>2017.05.15.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FF67-7675-4AD0-BA89-80DBAC58EFE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1F81-0767-45BA-8A9D-CB305284125F}" type="datetimeFigureOut">
              <a:rPr lang="hu-HU" smtClean="0"/>
              <a:pPr/>
              <a:t>2017.05.15.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FF67-7675-4AD0-BA89-80DBAC58EFE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1F81-0767-45BA-8A9D-CB305284125F}" type="datetimeFigureOut">
              <a:rPr lang="hu-HU" smtClean="0"/>
              <a:pPr/>
              <a:t>2017.05.15.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FF67-7675-4AD0-BA89-80DBAC58EFE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1F81-0767-45BA-8A9D-CB305284125F}" type="datetimeFigureOut">
              <a:rPr lang="hu-HU" smtClean="0"/>
              <a:pPr/>
              <a:t>2017.05.15.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FF67-7675-4AD0-BA89-80DBAC58EFE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1F81-0767-45BA-8A9D-CB305284125F}" type="datetimeFigureOut">
              <a:rPr lang="hu-HU" smtClean="0"/>
              <a:pPr/>
              <a:t>2017.05.15.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FF67-7675-4AD0-BA89-80DBAC58EFE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51F81-0767-45BA-8A9D-CB305284125F}" type="datetimeFigureOut">
              <a:rPr lang="hu-HU" smtClean="0"/>
              <a:pPr/>
              <a:t>2017.05.15.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DFF67-7675-4AD0-BA89-80DBAC58EFE3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8719"/>
            <a:ext cx="9144000" cy="7492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Veszélyességi piktogramok, veszélyjelek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Kép 3" descr="veszelyes_hord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500" y="3543300"/>
            <a:ext cx="1715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200" dirty="0" smtClean="0"/>
              <a:t>Veszélyességi osztály</a:t>
            </a:r>
            <a:endParaRPr lang="hu-HU" sz="4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23224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sz="2200" b="1" dirty="0" smtClean="0">
                <a:latin typeface="Arial" pitchFamily="34" charset="0"/>
                <a:cs typeface="Arial" pitchFamily="34" charset="0"/>
              </a:rPr>
              <a:t>Párosítsa a piktogramokat az osztályok nevéhez!</a:t>
            </a:r>
          </a:p>
          <a:p>
            <a:r>
              <a:rPr lang="hu-HU" sz="2200" dirty="0" smtClean="0">
                <a:latin typeface="Arial" pitchFamily="34" charset="0"/>
                <a:cs typeface="Arial" pitchFamily="34" charset="0"/>
              </a:rPr>
              <a:t>robbanásveszélyes </a:t>
            </a:r>
            <a:r>
              <a:rPr lang="hu-HU" sz="2200" dirty="0">
                <a:latin typeface="Arial" pitchFamily="34" charset="0"/>
                <a:cs typeface="Arial" pitchFamily="34" charset="0"/>
              </a:rPr>
              <a:t>(E)</a:t>
            </a:r>
          </a:p>
          <a:p>
            <a:r>
              <a:rPr lang="hu-HU" sz="2200" dirty="0">
                <a:latin typeface="Arial" pitchFamily="34" charset="0"/>
                <a:cs typeface="Arial" pitchFamily="34" charset="0"/>
              </a:rPr>
              <a:t>égést tápláló, oxidálószer (O)</a:t>
            </a:r>
          </a:p>
          <a:p>
            <a:r>
              <a:rPr lang="hu-HU" sz="2200" dirty="0">
                <a:latin typeface="Arial" pitchFamily="34" charset="0"/>
                <a:cs typeface="Arial" pitchFamily="34" charset="0"/>
              </a:rPr>
              <a:t>mérgező (T)</a:t>
            </a:r>
          </a:p>
          <a:p>
            <a:r>
              <a:rPr lang="hu-HU" sz="2200" dirty="0">
                <a:latin typeface="Arial" pitchFamily="34" charset="0"/>
                <a:cs typeface="Arial" pitchFamily="34" charset="0"/>
              </a:rPr>
              <a:t>erősen mérgező (T+)</a:t>
            </a:r>
          </a:p>
          <a:p>
            <a:r>
              <a:rPr lang="hu-HU" sz="2200" dirty="0">
                <a:latin typeface="Arial" pitchFamily="34" charset="0"/>
                <a:cs typeface="Arial" pitchFamily="34" charset="0"/>
              </a:rPr>
              <a:t>könnyen gyulladó (F)</a:t>
            </a:r>
          </a:p>
          <a:p>
            <a:r>
              <a:rPr lang="hu-HU" sz="2200" dirty="0">
                <a:latin typeface="Arial" pitchFamily="34" charset="0"/>
                <a:cs typeface="Arial" pitchFamily="34" charset="0"/>
              </a:rPr>
              <a:t>rendívül gyúlékony (F+)</a:t>
            </a:r>
          </a:p>
          <a:p>
            <a:r>
              <a:rPr lang="hu-HU" sz="2200" dirty="0">
                <a:latin typeface="Arial" pitchFamily="34" charset="0"/>
                <a:cs typeface="Arial" pitchFamily="34" charset="0"/>
              </a:rPr>
              <a:t>maró (C)</a:t>
            </a:r>
          </a:p>
          <a:p>
            <a:r>
              <a:rPr lang="hu-HU" sz="2200" dirty="0">
                <a:latin typeface="Arial" pitchFamily="34" charset="0"/>
                <a:cs typeface="Arial" pitchFamily="34" charset="0"/>
              </a:rPr>
              <a:t>ingerlő (</a:t>
            </a:r>
            <a:r>
              <a:rPr lang="hu-HU" sz="2200" dirty="0" err="1">
                <a:latin typeface="Arial" pitchFamily="34" charset="0"/>
                <a:cs typeface="Arial" pitchFamily="34" charset="0"/>
              </a:rPr>
              <a:t>Xi</a:t>
            </a:r>
            <a:r>
              <a:rPr lang="hu-HU" sz="22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hu-HU" sz="2200" dirty="0">
                <a:latin typeface="Arial" pitchFamily="34" charset="0"/>
                <a:cs typeface="Arial" pitchFamily="34" charset="0"/>
              </a:rPr>
              <a:t>ártalmas (</a:t>
            </a:r>
            <a:r>
              <a:rPr lang="hu-HU" sz="2200" dirty="0" err="1">
                <a:latin typeface="Arial" pitchFamily="34" charset="0"/>
                <a:cs typeface="Arial" pitchFamily="34" charset="0"/>
              </a:rPr>
              <a:t>Xn</a:t>
            </a:r>
            <a:r>
              <a:rPr lang="hu-HU" sz="22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hu-HU" sz="2200" dirty="0">
                <a:latin typeface="Arial" pitchFamily="34" charset="0"/>
                <a:cs typeface="Arial" pitchFamily="34" charset="0"/>
              </a:rPr>
              <a:t>környezetre veszélyes (N</a:t>
            </a:r>
            <a:r>
              <a:rPr lang="hu-HU" sz="2200" dirty="0" smtClean="0">
                <a:latin typeface="Arial" pitchFamily="34" charset="0"/>
                <a:cs typeface="Arial" pitchFamily="34" charset="0"/>
              </a:rPr>
              <a:t>)</a:t>
            </a:r>
            <a:endParaRPr lang="hu-HU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Kép 5" descr="v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7260" y="2095365"/>
            <a:ext cx="901587" cy="901587"/>
          </a:xfrm>
          <a:prstGeom prst="rect">
            <a:avLst/>
          </a:prstGeom>
        </p:spPr>
      </p:pic>
      <p:pic>
        <p:nvPicPr>
          <p:cNvPr id="7" name="Kép 6" descr="vp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7260" y="3115974"/>
            <a:ext cx="901587" cy="901587"/>
          </a:xfrm>
          <a:prstGeom prst="rect">
            <a:avLst/>
          </a:prstGeom>
        </p:spPr>
      </p:pic>
      <p:pic>
        <p:nvPicPr>
          <p:cNvPr id="8" name="Kép 7" descr="vp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7260" y="4136583"/>
            <a:ext cx="901587" cy="901587"/>
          </a:xfrm>
          <a:prstGeom prst="rect">
            <a:avLst/>
          </a:prstGeom>
        </p:spPr>
      </p:pic>
      <p:pic>
        <p:nvPicPr>
          <p:cNvPr id="9" name="Kép 8" descr="vp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7260" y="5157192"/>
            <a:ext cx="901587" cy="901587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Régi és új piktogramok</a:t>
            </a:r>
            <a:endParaRPr lang="hu-HU" dirty="0"/>
          </a:p>
        </p:txBody>
      </p:sp>
      <p:sp>
        <p:nvSpPr>
          <p:cNvPr id="8" name="Tartalom helye 7"/>
          <p:cNvSpPr>
            <a:spLocks noGrp="1" noChangeAspect="1"/>
          </p:cNvSpPr>
          <p:nvPr>
            <p:ph sz="half" idx="2"/>
          </p:nvPr>
        </p:nvSpPr>
        <p:spPr>
          <a:xfrm>
            <a:off x="5579988" y="2403889"/>
            <a:ext cx="2340000" cy="2340000"/>
          </a:xfrm>
          <a:prstGeom prst="rect">
            <a:avLst/>
          </a:prstGeom>
          <a:solidFill>
            <a:schemeClr val="bg1"/>
          </a:solidFill>
          <a:ln w="190500">
            <a:solidFill>
              <a:srgbClr val="E43725"/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5993904" y="1988840"/>
            <a:ext cx="15121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0" dirty="0" smtClean="0">
                <a:latin typeface="Arial Rounded MT Bold" pitchFamily="34" charset="0"/>
              </a:rPr>
              <a:t>!</a:t>
            </a:r>
            <a:endParaRPr lang="hu-HU" sz="20000" dirty="0">
              <a:latin typeface="Arial Rounded MT Bold" pitchFamily="34" charset="0"/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1259632" y="5445224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200" dirty="0" smtClean="0">
                <a:latin typeface="Arial" pitchFamily="34" charset="0"/>
                <a:cs typeface="Arial" pitchFamily="34" charset="0"/>
              </a:rPr>
              <a:t>Ingerlő, </a:t>
            </a:r>
            <a:r>
              <a:rPr lang="hu-HU" sz="2200" dirty="0" err="1" smtClean="0">
                <a:latin typeface="Arial" pitchFamily="34" charset="0"/>
                <a:cs typeface="Arial" pitchFamily="34" charset="0"/>
              </a:rPr>
              <a:t>Xi</a:t>
            </a:r>
            <a:endParaRPr lang="hu-H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Szövegdoboz 17"/>
          <p:cNvSpPr txBox="1"/>
          <p:nvPr/>
        </p:nvSpPr>
        <p:spPr>
          <a:xfrm>
            <a:off x="4355976" y="5445224"/>
            <a:ext cx="4788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200" dirty="0" smtClean="0">
                <a:latin typeface="Arial" pitchFamily="34" charset="0"/>
                <a:cs typeface="Arial" pitchFamily="34" charset="0"/>
              </a:rPr>
              <a:t>Bőr- és légúti irritáló, szemkárosító </a:t>
            </a:r>
            <a:endParaRPr lang="hu-HU" sz="2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Csoportba foglalás 6"/>
          <p:cNvGrpSpPr/>
          <p:nvPr/>
        </p:nvGrpSpPr>
        <p:grpSpPr>
          <a:xfrm>
            <a:off x="1313768" y="2636912"/>
            <a:ext cx="2340000" cy="2340000"/>
            <a:chOff x="1313768" y="2636912"/>
            <a:chExt cx="2340000" cy="2340000"/>
          </a:xfrm>
        </p:grpSpPr>
        <p:sp>
          <p:nvSpPr>
            <p:cNvPr id="6" name="Téglalap 5"/>
            <p:cNvSpPr>
              <a:spLocks noChangeAspect="1"/>
            </p:cNvSpPr>
            <p:nvPr/>
          </p:nvSpPr>
          <p:spPr>
            <a:xfrm>
              <a:off x="1313768" y="2636912"/>
              <a:ext cx="2340000" cy="2340000"/>
            </a:xfrm>
            <a:prstGeom prst="rect">
              <a:avLst/>
            </a:prstGeom>
            <a:solidFill>
              <a:srgbClr val="FF55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5" name="Csoportba foglalás 4"/>
            <p:cNvGrpSpPr/>
            <p:nvPr/>
          </p:nvGrpSpPr>
          <p:grpSpPr>
            <a:xfrm>
              <a:off x="1493768" y="2816912"/>
              <a:ext cx="1980000" cy="1980000"/>
              <a:chOff x="3003042" y="1372444"/>
              <a:chExt cx="1980000" cy="1980000"/>
            </a:xfrm>
          </p:grpSpPr>
          <p:cxnSp>
            <p:nvCxnSpPr>
              <p:cNvPr id="4" name="Egyenes összekötő 3"/>
              <p:cNvCxnSpPr/>
              <p:nvPr/>
            </p:nvCxnSpPr>
            <p:spPr>
              <a:xfrm rot="2700000">
                <a:off x="3993042" y="1372444"/>
                <a:ext cx="0" cy="1980000"/>
              </a:xfrm>
              <a:prstGeom prst="line">
                <a:avLst/>
              </a:prstGeom>
              <a:ln w="444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gyenes összekötő 19"/>
              <p:cNvCxnSpPr/>
              <p:nvPr/>
            </p:nvCxnSpPr>
            <p:spPr>
              <a:xfrm rot="-2700000">
                <a:off x="3993042" y="1372444"/>
                <a:ext cx="0" cy="1980000"/>
              </a:xfrm>
              <a:prstGeom prst="line">
                <a:avLst/>
              </a:prstGeom>
              <a:ln w="444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/>
      <p:bldP spid="15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382385" y="274638"/>
            <a:ext cx="8304415" cy="1143000"/>
          </a:xfrm>
        </p:spPr>
        <p:txBody>
          <a:bodyPr/>
          <a:lstStyle/>
          <a:p>
            <a:r>
              <a:rPr lang="hu-HU" dirty="0" smtClean="0"/>
              <a:t>Hétköznapi irritáló anyagok</a:t>
            </a:r>
            <a:endParaRPr lang="hu-HU" dirty="0"/>
          </a:p>
        </p:txBody>
      </p:sp>
      <p:graphicFrame>
        <p:nvGraphicFramePr>
          <p:cNvPr id="7" name="Tartalom helye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304353"/>
              </p:ext>
            </p:extLst>
          </p:nvPr>
        </p:nvGraphicFramePr>
        <p:xfrm>
          <a:off x="252000" y="2492896"/>
          <a:ext cx="864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hu-HU" sz="2200" b="1" dirty="0" smtClean="0">
                          <a:latin typeface="Arial" pitchFamily="34" charset="0"/>
                          <a:cs typeface="Arial" pitchFamily="34" charset="0"/>
                        </a:rPr>
                        <a:t>Szappan</a:t>
                      </a:r>
                      <a:endParaRPr lang="hu-HU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7089" marR="8708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b="1" dirty="0" smtClean="0">
                          <a:latin typeface="Arial" pitchFamily="34" charset="0"/>
                          <a:cs typeface="Arial" pitchFamily="34" charset="0"/>
                        </a:rPr>
                        <a:t>Háztartási tisztítószerek</a:t>
                      </a:r>
                      <a:endParaRPr lang="hu-HU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7089" marR="87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b="1" dirty="0" smtClean="0">
                          <a:latin typeface="Arial" pitchFamily="34" charset="0"/>
                          <a:cs typeface="Arial" pitchFamily="34" charset="0"/>
                        </a:rPr>
                        <a:t>Arckrémek</a:t>
                      </a:r>
                      <a:endParaRPr lang="hu-HU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7089" marR="87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hu-HU" sz="2200" b="1" dirty="0" smtClean="0">
                          <a:latin typeface="Arial" pitchFamily="34" charset="0"/>
                          <a:cs typeface="Arial" pitchFamily="34" charset="0"/>
                        </a:rPr>
                        <a:t>Illatanyagok</a:t>
                      </a:r>
                      <a:endParaRPr lang="hu-HU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7089" marR="8708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b="1" dirty="0" smtClean="0">
                          <a:latin typeface="Arial" pitchFamily="34" charset="0"/>
                          <a:cs typeface="Arial" pitchFamily="34" charset="0"/>
                        </a:rPr>
                        <a:t>Mosópor</a:t>
                      </a:r>
                      <a:endParaRPr lang="hu-HU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7089" marR="87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b="1" dirty="0" smtClean="0">
                          <a:latin typeface="Arial" pitchFamily="34" charset="0"/>
                          <a:cs typeface="Arial" pitchFamily="34" charset="0"/>
                        </a:rPr>
                        <a:t>Fényvédő krémek</a:t>
                      </a:r>
                      <a:endParaRPr lang="hu-HU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7089" marR="87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Szövegdoboz 5"/>
          <p:cNvSpPr txBox="1"/>
          <p:nvPr/>
        </p:nvSpPr>
        <p:spPr>
          <a:xfrm>
            <a:off x="233772" y="1700808"/>
            <a:ext cx="8676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b="1" dirty="0" smtClean="0">
                <a:latin typeface="Arial" pitchFamily="34" charset="0"/>
                <a:cs typeface="Arial" pitchFamily="34" charset="0"/>
              </a:rPr>
              <a:t>Soroljunk </a:t>
            </a:r>
            <a:r>
              <a:rPr lang="hu-HU" sz="2200" b="1" smtClean="0">
                <a:latin typeface="Arial" pitchFamily="34" charset="0"/>
                <a:cs typeface="Arial" pitchFamily="34" charset="0"/>
              </a:rPr>
              <a:t>fel néhány, </a:t>
            </a:r>
            <a:r>
              <a:rPr lang="hu-HU" sz="2200" b="1" dirty="0" smtClean="0">
                <a:latin typeface="Arial" pitchFamily="34" charset="0"/>
                <a:cs typeface="Arial" pitchFamily="34" charset="0"/>
              </a:rPr>
              <a:t>a háztartásban előforduló irritáló anyagot!</a:t>
            </a:r>
            <a:endParaRPr lang="hu-HU" sz="2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Diavetítés a képernyőre (4:3 oldalarány)</PresentationFormat>
  <Paragraphs>25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Arial Rounded MT Bold</vt:lpstr>
      <vt:lpstr>Calibri</vt:lpstr>
      <vt:lpstr>Office-téma</vt:lpstr>
      <vt:lpstr>Veszélyességi piktogramok, veszélyjelek</vt:lpstr>
      <vt:lpstr>Veszélyességi osztály</vt:lpstr>
      <vt:lpstr>Régi és új piktogramok</vt:lpstr>
      <vt:lpstr>Hétköznapi irritáló anyagok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2017-05-15T08:31:01Z</dcterms:created>
  <dcterms:modified xsi:type="dcterms:W3CDTF">2017-05-15T08:31:12Z</dcterms:modified>
</cp:coreProperties>
</file>