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187926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460F"/>
    <a:srgbClr val="FA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1060529"/>
            <a:ext cx="8909447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3403592"/>
            <a:ext cx="8909447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87B8-F21D-4F66-A4E3-7D487EE16986}" type="datetimeFigureOut">
              <a:rPr lang="hu-HU" smtClean="0"/>
              <a:t>2018. 11. 18.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2833-5F8A-4D19-B603-AFE1921E2F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218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87B8-F21D-4F66-A4E3-7D487EE16986}" type="datetimeFigureOut">
              <a:rPr lang="hu-HU" smtClean="0"/>
              <a:t>2018. 11. 18.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2833-5F8A-4D19-B603-AFE1921E2F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649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345009"/>
            <a:ext cx="2561466" cy="549164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345009"/>
            <a:ext cx="7535907" cy="549164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87B8-F21D-4F66-A4E3-7D487EE16986}" type="datetimeFigureOut">
              <a:rPr lang="hu-HU" smtClean="0"/>
              <a:t>2018. 11. 18.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2833-5F8A-4D19-B603-AFE1921E2F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436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87B8-F21D-4F66-A4E3-7D487EE16986}" type="datetimeFigureOut">
              <a:rPr lang="hu-HU" smtClean="0"/>
              <a:t>2018. 11. 18.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2833-5F8A-4D19-B603-AFE1921E2F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23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615545"/>
            <a:ext cx="10245864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4336618"/>
            <a:ext cx="10245864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87B8-F21D-4F66-A4E3-7D487EE16986}" type="datetimeFigureOut">
              <a:rPr lang="hu-HU" smtClean="0"/>
              <a:t>2018. 11. 18.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2833-5F8A-4D19-B603-AFE1921E2F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266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725046"/>
            <a:ext cx="5048687" cy="41116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725046"/>
            <a:ext cx="5048687" cy="41116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87B8-F21D-4F66-A4E3-7D487EE16986}" type="datetimeFigureOut">
              <a:rPr lang="hu-HU" smtClean="0"/>
              <a:t>2018. 11. 18.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2833-5F8A-4D19-B603-AFE1921E2F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385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45010"/>
            <a:ext cx="10245864" cy="125253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588543"/>
            <a:ext cx="502548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2367064"/>
            <a:ext cx="5025485" cy="348159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588543"/>
            <a:ext cx="5050234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2367064"/>
            <a:ext cx="5050234" cy="348159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87B8-F21D-4F66-A4E3-7D487EE16986}" type="datetimeFigureOut">
              <a:rPr lang="hu-HU" smtClean="0"/>
              <a:t>2018. 11. 18.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2833-5F8A-4D19-B603-AFE1921E2F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43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87B8-F21D-4F66-A4E3-7D487EE16986}" type="datetimeFigureOut">
              <a:rPr lang="hu-HU" smtClean="0"/>
              <a:t>2018. 11. 18.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2833-5F8A-4D19-B603-AFE1921E2F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031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87B8-F21D-4F66-A4E3-7D487EE16986}" type="datetimeFigureOut">
              <a:rPr lang="hu-HU" smtClean="0"/>
              <a:t>2018. 11. 18.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2833-5F8A-4D19-B603-AFE1921E2F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064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32012"/>
            <a:ext cx="383137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933026"/>
            <a:ext cx="601387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944052"/>
            <a:ext cx="383137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87B8-F21D-4F66-A4E3-7D487EE16986}" type="datetimeFigureOut">
              <a:rPr lang="hu-HU" smtClean="0"/>
              <a:t>2018. 11. 18.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2833-5F8A-4D19-B603-AFE1921E2F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251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32012"/>
            <a:ext cx="383137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933026"/>
            <a:ext cx="601387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944052"/>
            <a:ext cx="383137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87B8-F21D-4F66-A4E3-7D487EE16986}" type="datetimeFigureOut">
              <a:rPr lang="hu-HU" smtClean="0"/>
              <a:t>2018. 11. 18.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2833-5F8A-4D19-B603-AFE1921E2F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460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C800"/>
            </a:gs>
            <a:gs pos="100000">
              <a:schemeClr val="bg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345010"/>
            <a:ext cx="10245864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725046"/>
            <a:ext cx="10245864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6006163"/>
            <a:ext cx="267283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A87B8-F21D-4F66-A4E3-7D487EE16986}" type="datetimeFigureOut">
              <a:rPr lang="hu-HU" smtClean="0"/>
              <a:t>2018. 11. 18.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6006163"/>
            <a:ext cx="400925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6006163"/>
            <a:ext cx="267283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D2833-5F8A-4D19-B603-AFE1921E2F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114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900" b="1" kern="1200">
          <a:solidFill>
            <a:srgbClr val="6E460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16004" indent="-216004" algn="l" defTabSz="86401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700" kern="1200">
          <a:solidFill>
            <a:srgbClr val="6E46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48012" indent="-216004" algn="l" defTabSz="86401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700" kern="1200">
          <a:solidFill>
            <a:srgbClr val="6E46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80021" indent="-216004" algn="l" defTabSz="86401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700" kern="1200">
          <a:solidFill>
            <a:srgbClr val="6E46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12029" indent="-216004" algn="l" defTabSz="86401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700" kern="1200">
          <a:solidFill>
            <a:srgbClr val="6E46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44037" indent="-216004" algn="l" defTabSz="86401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700" kern="1200">
          <a:solidFill>
            <a:srgbClr val="6E46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E1B526-97B4-417F-8547-F1E3D5B61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1879263" cy="6480175"/>
          </a:xfrm>
        </p:spPr>
        <p:txBody>
          <a:bodyPr>
            <a:normAutofit/>
          </a:bodyPr>
          <a:lstStyle/>
          <a:p>
            <a:r>
              <a:rPr lang="hu-HU" sz="8000" b="1" dirty="0">
                <a:latin typeface="Arial" panose="020B0604020202020204" pitchFamily="34" charset="0"/>
                <a:cs typeface="Arial" panose="020B0604020202020204" pitchFamily="34" charset="0"/>
              </a:rPr>
              <a:t>Fibonacci-sorozat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09ECC11-C34B-4110-AF69-D4D4AF3F5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671" y="2949728"/>
            <a:ext cx="2151394" cy="21600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F39192E-C34C-4932-8A11-235214912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573" y="290447"/>
            <a:ext cx="3165829" cy="2160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97CA9EE-2583-4F87-A0E8-F377DBEFB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37" y="266447"/>
            <a:ext cx="2160000" cy="220800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14FD2414-405F-4026-8C93-82275647C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55" y="281807"/>
            <a:ext cx="2880000" cy="2160000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0843BD99-0349-4EA1-A31F-E29FE6E318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491" y="2958368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5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B5AA37-B9A4-4ABA-BE07-BD18E670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Leonardo </a:t>
            </a:r>
            <a:r>
              <a:rPr lang="hu-HU" dirty="0" err="1"/>
              <a:t>Pisano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EC1402-6CB4-4481-A6FA-1D359A414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hu-HU" dirty="0"/>
              <a:t>Olasz kereskedő-matematikus</a:t>
            </a:r>
          </a:p>
          <a:p>
            <a:pPr>
              <a:spcAft>
                <a:spcPts val="1800"/>
              </a:spcAft>
            </a:pPr>
            <a:r>
              <a:rPr lang="hu-HU" i="1" dirty="0"/>
              <a:t>F</a:t>
            </a:r>
            <a:r>
              <a:rPr lang="it-IT" i="1" dirty="0"/>
              <a:t>ilius Bonacci</a:t>
            </a:r>
            <a:r>
              <a:rPr lang="it-IT" dirty="0"/>
              <a:t>, azaz Bonaccio fia</a:t>
            </a:r>
            <a:endParaRPr lang="hu-HU" dirty="0"/>
          </a:p>
          <a:p>
            <a:pPr>
              <a:spcAft>
                <a:spcPts val="1800"/>
              </a:spcAft>
            </a:pPr>
            <a:r>
              <a:rPr lang="hu-HU" dirty="0"/>
              <a:t>A kor vezető arab matematikusaitól tanult</a:t>
            </a:r>
          </a:p>
          <a:p>
            <a:pPr>
              <a:spcAft>
                <a:spcPts val="1800"/>
              </a:spcAft>
            </a:pPr>
            <a:r>
              <a:rPr lang="hu-HU" i="1" dirty="0" err="1"/>
              <a:t>Liber</a:t>
            </a:r>
            <a:r>
              <a:rPr lang="hu-HU" i="1" dirty="0"/>
              <a:t> </a:t>
            </a:r>
            <a:r>
              <a:rPr lang="hu-HU" i="1" dirty="0" err="1"/>
              <a:t>Abacci</a:t>
            </a:r>
            <a:r>
              <a:rPr lang="hu-HU" dirty="0"/>
              <a:t> (1202), „Könyv a számtanról”</a:t>
            </a:r>
          </a:p>
          <a:p>
            <a:pPr>
              <a:spcAft>
                <a:spcPts val="1800"/>
              </a:spcAft>
            </a:pPr>
            <a:r>
              <a:rPr lang="hu-HU" dirty="0"/>
              <a:t>Az arab helyiértékes számírás bemutatása</a:t>
            </a:r>
          </a:p>
          <a:p>
            <a:pPr>
              <a:spcAft>
                <a:spcPts val="1800"/>
              </a:spcAft>
            </a:pPr>
            <a:r>
              <a:rPr lang="hu-HU" dirty="0"/>
              <a:t>1240-ben a Pisai Köztársaság kitüntette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89E01A6-D319-41A6-9558-D36C2CD02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514" y="1725046"/>
            <a:ext cx="3150108" cy="359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9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866669-46C7-4417-B28A-1844E9D4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Fibonacci feladata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562A24E-AA2B-4570-AEB9-F923126EE15A}"/>
              </a:ext>
            </a:extLst>
          </p:cNvPr>
          <p:cNvSpPr txBox="1"/>
          <p:nvPr/>
        </p:nvSpPr>
        <p:spPr>
          <a:xfrm>
            <a:off x="539631" y="1597543"/>
            <a:ext cx="1080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700" dirty="0">
                <a:solidFill>
                  <a:srgbClr val="6E46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Hány pár nyúlra szaporodik egy év alatt a kezdeti pár, ha tudjuk, hogy a nyulak két hónap alatt válnak ivaréretté, és ezután minden pár minden hónapban egy új párnak ad életet és mindegyikük életben marad?</a:t>
            </a:r>
          </a:p>
          <a:p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0DA68E0-C491-4412-A6DA-3E09712C0377}"/>
              </a:ext>
            </a:extLst>
          </p:cNvPr>
          <p:cNvSpPr txBox="1"/>
          <p:nvPr/>
        </p:nvSpPr>
        <p:spPr>
          <a:xfrm>
            <a:off x="539631" y="1566766"/>
            <a:ext cx="10800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700" dirty="0">
                <a:solidFill>
                  <a:srgbClr val="6E46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 túra során egy hegyre akarunk feljutni. 3 út van: egy lanka szerpentin és 2 meredek ösvény. Hányféleképp juthatunk fel a hegy csúcsára a zászlóhoz (Z), ha haladhatunk bármelyik úton (akár felváltva is), de célunk mindig a feljebb jutás?</a:t>
            </a:r>
          </a:p>
          <a:p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576FBA8E-8EA6-4498-BA95-782D1F85C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349" y="3397543"/>
            <a:ext cx="4512564" cy="288036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4C530786-0EBC-40CD-89AE-D7D5227C5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579" y="3397543"/>
            <a:ext cx="5404104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6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3"/>
      <p:bldP spid="5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C800"/>
            </a:gs>
            <a:gs pos="100000">
              <a:schemeClr val="bg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624031-8CF0-4CC9-B482-0C515F28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Képletekkel…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0B997A-192C-439F-A364-B7AA1AFC5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Fibonacci-sorozat definíciója:</a:t>
            </a:r>
          </a:p>
          <a:p>
            <a:pPr marL="432008" lvl="1" indent="0">
              <a:buNone/>
            </a:pPr>
            <a:r>
              <a:rPr lang="hu-H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1, </a:t>
            </a:r>
            <a:r>
              <a:rPr lang="hu-H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és </a:t>
            </a:r>
            <a:r>
              <a:rPr lang="hu-HU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hu-HU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hu-H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hu-HU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hu-H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hu-HU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ha </a:t>
            </a:r>
            <a:r>
              <a:rPr lang="hu-H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2</a:t>
            </a:r>
          </a:p>
          <a:p>
            <a:r>
              <a:rPr lang="hu-HU" dirty="0"/>
              <a:t>A Fibonacci-sorozat képlete: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A879F04-7289-45EA-AC91-61751BD0F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0" y="3445746"/>
            <a:ext cx="4547625" cy="107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7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A02101-C462-4F64-B0A0-1B88FF59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700" y="345010"/>
            <a:ext cx="10245864" cy="1252534"/>
          </a:xfrm>
        </p:spPr>
        <p:txBody>
          <a:bodyPr/>
          <a:lstStyle/>
          <a:p>
            <a:r>
              <a:rPr lang="hu-HU" dirty="0"/>
              <a:t>Fibonacci-spirál</a:t>
            </a:r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270C8068-5FE8-4FF7-8A3E-15FC600ED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996208"/>
              </p:ext>
            </p:extLst>
          </p:nvPr>
        </p:nvGraphicFramePr>
        <p:xfrm>
          <a:off x="2429631" y="1690688"/>
          <a:ext cx="7020000" cy="43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1209236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32773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2258156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268889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068888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9895631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571495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57504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82166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8297109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276417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681881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382069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hu-HU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21303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hu-HU" sz="2800" b="1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700" b="0" dirty="0">
                          <a:solidFill>
                            <a:srgbClr val="6E460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700" b="0" dirty="0">
                          <a:solidFill>
                            <a:srgbClr val="6E460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33026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hu-HU" sz="2800" b="1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700" b="0" dirty="0">
                          <a:solidFill>
                            <a:srgbClr val="6E460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700" b="0" dirty="0">
                          <a:solidFill>
                            <a:srgbClr val="6E460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58484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hu-HU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2700" b="0" kern="1200" dirty="0">
                          <a:solidFill>
                            <a:srgbClr val="6E460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78165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hu-HU" sz="2800" b="1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55217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hu-HU" sz="2800" b="1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700" b="0" dirty="0">
                          <a:solidFill>
                            <a:srgbClr val="6E460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51331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hu-HU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700" b="0" dirty="0">
                        <a:solidFill>
                          <a:srgbClr val="6E460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40348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hu-HU" sz="2800" b="1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325261"/>
                  </a:ext>
                </a:extLst>
              </a:tr>
            </a:tbl>
          </a:graphicData>
        </a:graphic>
      </p:graphicFrame>
      <p:sp>
        <p:nvSpPr>
          <p:cNvPr id="6" name="Körcikk 5">
            <a:extLst>
              <a:ext uri="{FF2B5EF4-FFF2-40B4-BE49-F238E27FC236}">
                <a16:creationId xmlns:a16="http://schemas.microsoft.com/office/drawing/2014/main" id="{5A7E19CF-770E-41DE-9E4B-64A794D618C7}"/>
              </a:ext>
            </a:extLst>
          </p:cNvPr>
          <p:cNvSpPr>
            <a:spLocks noChangeAspect="1"/>
          </p:cNvSpPr>
          <p:nvPr/>
        </p:nvSpPr>
        <p:spPr>
          <a:xfrm rot="5400000">
            <a:off x="810000" y="-2629312"/>
            <a:ext cx="8640000" cy="8640000"/>
          </a:xfrm>
          <a:prstGeom prst="pie">
            <a:avLst>
              <a:gd name="adj1" fmla="val 16188673"/>
              <a:gd name="adj2" fmla="val 215993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7" name="Körcikk 6">
            <a:extLst>
              <a:ext uri="{FF2B5EF4-FFF2-40B4-BE49-F238E27FC236}">
                <a16:creationId xmlns:a16="http://schemas.microsoft.com/office/drawing/2014/main" id="{049D4C3F-24D3-4E32-9C83-75FE9D28FA05}"/>
              </a:ext>
            </a:extLst>
          </p:cNvPr>
          <p:cNvSpPr>
            <a:spLocks noChangeAspect="1"/>
          </p:cNvSpPr>
          <p:nvPr/>
        </p:nvSpPr>
        <p:spPr>
          <a:xfrm>
            <a:off x="2968209" y="1690688"/>
            <a:ext cx="2160000" cy="2160000"/>
          </a:xfrm>
          <a:prstGeom prst="pie">
            <a:avLst>
              <a:gd name="adj1" fmla="val 16188673"/>
              <a:gd name="adj2" fmla="val 215993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8" name="Körcikk 7">
            <a:extLst>
              <a:ext uri="{FF2B5EF4-FFF2-40B4-BE49-F238E27FC236}">
                <a16:creationId xmlns:a16="http://schemas.microsoft.com/office/drawing/2014/main" id="{F3FD3EE1-52E1-4A79-A91F-C79292A49C45}"/>
              </a:ext>
            </a:extLst>
          </p:cNvPr>
          <p:cNvSpPr>
            <a:spLocks noChangeAspect="1"/>
          </p:cNvSpPr>
          <p:nvPr/>
        </p:nvSpPr>
        <p:spPr>
          <a:xfrm rot="16200000">
            <a:off x="2430000" y="1692000"/>
            <a:ext cx="3240000" cy="3240000"/>
          </a:xfrm>
          <a:prstGeom prst="pie">
            <a:avLst>
              <a:gd name="adj1" fmla="val 16188673"/>
              <a:gd name="adj2" fmla="val 215993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9" name="Körcikk 8">
            <a:extLst>
              <a:ext uri="{FF2B5EF4-FFF2-40B4-BE49-F238E27FC236}">
                <a16:creationId xmlns:a16="http://schemas.microsoft.com/office/drawing/2014/main" id="{FBDC9E52-8071-4049-8ECC-23DFED380DE6}"/>
              </a:ext>
            </a:extLst>
          </p:cNvPr>
          <p:cNvSpPr>
            <a:spLocks noChangeAspect="1"/>
          </p:cNvSpPr>
          <p:nvPr/>
        </p:nvSpPr>
        <p:spPr>
          <a:xfrm rot="10800000">
            <a:off x="2430000" y="610687"/>
            <a:ext cx="5400000" cy="5400000"/>
          </a:xfrm>
          <a:prstGeom prst="pie">
            <a:avLst>
              <a:gd name="adj1" fmla="val 16188673"/>
              <a:gd name="adj2" fmla="val 215993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44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161</Words>
  <Application>Microsoft Office PowerPoint</Application>
  <PresentationFormat>Egyéni</PresentationFormat>
  <Paragraphs>22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Office-téma</vt:lpstr>
      <vt:lpstr>Fibonacci-sorozat</vt:lpstr>
      <vt:lpstr>Leonardo Pisano</vt:lpstr>
      <vt:lpstr>Fibonacci feladata</vt:lpstr>
      <vt:lpstr>Képletekkel…</vt:lpstr>
      <vt:lpstr>Fibonacci-spirál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2018-11-18T16:27:44Z</dcterms:created>
  <dcterms:modified xsi:type="dcterms:W3CDTF">2018-11-18T16:27:59Z</dcterms:modified>
</cp:coreProperties>
</file>