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DA0"/>
    <a:srgbClr val="5528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080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hu-H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C70A560-A28F-4611-AEBC-350F9093266D}" type="datetimeFigureOut">
              <a:rPr lang="hu-HU"/>
              <a:pPr/>
              <a:t>2011.02.17.</a:t>
            </a:fld>
            <a:endParaRPr lang="hu-HU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hu-H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126B55E-73D2-437D-AB26-2838044EADBB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55281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52819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9A4EA-44C4-41FB-A748-7C799836C340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2AC46-A455-41F1-BC70-E9670EEF493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377B2-D205-4B1C-A692-13196C876338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14AD-C464-47C0-AF1F-C948BFBB175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59CA4-F867-44E4-AC53-A17520610C5D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98850-873D-4ACC-8087-63085E7B5AF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55281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52819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rgbClr val="552819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solidFill>
                  <a:srgbClr val="552819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solidFill>
                  <a:srgbClr val="552819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solidFill>
                  <a:srgbClr val="552819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D9FF-F9F0-46D5-9CB4-41389419C224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88182-6899-4920-AF3A-B560A73106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09F53-22EF-4E71-A423-D764D9309D90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16FD4-CD2A-4081-845D-15AEDE23CF9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C8A39-0B7A-4D06-B298-B71A20E4963A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29357-8237-4D4A-9D2D-0CB4E648BC8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BE57F-F846-4CF1-B45E-DB1C2F988FD9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99E71-1F1D-41E0-AE32-EC9CC3B4ED8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55281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89EF-88D9-49F8-810A-A39B91DD1F4B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F719E-F20F-4331-A2A4-0FEE99C976C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CA303-3D12-442E-9687-A3BFDAA01A5C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55316-B95B-47D6-A5C7-09A0770C520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48874-8E8E-4369-94F4-D3B2DB7AA19C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7E69D-6EBE-4C6A-B479-D795A9D21FF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23289-C5EE-4D22-9527-64E25144A332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942A-35F5-47FF-A384-6AAEE091E3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C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645D41-B3B5-488D-AFE0-ABDD73A2F546}" type="datetimeFigureOut">
              <a:rPr lang="hu-HU"/>
              <a:pPr>
                <a:defRPr/>
              </a:pPr>
              <a:t>2011.02.17.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5C7A81-BAE6-48C8-85AB-B9D8DACF814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 descr="M:\Munka\OKEV\2009\K_prez_graf_web\tabl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700000">
            <a:off x="2690812" y="1919288"/>
            <a:ext cx="37623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Cím 1"/>
          <p:cNvSpPr>
            <a:spLocks noGrp="1"/>
          </p:cNvSpPr>
          <p:nvPr>
            <p:ph type="ctrTitle"/>
          </p:nvPr>
        </p:nvSpPr>
        <p:spPr>
          <a:xfrm>
            <a:off x="714375" y="0"/>
            <a:ext cx="7772400" cy="1470025"/>
          </a:xfrm>
        </p:spPr>
        <p:txBody>
          <a:bodyPr/>
          <a:lstStyle/>
          <a:p>
            <a:r>
              <a:rPr lang="hu-HU" sz="6000" b="1" smtClean="0"/>
              <a:t>Staunton készlet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készlet története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mtClean="0"/>
              <a:t>A </a:t>
            </a:r>
            <a:r>
              <a:rPr lang="hu-HU" smtClean="0">
                <a:hlinkClick r:id="rId3" action="ppaction://hlinksldjump"/>
              </a:rPr>
              <a:t>Staunton</a:t>
            </a:r>
            <a:r>
              <a:rPr lang="hu-HU" smtClean="0"/>
              <a:t> sakk-készlet a sakk hivatalos versenyein használt sztenderd sakkfigurakészlet.</a:t>
            </a:r>
          </a:p>
          <a:p>
            <a:pPr>
              <a:lnSpc>
                <a:spcPct val="90000"/>
              </a:lnSpc>
            </a:pPr>
            <a:r>
              <a:rPr lang="hu-HU" smtClean="0"/>
              <a:t>1849. szeptember 29-e óta használják, előtte nem volt sztenderd figurakészlet.</a:t>
            </a:r>
          </a:p>
          <a:p>
            <a:pPr>
              <a:lnSpc>
                <a:spcPct val="90000"/>
              </a:lnSpc>
            </a:pPr>
            <a:r>
              <a:rPr lang="hu-HU" smtClean="0"/>
              <a:t>A készletet Cook szabadalmaztatta 1849. március 1-jén.</a:t>
            </a:r>
          </a:p>
          <a:p>
            <a:pPr>
              <a:lnSpc>
                <a:spcPct val="90000"/>
              </a:lnSpc>
            </a:pPr>
            <a:r>
              <a:rPr lang="hu-HU" smtClean="0"/>
              <a:t>Az elkészült első 500 készletet Staunton aláírta és megszámozta.</a:t>
            </a:r>
          </a:p>
        </p:txBody>
      </p:sp>
      <p:sp>
        <p:nvSpPr>
          <p:cNvPr id="6" name="Balra nyíl 5">
            <a:hlinkClick r:id="rId4" action="ppaction://hlinksldjump"/>
          </p:cNvPr>
          <p:cNvSpPr/>
          <p:nvPr/>
        </p:nvSpPr>
        <p:spPr>
          <a:xfrm rot="10800000">
            <a:off x="7358063" y="5857875"/>
            <a:ext cx="977900" cy="785813"/>
          </a:xfrm>
          <a:prstGeom prst="leftArrow">
            <a:avLst/>
          </a:prstGeom>
          <a:solidFill>
            <a:srgbClr val="552819"/>
          </a:solidFill>
          <a:ln>
            <a:solidFill>
              <a:srgbClr val="552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Howard Staunton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88" y="1384300"/>
            <a:ext cx="5967412" cy="5075238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dirty="0" smtClean="0"/>
              <a:t>1810 - London, 1874. június 22.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dirty="0" smtClean="0"/>
              <a:t>Angol sakkmester volt, akit 1843 és 1851 közt a világ legerősebb sakkjátékosának tartottak. Nevet szerzett sakkíróként és Shakespeare-szakértőként is.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dirty="0" smtClean="0"/>
              <a:t>Ő szervezte meg a világ első nemzetközi sakktornáját 1851-ben, Londonban.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dirty="0" smtClean="0"/>
              <a:t>1851-től a sakkírás, illetve a Shakespeare-kutatás felé fordult.</a:t>
            </a:r>
            <a:endParaRPr lang="hu-HU" dirty="0"/>
          </a:p>
        </p:txBody>
      </p:sp>
      <p:sp>
        <p:nvSpPr>
          <p:cNvPr id="5" name="Balra nyíl 4">
            <a:hlinkClick r:id="rId3" action="ppaction://hlinksldjump"/>
          </p:cNvPr>
          <p:cNvSpPr/>
          <p:nvPr/>
        </p:nvSpPr>
        <p:spPr>
          <a:xfrm>
            <a:off x="7358063" y="5857875"/>
            <a:ext cx="977900" cy="785813"/>
          </a:xfrm>
          <a:prstGeom prst="leftArrow">
            <a:avLst/>
          </a:prstGeom>
          <a:solidFill>
            <a:srgbClr val="552819"/>
          </a:solidFill>
          <a:ln>
            <a:solidFill>
              <a:srgbClr val="552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pic>
        <p:nvPicPr>
          <p:cNvPr id="15364" name="Picture 3" descr="M:\Munka\OKEV\2009\K_prez_graf_web\Staunton\Forras\staunt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701800"/>
            <a:ext cx="28194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M:\Munka\OKEV\2009\K_prez_graf_web\Staunton_v2.1_JK\Forras\keszle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" y="1100138"/>
            <a:ext cx="91630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készlet</a:t>
            </a:r>
          </a:p>
        </p:txBody>
      </p:sp>
      <p:pic>
        <p:nvPicPr>
          <p:cNvPr id="3076" name="Picture 4" descr="M:\Munka\OKEV\2009\K_prez_graf_web\huszar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50" y="1976438"/>
            <a:ext cx="15430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M:\Munka\OKEV\2009\K_prez_graf_web\bastya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15063" y="2157413"/>
            <a:ext cx="16287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Szövegdoboz 9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4178300" y="6215063"/>
            <a:ext cx="787400" cy="369887"/>
          </a:xfrm>
          <a:prstGeom prst="rect">
            <a:avLst/>
          </a:prstGeom>
          <a:solidFill>
            <a:srgbClr val="55281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u-HU">
                <a:solidFill>
                  <a:srgbClr val="F0CDA0"/>
                </a:solidFill>
                <a:latin typeface="Times New Roman" pitchFamily="18" charset="0"/>
                <a:cs typeface="Times New Roman" pitchFamily="18" charset="0"/>
              </a:rPr>
              <a:t>Vége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Huszár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300"/>
          </a:xfrm>
        </p:spPr>
        <p:txBody>
          <a:bodyPr rtlCol="0">
            <a:normAutofit fontScale="92500" lnSpcReduction="20000"/>
          </a:bodyPr>
          <a:lstStyle/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dirty="0"/>
              <a:t>A huszár olyan hozzá legközelebb eső mezőkre léphet, melyek különböző vonalon, soron vagy átlón helyezkednek el attól amelyen a huszár áll.</a:t>
            </a:r>
          </a:p>
        </p:txBody>
      </p:sp>
      <p:pic>
        <p:nvPicPr>
          <p:cNvPr id="17411" name="Picture 2" descr="M:\Munka\OKEV\2009\K_prez_graf_web\tabla_husz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813" y="2879725"/>
            <a:ext cx="37623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alra nyíl 4">
            <a:hlinkClick r:id="rId4" action="ppaction://hlinksldjump"/>
          </p:cNvPr>
          <p:cNvSpPr/>
          <p:nvPr/>
        </p:nvSpPr>
        <p:spPr>
          <a:xfrm>
            <a:off x="7358063" y="5857875"/>
            <a:ext cx="977900" cy="785813"/>
          </a:xfrm>
          <a:prstGeom prst="leftArrow">
            <a:avLst/>
          </a:prstGeom>
          <a:solidFill>
            <a:srgbClr val="552819"/>
          </a:solidFill>
          <a:ln>
            <a:solidFill>
              <a:srgbClr val="552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Bástya</a:t>
            </a:r>
          </a:p>
        </p:txBody>
      </p:sp>
      <p:sp>
        <p:nvSpPr>
          <p:cNvPr id="18434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58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hu-HU" smtClean="0"/>
              <a:t>Bármely mezőre léphet azon a vonalon vagy soron, amelyen áll.</a:t>
            </a:r>
          </a:p>
        </p:txBody>
      </p:sp>
      <p:pic>
        <p:nvPicPr>
          <p:cNvPr id="18435" name="Picture 2" descr="M:\Munka\OKEV\2009\K_prez_graf_web\tabl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813" y="2879725"/>
            <a:ext cx="37623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 descr="M:\Munka\OKEV\2009\K_prez_graf_web\r_basty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5" y="5214938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alra nyíl 5">
            <a:hlinkClick r:id="rId5" action="ppaction://hlinksldjump"/>
          </p:cNvPr>
          <p:cNvSpPr/>
          <p:nvPr/>
        </p:nvSpPr>
        <p:spPr>
          <a:xfrm>
            <a:off x="7358063" y="5857875"/>
            <a:ext cx="977900" cy="785813"/>
          </a:xfrm>
          <a:prstGeom prst="leftArrow">
            <a:avLst/>
          </a:prstGeom>
          <a:solidFill>
            <a:srgbClr val="552819"/>
          </a:solidFill>
          <a:ln>
            <a:solidFill>
              <a:srgbClr val="552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cxnSp>
        <p:nvCxnSpPr>
          <p:cNvPr id="10" name="Egyenes összekötő nyíllal 9"/>
          <p:cNvCxnSpPr>
            <a:stCxn id="6147" idx="3"/>
          </p:cNvCxnSpPr>
          <p:nvPr/>
        </p:nvCxnSpPr>
        <p:spPr>
          <a:xfrm>
            <a:off x="4572000" y="5429250"/>
            <a:ext cx="1716088" cy="793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 rot="10800000">
            <a:off x="2809875" y="5429250"/>
            <a:ext cx="1287463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rot="5400000" flipH="1" flipV="1">
            <a:off x="3294856" y="4158457"/>
            <a:ext cx="2116137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rot="5400000">
            <a:off x="3963194" y="6068219"/>
            <a:ext cx="78105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2. sém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144</Words>
  <Application>Microsoft Office PowerPoint</Application>
  <PresentationFormat>Diavetítés a képernyőre (4:3 oldalarány)</PresentationFormat>
  <Paragraphs>17</Paragraphs>
  <Slides>6</Slides>
  <Notes>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Staunton készlet</vt:lpstr>
      <vt:lpstr>A készlet története</vt:lpstr>
      <vt:lpstr>Howard Staunton</vt:lpstr>
      <vt:lpstr>A készlet</vt:lpstr>
      <vt:lpstr>Huszár</vt:lpstr>
      <vt:lpstr>Bástya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Staunton sakkészlet</dc:title>
  <dc:creator>Oktatási Hivatal</dc:creator>
  <cp:lastModifiedBy>kulso3</cp:lastModifiedBy>
  <cp:revision>45</cp:revision>
  <dcterms:created xsi:type="dcterms:W3CDTF">2009-12-29T16:20:12Z</dcterms:created>
  <dcterms:modified xsi:type="dcterms:W3CDTF">2011-02-17T15:11:39Z</dcterms:modified>
</cp:coreProperties>
</file>