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099300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FFA0"/>
    <a:srgbClr val="01934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50" y="-9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7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A7D2-E6F8-4D4A-BB61-6353F36D4B8A}" type="datetimeFigureOut">
              <a:rPr lang="hu-HU" smtClean="0"/>
              <a:pPr/>
              <a:t>2013.01.29.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77BA-8A32-468F-B1F0-D3E87512A5C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A7D2-E6F8-4D4A-BB61-6353F36D4B8A}" type="datetimeFigureOut">
              <a:rPr lang="hu-HU" smtClean="0"/>
              <a:pPr/>
              <a:t>2013.01.29.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77BA-8A32-468F-B1F0-D3E87512A5C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A7D2-E6F8-4D4A-BB61-6353F36D4B8A}" type="datetimeFigureOut">
              <a:rPr lang="hu-HU" smtClean="0"/>
              <a:pPr/>
              <a:t>2013.01.29.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77BA-8A32-468F-B1F0-D3E87512A5C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100" cap="sm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300">
                <a:latin typeface="Arial" pitchFamily="34" charset="0"/>
                <a:cs typeface="Arial" pitchFamily="34" charset="0"/>
              </a:defRPr>
            </a:lvl1pPr>
            <a:lvl2pPr>
              <a:defRPr sz="2700">
                <a:latin typeface="Arial" pitchFamily="34" charset="0"/>
                <a:cs typeface="Arial" pitchFamily="34" charset="0"/>
              </a:defRPr>
            </a:lvl2pPr>
            <a:lvl3pPr>
              <a:defRPr lang="hu-HU" sz="27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A7D2-E6F8-4D4A-BB61-6353F36D4B8A}" type="datetimeFigureOut">
              <a:rPr lang="hu-HU" smtClean="0"/>
              <a:pPr/>
              <a:t>2013.01.29.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77BA-8A32-468F-B1F0-D3E87512A5C6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13" name="Csoportba foglalás 12"/>
          <p:cNvGrpSpPr>
            <a:grpSpLocks noChangeAspect="1"/>
          </p:cNvGrpSpPr>
          <p:nvPr userDrawn="1"/>
        </p:nvGrpSpPr>
        <p:grpSpPr>
          <a:xfrm>
            <a:off x="7992648" y="126124"/>
            <a:ext cx="1008000" cy="1181221"/>
            <a:chOff x="2873627" y="249034"/>
            <a:chExt cx="3571900" cy="4185718"/>
          </a:xfrm>
        </p:grpSpPr>
        <p:grpSp>
          <p:nvGrpSpPr>
            <p:cNvPr id="14" name="Csoportba foglalás 7"/>
            <p:cNvGrpSpPr/>
            <p:nvPr/>
          </p:nvGrpSpPr>
          <p:grpSpPr>
            <a:xfrm>
              <a:off x="2873627" y="249034"/>
              <a:ext cx="3571900" cy="3574943"/>
              <a:chOff x="2873627" y="249034"/>
              <a:chExt cx="3571900" cy="3574943"/>
            </a:xfrm>
          </p:grpSpPr>
          <p:sp>
            <p:nvSpPr>
              <p:cNvPr id="16" name="Háromszög 15"/>
              <p:cNvSpPr/>
              <p:nvPr/>
            </p:nvSpPr>
            <p:spPr>
              <a:xfrm>
                <a:off x="2873627" y="2611269"/>
                <a:ext cx="3571900" cy="785818"/>
              </a:xfrm>
              <a:prstGeom prst="triangle">
                <a:avLst/>
              </a:prstGeom>
              <a:solidFill>
                <a:srgbClr val="019348"/>
              </a:solidFill>
              <a:ln>
                <a:solidFill>
                  <a:srgbClr val="0193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" name="Háromszög 16"/>
              <p:cNvSpPr/>
              <p:nvPr/>
            </p:nvSpPr>
            <p:spPr>
              <a:xfrm rot="7200000">
                <a:off x="2325600" y="1645118"/>
                <a:ext cx="3571900" cy="785818"/>
              </a:xfrm>
              <a:prstGeom prst="triangle">
                <a:avLst/>
              </a:prstGeom>
              <a:solidFill>
                <a:srgbClr val="019348"/>
              </a:solidFill>
              <a:ln>
                <a:solidFill>
                  <a:srgbClr val="0193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" name="Háromszög 17"/>
              <p:cNvSpPr/>
              <p:nvPr/>
            </p:nvSpPr>
            <p:spPr>
              <a:xfrm rot="-7200000">
                <a:off x="3424040" y="1642075"/>
                <a:ext cx="3571900" cy="785818"/>
              </a:xfrm>
              <a:prstGeom prst="triangle">
                <a:avLst/>
              </a:prstGeom>
              <a:solidFill>
                <a:srgbClr val="019348"/>
              </a:solidFill>
              <a:ln>
                <a:solidFill>
                  <a:srgbClr val="0193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5" name="Téglalap 14"/>
            <p:cNvSpPr/>
            <p:nvPr/>
          </p:nvSpPr>
          <p:spPr>
            <a:xfrm>
              <a:off x="4299577" y="3714752"/>
              <a:ext cx="720000" cy="720000"/>
            </a:xfrm>
            <a:prstGeom prst="rect">
              <a:avLst/>
            </a:prstGeom>
            <a:solidFill>
              <a:srgbClr val="019348"/>
            </a:solidFill>
            <a:ln>
              <a:solidFill>
                <a:srgbClr val="019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A7D2-E6F8-4D4A-BB61-6353F36D4B8A}" type="datetimeFigureOut">
              <a:rPr lang="hu-HU" smtClean="0"/>
              <a:pPr/>
              <a:t>2013.01.29.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77BA-8A32-468F-B1F0-D3E87512A5C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A7D2-E6F8-4D4A-BB61-6353F36D4B8A}" type="datetimeFigureOut">
              <a:rPr lang="hu-HU" smtClean="0"/>
              <a:pPr/>
              <a:t>2013.01.29.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77BA-8A32-468F-B1F0-D3E87512A5C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A7D2-E6F8-4D4A-BB61-6353F36D4B8A}" type="datetimeFigureOut">
              <a:rPr lang="hu-HU" smtClean="0"/>
              <a:pPr/>
              <a:t>2013.01.29.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77BA-8A32-468F-B1F0-D3E87512A5C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A7D2-E6F8-4D4A-BB61-6353F36D4B8A}" type="datetimeFigureOut">
              <a:rPr lang="hu-HU" smtClean="0"/>
              <a:pPr/>
              <a:t>2013.01.29.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77BA-8A32-468F-B1F0-D3E87512A5C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A7D2-E6F8-4D4A-BB61-6353F36D4B8A}" type="datetimeFigureOut">
              <a:rPr lang="hu-HU" smtClean="0"/>
              <a:pPr/>
              <a:t>2013.01.29.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77BA-8A32-468F-B1F0-D3E87512A5C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A7D2-E6F8-4D4A-BB61-6353F36D4B8A}" type="datetimeFigureOut">
              <a:rPr lang="hu-HU" smtClean="0"/>
              <a:pPr/>
              <a:t>2013.01.29.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77BA-8A32-468F-B1F0-D3E87512A5C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A7D2-E6F8-4D4A-BB61-6353F36D4B8A}" type="datetimeFigureOut">
              <a:rPr lang="hu-HU" smtClean="0"/>
              <a:pPr/>
              <a:t>2013.01.29.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77BA-8A32-468F-B1F0-D3E87512A5C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0FFA0"/>
            </a:gs>
            <a:gs pos="100000">
              <a:schemeClr val="bg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5A7D2-E6F8-4D4A-BB61-6353F36D4B8A}" type="datetimeFigureOut">
              <a:rPr lang="hu-HU" smtClean="0"/>
              <a:pPr/>
              <a:t>2013.01.29.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77BA-8A32-468F-B1F0-D3E87512A5C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0FFA0"/>
            </a:gs>
            <a:gs pos="100000">
              <a:schemeClr val="bg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ím 15"/>
          <p:cNvSpPr>
            <a:spLocks noGrp="1"/>
          </p:cNvSpPr>
          <p:nvPr>
            <p:ph type="ctrTitle"/>
          </p:nvPr>
        </p:nvSpPr>
        <p:spPr>
          <a:xfrm>
            <a:off x="0" y="4811911"/>
            <a:ext cx="9144000" cy="2046089"/>
          </a:xfrm>
        </p:spPr>
        <p:txBody>
          <a:bodyPr>
            <a:normAutofit/>
          </a:bodyPr>
          <a:lstStyle/>
          <a:p>
            <a:r>
              <a:rPr lang="hu-HU" sz="3500" b="1" cap="all" smtClean="0">
                <a:latin typeface="Arial" pitchFamily="34" charset="0"/>
                <a:cs typeface="Arial" pitchFamily="34" charset="0"/>
              </a:rPr>
              <a:t>Kartondoboz </a:t>
            </a:r>
            <a:r>
              <a:rPr lang="hu-HU" sz="3500" b="1" cap="all" smtClean="0">
                <a:latin typeface="Arial" pitchFamily="34" charset="0"/>
                <a:cs typeface="Arial" pitchFamily="34" charset="0"/>
              </a:rPr>
              <a:t>Környezetvédelmi </a:t>
            </a:r>
            <a:r>
              <a:rPr lang="hu-HU" sz="3500" b="1" cap="all" smtClean="0">
                <a:latin typeface="Arial" pitchFamily="34" charset="0"/>
                <a:cs typeface="Arial" pitchFamily="34" charset="0"/>
              </a:rPr>
              <a:t>Egyesület</a:t>
            </a:r>
            <a:r>
              <a:rPr lang="hu-HU" sz="3500" b="1" smtClean="0">
                <a:latin typeface="Arial" pitchFamily="34" charset="0"/>
                <a:cs typeface="Arial" pitchFamily="34" charset="0"/>
              </a:rPr>
              <a:t/>
            </a:r>
            <a:br>
              <a:rPr lang="hu-HU" sz="3500" b="1" smtClean="0">
                <a:latin typeface="Arial" pitchFamily="34" charset="0"/>
                <a:cs typeface="Arial" pitchFamily="34" charset="0"/>
              </a:rPr>
            </a:br>
            <a:r>
              <a:rPr lang="hu-HU" sz="3500" b="1" smtClean="0">
                <a:latin typeface="Arial" pitchFamily="34" charset="0"/>
                <a:cs typeface="Arial" pitchFamily="34" charset="0"/>
              </a:rPr>
              <a:t>www.kadke.hu</a:t>
            </a:r>
            <a:endParaRPr lang="hu-HU" sz="35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Csoportba foglalás 17"/>
          <p:cNvGrpSpPr/>
          <p:nvPr/>
        </p:nvGrpSpPr>
        <p:grpSpPr>
          <a:xfrm>
            <a:off x="2786050" y="0"/>
            <a:ext cx="3571900" cy="4185718"/>
            <a:chOff x="2873627" y="249034"/>
            <a:chExt cx="3571900" cy="4185718"/>
          </a:xfrm>
        </p:grpSpPr>
        <p:grpSp>
          <p:nvGrpSpPr>
            <p:cNvPr id="19" name="Csoportba foglalás 7"/>
            <p:cNvGrpSpPr/>
            <p:nvPr/>
          </p:nvGrpSpPr>
          <p:grpSpPr>
            <a:xfrm>
              <a:off x="2873627" y="249034"/>
              <a:ext cx="3571900" cy="3574943"/>
              <a:chOff x="2873627" y="249034"/>
              <a:chExt cx="3571900" cy="3574943"/>
            </a:xfrm>
          </p:grpSpPr>
          <p:sp>
            <p:nvSpPr>
              <p:cNvPr id="21" name="Háromszög 20"/>
              <p:cNvSpPr/>
              <p:nvPr/>
            </p:nvSpPr>
            <p:spPr>
              <a:xfrm>
                <a:off x="2873627" y="2611269"/>
                <a:ext cx="3571900" cy="785818"/>
              </a:xfrm>
              <a:prstGeom prst="triangle">
                <a:avLst/>
              </a:prstGeom>
              <a:solidFill>
                <a:srgbClr val="019348"/>
              </a:solidFill>
              <a:ln>
                <a:solidFill>
                  <a:srgbClr val="0193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" name="Háromszög 21"/>
              <p:cNvSpPr/>
              <p:nvPr/>
            </p:nvSpPr>
            <p:spPr>
              <a:xfrm rot="7200000">
                <a:off x="2325600" y="1645118"/>
                <a:ext cx="3571900" cy="785818"/>
              </a:xfrm>
              <a:prstGeom prst="triangle">
                <a:avLst/>
              </a:prstGeom>
              <a:solidFill>
                <a:srgbClr val="019348"/>
              </a:solidFill>
              <a:ln>
                <a:solidFill>
                  <a:srgbClr val="0193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3" name="Háromszög 22"/>
              <p:cNvSpPr/>
              <p:nvPr/>
            </p:nvSpPr>
            <p:spPr>
              <a:xfrm rot="-7200000">
                <a:off x="3424040" y="1642075"/>
                <a:ext cx="3571900" cy="785818"/>
              </a:xfrm>
              <a:prstGeom prst="triangle">
                <a:avLst/>
              </a:prstGeom>
              <a:solidFill>
                <a:srgbClr val="019348"/>
              </a:solidFill>
              <a:ln>
                <a:solidFill>
                  <a:srgbClr val="0193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0" name="Téglalap 19"/>
            <p:cNvSpPr/>
            <p:nvPr/>
          </p:nvSpPr>
          <p:spPr>
            <a:xfrm>
              <a:off x="4299577" y="3714752"/>
              <a:ext cx="720000" cy="720000"/>
            </a:xfrm>
            <a:prstGeom prst="rect">
              <a:avLst/>
            </a:prstGeom>
            <a:solidFill>
              <a:srgbClr val="019348"/>
            </a:solidFill>
            <a:ln>
              <a:solidFill>
                <a:srgbClr val="019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100" dirty="0" smtClean="0"/>
              <a:t>Az italos karton</a:t>
            </a:r>
            <a:endParaRPr lang="hu-HU" sz="41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fő alkotórésze fa</a:t>
            </a:r>
          </a:p>
          <a:p>
            <a:r>
              <a:rPr lang="hu-HU" dirty="0" smtClean="0"/>
              <a:t>aszeptikus, így megóvja a benne tárolt élelmiszereket, és hűtés nélkül is eltartható</a:t>
            </a:r>
          </a:p>
          <a:p>
            <a:r>
              <a:rPr lang="hu-HU" dirty="0" smtClean="0"/>
              <a:t>egyszerűen tárolható és szállítható</a:t>
            </a:r>
          </a:p>
          <a:p>
            <a:r>
              <a:rPr lang="hu-HU" dirty="0" smtClean="0"/>
              <a:t>egyszerűen újrahasznosítható</a:t>
            </a:r>
          </a:p>
          <a:p>
            <a:r>
              <a:rPr lang="hu-HU" dirty="0" smtClean="0"/>
              <a:t>elégetésével további energiaforrások nyerhetők</a:t>
            </a:r>
            <a:endParaRPr lang="hu-HU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100" dirty="0" smtClean="0"/>
              <a:t>Az alapanyag</a:t>
            </a:r>
            <a:endParaRPr lang="hu-HU" sz="41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Az aszeptikus italos dobozok (UHT)</a:t>
            </a:r>
          </a:p>
          <a:p>
            <a:pPr lvl="1"/>
            <a:r>
              <a:rPr lang="hu-HU" dirty="0" smtClean="0"/>
              <a:t>1 literes </a:t>
            </a:r>
            <a:r>
              <a:rPr lang="hu-HU" smtClean="0"/>
              <a:t>doboz tömege </a:t>
            </a:r>
            <a:r>
              <a:rPr lang="hu-HU" dirty="0" smtClean="0"/>
              <a:t>28 gramm</a:t>
            </a:r>
          </a:p>
          <a:p>
            <a:pPr lvl="1"/>
            <a:r>
              <a:rPr lang="hu-HU" dirty="0" smtClean="0"/>
              <a:t>75% papír</a:t>
            </a:r>
          </a:p>
          <a:p>
            <a:pPr lvl="1"/>
            <a:r>
              <a:rPr lang="hu-HU" dirty="0" smtClean="0"/>
              <a:t>20% polietilén</a:t>
            </a:r>
          </a:p>
          <a:p>
            <a:pPr lvl="1"/>
            <a:r>
              <a:rPr lang="hu-HU" dirty="0" smtClean="0"/>
              <a:t>5% alumínium</a:t>
            </a:r>
          </a:p>
          <a:p>
            <a:r>
              <a:rPr lang="hu-HU" dirty="0" smtClean="0"/>
              <a:t>Nem aszeptikus italos dobozok</a:t>
            </a:r>
          </a:p>
          <a:p>
            <a:pPr lvl="1"/>
            <a:r>
              <a:rPr lang="hu-HU" dirty="0" smtClean="0"/>
              <a:t>1 literes </a:t>
            </a:r>
            <a:r>
              <a:rPr lang="hu-HU" smtClean="0"/>
              <a:t>doboz tömege </a:t>
            </a:r>
            <a:r>
              <a:rPr lang="hu-HU" dirty="0" smtClean="0"/>
              <a:t>29 gramm</a:t>
            </a:r>
          </a:p>
          <a:p>
            <a:pPr lvl="1"/>
            <a:r>
              <a:rPr lang="hu-HU" dirty="0" smtClean="0"/>
              <a:t>91% papír</a:t>
            </a:r>
          </a:p>
          <a:p>
            <a:pPr lvl="1"/>
            <a:r>
              <a:rPr lang="hu-HU" dirty="0" smtClean="0"/>
              <a:t>9% polietilén</a:t>
            </a:r>
          </a:p>
          <a:p>
            <a:endParaRPr lang="hu-HU" dirty="0"/>
          </a:p>
        </p:txBody>
      </p:sp>
      <p:pic>
        <p:nvPicPr>
          <p:cNvPr id="4" name="Kép 3" descr="almadaboz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686" y="5761831"/>
            <a:ext cx="720000" cy="1048226"/>
          </a:xfrm>
          <a:prstGeom prst="rect">
            <a:avLst/>
          </a:prstGeom>
        </p:spPr>
      </p:pic>
      <p:pic>
        <p:nvPicPr>
          <p:cNvPr id="5" name="Kép 4" descr="almadaboz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1514033" y="5761831"/>
            <a:ext cx="720000" cy="1048226"/>
          </a:xfrm>
          <a:prstGeom prst="rect">
            <a:avLst/>
          </a:prstGeom>
        </p:spPr>
      </p:pic>
      <p:pic>
        <p:nvPicPr>
          <p:cNvPr id="6" name="Kép 5" descr="almadaboz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1380" y="5761831"/>
            <a:ext cx="720000" cy="1048226"/>
          </a:xfrm>
          <a:prstGeom prst="rect">
            <a:avLst/>
          </a:prstGeom>
        </p:spPr>
      </p:pic>
      <p:pic>
        <p:nvPicPr>
          <p:cNvPr id="7" name="Kép 6" descr="almadaboz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3668727" y="5761831"/>
            <a:ext cx="720000" cy="1048226"/>
          </a:xfrm>
          <a:prstGeom prst="rect">
            <a:avLst/>
          </a:prstGeom>
        </p:spPr>
      </p:pic>
      <p:pic>
        <p:nvPicPr>
          <p:cNvPr id="8" name="Kép 7" descr="almadaboz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46074" y="5761831"/>
            <a:ext cx="720000" cy="1048226"/>
          </a:xfrm>
          <a:prstGeom prst="rect">
            <a:avLst/>
          </a:prstGeom>
        </p:spPr>
      </p:pic>
      <p:pic>
        <p:nvPicPr>
          <p:cNvPr id="9" name="Kép 8" descr="almadaboz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5823421" y="5761831"/>
            <a:ext cx="720000" cy="1048226"/>
          </a:xfrm>
          <a:prstGeom prst="rect">
            <a:avLst/>
          </a:prstGeom>
        </p:spPr>
      </p:pic>
      <p:pic>
        <p:nvPicPr>
          <p:cNvPr id="10" name="Kép 9" descr="almadaboz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00768" y="5761831"/>
            <a:ext cx="720000" cy="1048226"/>
          </a:xfrm>
          <a:prstGeom prst="rect">
            <a:avLst/>
          </a:prstGeom>
        </p:spPr>
      </p:pic>
      <p:pic>
        <p:nvPicPr>
          <p:cNvPr id="11" name="Kép 10" descr="almadaboz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7978112" y="5761831"/>
            <a:ext cx="720000" cy="104822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Ne feledje: </a:t>
            </a:r>
            <a:r>
              <a:rPr lang="hu-HU" b="1" dirty="0" smtClean="0"/>
              <a:t>Tapossa laposra!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solidFill>
            <a:srgbClr val="019348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Hazánkban ma már összesen több mint </a:t>
            </a:r>
          </a:p>
          <a:p>
            <a:pPr marL="0" indent="0" algn="ctr">
              <a:buNone/>
            </a:pPr>
            <a:r>
              <a:rPr lang="hu-HU" b="1" dirty="0" smtClean="0">
                <a:solidFill>
                  <a:srgbClr val="92D050"/>
                </a:solidFill>
              </a:rPr>
              <a:t>8 millió lakosnak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van lehetősége arra, hogy az otthonában keletkezett italos kartondoboz-hulladékot szelektíven gyűjtse.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Budapesten ezt a csomagolóanyagot a </a:t>
            </a:r>
            <a:r>
              <a:rPr lang="hu-HU" b="1" dirty="0" smtClean="0">
                <a:solidFill>
                  <a:srgbClr val="00B0F0"/>
                </a:solidFill>
              </a:rPr>
              <a:t>kék</a:t>
            </a:r>
            <a:r>
              <a:rPr lang="hu-HU" dirty="0" smtClean="0">
                <a:solidFill>
                  <a:schemeClr val="bg1"/>
                </a:solidFill>
              </a:rPr>
              <a:t> (papír) hulladékgyűjtőkbe kell dobni, míg vidéken a </a:t>
            </a:r>
            <a:r>
              <a:rPr lang="hu-HU" b="1" dirty="0" smtClean="0">
                <a:solidFill>
                  <a:srgbClr val="FFFF00"/>
                </a:solidFill>
              </a:rPr>
              <a:t>sárga</a:t>
            </a:r>
            <a:r>
              <a:rPr lang="hu-HU" dirty="0" smtClean="0">
                <a:solidFill>
                  <a:schemeClr val="bg1"/>
                </a:solidFill>
              </a:rPr>
              <a:t> (műanyag) gyűjtőedénybe.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Egyéni 15. sém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1934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121</Words>
  <Application>Microsoft Office PowerPoint</Application>
  <PresentationFormat>Diavetítés a képernyőre (4:3 oldalarány)</PresentationFormat>
  <Paragraphs>22</Paragraphs>
  <Slides>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5" baseType="lpstr">
      <vt:lpstr>Office-téma</vt:lpstr>
      <vt:lpstr>Kartondoboz Környezetvédelmi Egyesület www.kadke.hu</vt:lpstr>
      <vt:lpstr>Az italos karton</vt:lpstr>
      <vt:lpstr>Az alapanyag</vt:lpstr>
      <vt:lpstr>Ne feledje: Tapossa laposra!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Karton</dc:title>
  <dc:creator>Oktatási Hivatal</dc:creator>
  <cp:lastModifiedBy>kulso3</cp:lastModifiedBy>
  <cp:revision>38</cp:revision>
  <dcterms:created xsi:type="dcterms:W3CDTF">2012-04-09T13:46:16Z</dcterms:created>
  <dcterms:modified xsi:type="dcterms:W3CDTF">2013-01-29T08:29:53Z</dcterms:modified>
</cp:coreProperties>
</file>