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9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F3200"/>
    <a:srgbClr val="603000"/>
    <a:srgbClr val="D2E6C3"/>
    <a:srgbClr val="D1E6C4"/>
    <a:srgbClr val="EBE5BF"/>
    <a:srgbClr val="EAD5C0"/>
    <a:srgbClr val="FF9900"/>
    <a:srgbClr val="DAB48E"/>
    <a:srgbClr val="C58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7A20-7A71-4AD3-8F8F-F4AECCE725FE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E3F9-E7FF-4927-96A8-B44D6BF8A5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4410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7A20-7A71-4AD3-8F8F-F4AECCE725FE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E3F9-E7FF-4927-96A8-B44D6BF8A5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506505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7A20-7A71-4AD3-8F8F-F4AECCE725FE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E3F9-E7FF-4927-96A8-B44D6BF8A5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649453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−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7A20-7A71-4AD3-8F8F-F4AECCE725FE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E3F9-E7FF-4927-96A8-B44D6BF8A5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359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7A20-7A71-4AD3-8F8F-F4AECCE725FE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E3F9-E7FF-4927-96A8-B44D6BF8A5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734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7A20-7A71-4AD3-8F8F-F4AECCE725FE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E3F9-E7FF-4927-96A8-B44D6BF8A5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3773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7A20-7A71-4AD3-8F8F-F4AECCE725FE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E3F9-E7FF-4927-96A8-B44D6BF8A5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650846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7A20-7A71-4AD3-8F8F-F4AECCE725FE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E3F9-E7FF-4927-96A8-B44D6BF8A5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555624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7A20-7A71-4AD3-8F8F-F4AECCE725FE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E3F9-E7FF-4927-96A8-B44D6BF8A5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793609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7A20-7A71-4AD3-8F8F-F4AECCE725FE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E3F9-E7FF-4927-96A8-B44D6BF8A5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04758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7A20-7A71-4AD3-8F8F-F4AECCE725FE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E3F9-E7FF-4927-96A8-B44D6BF8A5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818059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2E6C3"/>
            </a:gs>
            <a:gs pos="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67A20-7A71-4AD3-8F8F-F4AECCE725FE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6E3F9-E7FF-4927-96A8-B44D6BF8A5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49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300" b="1" kern="1200" baseline="0">
          <a:solidFill>
            <a:srgbClr val="5F32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rgbClr val="5F3200"/>
        </a:buClr>
        <a:buFont typeface="Wingdings" panose="05000000000000000000" pitchFamily="2" charset="2"/>
        <a:buChar char="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951817"/>
            <a:ext cx="7772400" cy="948422"/>
          </a:xfrm>
        </p:spPr>
        <p:txBody>
          <a:bodyPr>
            <a:normAutofit/>
          </a:bodyPr>
          <a:lstStyle/>
          <a:p>
            <a:r>
              <a:rPr lang="hu-HU" sz="5000" dirty="0" smtClean="0"/>
              <a:t>Naptárunk kialakulása</a:t>
            </a:r>
            <a:endParaRPr lang="hu-HU" sz="5000" b="1" dirty="0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0" y="2513181"/>
            <a:ext cx="5400000" cy="39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16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300" dirty="0" smtClean="0"/>
              <a:t>Az év, a hónap és a nap</a:t>
            </a:r>
            <a:endParaRPr lang="hu-HU" sz="4300" dirty="0"/>
          </a:p>
        </p:txBody>
      </p:sp>
      <p:sp>
        <p:nvSpPr>
          <p:cNvPr id="4" name="Ellipszis 3"/>
          <p:cNvSpPr/>
          <p:nvPr/>
        </p:nvSpPr>
        <p:spPr>
          <a:xfrm>
            <a:off x="1333715" y="3096040"/>
            <a:ext cx="1800000" cy="1800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/>
          <p:cNvSpPr/>
          <p:nvPr/>
        </p:nvSpPr>
        <p:spPr>
          <a:xfrm>
            <a:off x="3638806" y="3242587"/>
            <a:ext cx="1440000" cy="144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Nap</a:t>
            </a:r>
          </a:p>
        </p:txBody>
      </p:sp>
      <p:sp>
        <p:nvSpPr>
          <p:cNvPr id="6" name="Ellipszis 5"/>
          <p:cNvSpPr/>
          <p:nvPr/>
        </p:nvSpPr>
        <p:spPr>
          <a:xfrm>
            <a:off x="2198806" y="1802587"/>
            <a:ext cx="4320000" cy="432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1873715" y="3636040"/>
            <a:ext cx="720000" cy="7200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Föld</a:t>
            </a:r>
          </a:p>
        </p:txBody>
      </p:sp>
      <p:sp>
        <p:nvSpPr>
          <p:cNvPr id="8" name="Ellipszis 7"/>
          <p:cNvSpPr/>
          <p:nvPr/>
        </p:nvSpPr>
        <p:spPr>
          <a:xfrm>
            <a:off x="1394349" y="3043092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Jobbra nyíl 12"/>
          <p:cNvSpPr/>
          <p:nvPr/>
        </p:nvSpPr>
        <p:spPr>
          <a:xfrm>
            <a:off x="7078873" y="2355321"/>
            <a:ext cx="720000" cy="3600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Jobbra nyíl 13"/>
          <p:cNvSpPr/>
          <p:nvPr/>
        </p:nvSpPr>
        <p:spPr>
          <a:xfrm>
            <a:off x="7078873" y="3003566"/>
            <a:ext cx="720000" cy="360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Jobbra nyíl 14"/>
          <p:cNvSpPr/>
          <p:nvPr/>
        </p:nvSpPr>
        <p:spPr>
          <a:xfrm>
            <a:off x="7078873" y="3651812"/>
            <a:ext cx="720000" cy="3600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7868290" y="2294480"/>
            <a:ext cx="77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Év</a:t>
            </a:r>
            <a:endParaRPr lang="hu-HU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7868290" y="2953600"/>
            <a:ext cx="110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Hónap</a:t>
            </a:r>
            <a:endParaRPr lang="hu-HU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7868290" y="3600979"/>
            <a:ext cx="99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Nap</a:t>
            </a:r>
            <a:endParaRPr lang="hu-HU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1394349" y="3174592"/>
            <a:ext cx="72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</a:t>
            </a:r>
            <a:endParaRPr lang="hu-H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88" y="3886182"/>
            <a:ext cx="1518036" cy="609653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62" y="3524321"/>
            <a:ext cx="426757" cy="1371719"/>
          </a:xfrm>
          <a:prstGeom prst="rect">
            <a:avLst/>
          </a:prstGeom>
        </p:spPr>
      </p:pic>
      <p:pic>
        <p:nvPicPr>
          <p:cNvPr id="20" name="Kép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40" y="4600931"/>
            <a:ext cx="1822862" cy="1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42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300" dirty="0"/>
              <a:t>Néhány időszámítás kezdete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8008" y="1825625"/>
            <a:ext cx="8335478" cy="4351338"/>
          </a:xfrm>
        </p:spPr>
        <p:txBody>
          <a:bodyPr>
            <a:normAutofit/>
          </a:bodyPr>
          <a:lstStyle/>
          <a:p>
            <a:r>
              <a:rPr lang="hu-HU" dirty="0"/>
              <a:t>Ókori </a:t>
            </a:r>
            <a:r>
              <a:rPr lang="hu-HU" dirty="0" smtClean="0"/>
              <a:t>görögök: Első </a:t>
            </a:r>
            <a:r>
              <a:rPr lang="hu-HU" dirty="0"/>
              <a:t>olimpiai </a:t>
            </a:r>
            <a:r>
              <a:rPr lang="hu-HU" dirty="0" smtClean="0"/>
              <a:t>játékok, i</a:t>
            </a:r>
            <a:r>
              <a:rPr lang="hu-HU" dirty="0"/>
              <a:t>. e. 776.</a:t>
            </a:r>
          </a:p>
          <a:p>
            <a:r>
              <a:rPr lang="hu-HU" dirty="0"/>
              <a:t>Ókori </a:t>
            </a:r>
            <a:r>
              <a:rPr lang="hu-HU" dirty="0" smtClean="0"/>
              <a:t>rómaiak: Róma alapítása, i</a:t>
            </a:r>
            <a:r>
              <a:rPr lang="hu-HU" dirty="0"/>
              <a:t>. e. 753. ápr. 21.</a:t>
            </a:r>
          </a:p>
          <a:p>
            <a:r>
              <a:rPr lang="hu-HU" dirty="0" smtClean="0"/>
              <a:t>Zsidók: A </a:t>
            </a:r>
            <a:r>
              <a:rPr lang="hu-HU" dirty="0"/>
              <a:t>világ </a:t>
            </a:r>
            <a:r>
              <a:rPr lang="hu-HU" dirty="0" smtClean="0"/>
              <a:t>teremtése, i</a:t>
            </a:r>
            <a:r>
              <a:rPr lang="hu-HU" dirty="0"/>
              <a:t>. e. 3761. okt. 6.</a:t>
            </a:r>
          </a:p>
          <a:p>
            <a:r>
              <a:rPr lang="hu-HU" dirty="0" smtClean="0"/>
              <a:t>Bizánciak: A </a:t>
            </a:r>
            <a:r>
              <a:rPr lang="hu-HU" dirty="0"/>
              <a:t>világ </a:t>
            </a:r>
            <a:r>
              <a:rPr lang="hu-HU" dirty="0" smtClean="0"/>
              <a:t>teremtése, i</a:t>
            </a:r>
            <a:r>
              <a:rPr lang="hu-HU" dirty="0"/>
              <a:t>. e. 5509. szept. 1.</a:t>
            </a:r>
          </a:p>
          <a:p>
            <a:r>
              <a:rPr lang="hu-HU" dirty="0" smtClean="0"/>
              <a:t>Muszlimok: Mohamed </a:t>
            </a:r>
            <a:r>
              <a:rPr lang="hu-HU" dirty="0" err="1" smtClean="0"/>
              <a:t>hidzsrája</a:t>
            </a:r>
            <a:r>
              <a:rPr lang="hu-HU" dirty="0" smtClean="0"/>
              <a:t>, i</a:t>
            </a:r>
            <a:r>
              <a:rPr lang="hu-HU" dirty="0"/>
              <a:t>. sz. 622. júl. 16.</a:t>
            </a:r>
          </a:p>
          <a:p>
            <a:r>
              <a:rPr lang="hu-HU" dirty="0"/>
              <a:t>Európai </a:t>
            </a:r>
            <a:r>
              <a:rPr lang="hu-HU" dirty="0" smtClean="0"/>
              <a:t>kultúrkör: Jézus születése, i</a:t>
            </a:r>
            <a:r>
              <a:rPr lang="hu-HU" dirty="0"/>
              <a:t>. sz. 1.</a:t>
            </a:r>
          </a:p>
        </p:txBody>
      </p:sp>
    </p:spTree>
    <p:extLst>
      <p:ext uri="{BB962C8B-B14F-4D97-AF65-F5344CB8AC3E}">
        <p14:creationId xmlns:p14="http://schemas.microsoft.com/office/powerpoint/2010/main" val="919213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300" dirty="0" smtClean="0"/>
              <a:t>A Gergely naptár kialakulása</a:t>
            </a:r>
            <a:endParaRPr lang="hu-HU" sz="43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23512" y="1690689"/>
            <a:ext cx="5938788" cy="5095122"/>
          </a:xfrm>
        </p:spPr>
        <p:txBody>
          <a:bodyPr>
            <a:noAutofit/>
          </a:bodyPr>
          <a:lstStyle/>
          <a:p>
            <a:r>
              <a:rPr lang="hu-HU" dirty="0" smtClean="0"/>
              <a:t>Eredeti római naptár: 10 hónapos</a:t>
            </a:r>
          </a:p>
          <a:p>
            <a:pPr lvl="1"/>
            <a:r>
              <a:rPr lang="hu-HU" dirty="0" smtClean="0"/>
              <a:t>A két téli hónapot nem számolták</a:t>
            </a:r>
          </a:p>
          <a:p>
            <a:r>
              <a:rPr lang="hu-HU" dirty="0" err="1" smtClean="0"/>
              <a:t>Numa</a:t>
            </a:r>
            <a:r>
              <a:rPr lang="hu-HU" dirty="0" smtClean="0"/>
              <a:t> </a:t>
            </a:r>
            <a:r>
              <a:rPr lang="hu-HU" dirty="0" err="1" smtClean="0"/>
              <a:t>Pompilius</a:t>
            </a:r>
            <a:r>
              <a:rPr lang="hu-HU" dirty="0" smtClean="0"/>
              <a:t> király (i. e. 7. sz.)</a:t>
            </a:r>
          </a:p>
          <a:p>
            <a:pPr lvl="1"/>
            <a:r>
              <a:rPr lang="hu-HU" dirty="0" smtClean="0"/>
              <a:t>12 hónap, összesen 355 nap</a:t>
            </a:r>
          </a:p>
          <a:p>
            <a:pPr lvl="1"/>
            <a:r>
              <a:rPr lang="hu-HU" dirty="0" smtClean="0"/>
              <a:t>Kétévente szökőhónap</a:t>
            </a:r>
          </a:p>
          <a:p>
            <a:r>
              <a:rPr lang="hu-HU" dirty="0" smtClean="0"/>
              <a:t>Julius Caesar (i. e. 46)</a:t>
            </a:r>
          </a:p>
          <a:p>
            <a:pPr lvl="1"/>
            <a:r>
              <a:rPr lang="hu-HU" dirty="0" smtClean="0"/>
              <a:t>80 nap késés korrekciója</a:t>
            </a:r>
          </a:p>
          <a:p>
            <a:pPr lvl="1"/>
            <a:r>
              <a:rPr lang="hu-HU" dirty="0" smtClean="0"/>
              <a:t>Négyévente szökőnap </a:t>
            </a:r>
          </a:p>
          <a:p>
            <a:r>
              <a:rPr lang="hu-HU" dirty="0" smtClean="0"/>
              <a:t>XIII. Gergely pápa (i. sz. 1582)</a:t>
            </a:r>
          </a:p>
          <a:p>
            <a:pPr lvl="1"/>
            <a:r>
              <a:rPr lang="hu-HU" dirty="0" smtClean="0"/>
              <a:t>10 nap késés korrekciója</a:t>
            </a:r>
          </a:p>
          <a:p>
            <a:pPr lvl="1"/>
            <a:r>
              <a:rPr lang="hu-HU" dirty="0" smtClean="0"/>
              <a:t>Az </a:t>
            </a:r>
            <a:r>
              <a:rPr lang="hu-HU" dirty="0"/>
              <a:t>évszázadok záróéve nem szökőév, kivéve a </a:t>
            </a:r>
            <a:r>
              <a:rPr lang="hu-HU" dirty="0" smtClean="0"/>
              <a:t>400-zal oszthatóakat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82" y="1800000"/>
            <a:ext cx="2160000" cy="207316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82" y="2880000"/>
            <a:ext cx="2160000" cy="349326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82" y="3960000"/>
            <a:ext cx="2160000" cy="25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55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183</Words>
  <Application>Microsoft Office PowerPoint</Application>
  <PresentationFormat>Diavetítés a képernyőre (4:3 oldalarány)</PresentationFormat>
  <Paragraphs>27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Office-téma</vt:lpstr>
      <vt:lpstr>Naptárunk kialakulása</vt:lpstr>
      <vt:lpstr>Az év, a hónap és a nap</vt:lpstr>
      <vt:lpstr>Néhány időszámítás kezdete</vt:lpstr>
      <vt:lpstr>A Gergely naptár kialakulása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Naptár</dc:title>
  <dc:creator>OH</dc:creator>
  <cp:lastModifiedBy>Oktatási Hivatal</cp:lastModifiedBy>
  <cp:revision>63</cp:revision>
  <dcterms:created xsi:type="dcterms:W3CDTF">2014-06-29T09:00:49Z</dcterms:created>
  <dcterms:modified xsi:type="dcterms:W3CDTF">2015-02-19T08:33:05Z</dcterms:modified>
</cp:coreProperties>
</file>