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4BE96"/>
    <a:srgbClr val="F0ECE0"/>
    <a:srgbClr val="F2D9B0"/>
    <a:srgbClr val="A3E7D2"/>
    <a:srgbClr val="F4DFBE"/>
    <a:srgbClr val="9EE6D0"/>
    <a:srgbClr val="5B89CD"/>
    <a:srgbClr val="BF3030"/>
    <a:srgbClr val="592F16"/>
    <a:srgbClr val="F2705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6" autoAdjust="0"/>
  </p:normalViewPr>
  <p:slideViewPr>
    <p:cSldViewPr>
      <p:cViewPr>
        <p:scale>
          <a:sx n="90" d="100"/>
          <a:sy n="90" d="100"/>
        </p:scale>
        <p:origin x="-59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85104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58913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26450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514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45464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3633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496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5355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040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42552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5995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ECE0"/>
            </a:gs>
            <a:gs pos="100000">
              <a:srgbClr val="C4BE9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A326-702F-48EB-9403-C27C0AF839BE}" type="datetimeFigureOut">
              <a:rPr lang="hu-HU" smtClean="0"/>
              <a:pPr/>
              <a:t>2014.02.18.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1B6D-FC2C-4896-B9DA-0A532427188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23621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100" b="1" kern="1200">
          <a:solidFill>
            <a:srgbClr val="592F1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592F16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rgbClr val="592F16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592F16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rgbClr val="592F16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rgbClr val="592F1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elektronikus könyv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628800"/>
            <a:ext cx="2554030" cy="3600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2420888"/>
            <a:ext cx="2089576" cy="3600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6136" y="3041529"/>
            <a:ext cx="28672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6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elektronikus könyv története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90000" indent="-990000">
              <a:spcBef>
                <a:spcPts val="1200"/>
              </a:spcBef>
              <a:buNone/>
            </a:pPr>
            <a:r>
              <a:rPr lang="hu-HU" sz="3000" dirty="0" smtClean="0">
                <a:latin typeface="Arial" pitchFamily="34" charset="0"/>
                <a:cs typeface="Arial" pitchFamily="34" charset="0"/>
              </a:rPr>
              <a:t>1971 Project Gutenberg: elektronikus könyvek létrehozása és tárolása</a:t>
            </a:r>
          </a:p>
          <a:p>
            <a:pPr marL="990000" indent="-990000">
              <a:spcBef>
                <a:spcPts val="1200"/>
              </a:spcBef>
              <a:buNone/>
            </a:pPr>
            <a:r>
              <a:rPr lang="hu-HU" sz="3000" dirty="0" smtClean="0">
                <a:latin typeface="Arial" pitchFamily="34" charset="0"/>
                <a:cs typeface="Arial" pitchFamily="34" charset="0"/>
              </a:rPr>
              <a:t>1998 E-könyv olvasásához készített eszközök (monochrom LCD-kijelzővel)</a:t>
            </a:r>
          </a:p>
          <a:p>
            <a:pPr marL="990000" indent="-990000">
              <a:spcBef>
                <a:spcPts val="1200"/>
              </a:spcBef>
              <a:buNone/>
            </a:pPr>
            <a:r>
              <a:rPr lang="hu-HU" sz="3000" dirty="0" smtClean="0">
                <a:latin typeface="Arial" pitchFamily="34" charset="0"/>
                <a:cs typeface="Arial" pitchFamily="34" charset="0"/>
              </a:rPr>
              <a:t>1998 E-könyvet árusító online áruházak</a:t>
            </a:r>
          </a:p>
          <a:p>
            <a:pPr marL="990000" indent="-990000">
              <a:spcBef>
                <a:spcPts val="1200"/>
              </a:spcBef>
              <a:buNone/>
            </a:pPr>
            <a:r>
              <a:rPr lang="hu-HU" sz="3000" dirty="0" smtClean="0">
                <a:latin typeface="Arial" pitchFamily="34" charset="0"/>
                <a:cs typeface="Arial" pitchFamily="34" charset="0"/>
              </a:rPr>
              <a:t>2000 Első, csak digitális formában megvásárolható írás</a:t>
            </a:r>
          </a:p>
          <a:p>
            <a:pPr marL="990000" indent="-990000">
              <a:spcBef>
                <a:spcPts val="1200"/>
              </a:spcBef>
              <a:buNone/>
            </a:pPr>
            <a:r>
              <a:rPr lang="hu-HU" sz="3000" dirty="0" smtClean="0">
                <a:latin typeface="Arial" pitchFamily="34" charset="0"/>
                <a:cs typeface="Arial" pitchFamily="34" charset="0"/>
              </a:rPr>
              <a:t>2006 E-ink alapú digitális könyvolvasó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5741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Az e-könyv eladások növekedése*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503548" y="6229944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* Az Egyesült Államokban, millió dollárban </a:t>
            </a:r>
            <a:r>
              <a:rPr lang="hu-HU" sz="1600" i="1" dirty="0" smtClean="0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(forrás</a:t>
            </a:r>
            <a:r>
              <a:rPr lang="hu-HU" sz="1600" i="1" dirty="0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hu-HU" sz="1600" i="1" dirty="0" err="1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Association</a:t>
            </a:r>
            <a:r>
              <a:rPr lang="hu-HU" sz="1600" i="1" dirty="0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 of American </a:t>
            </a:r>
            <a:r>
              <a:rPr lang="hu-HU" sz="1600" i="1" dirty="0" err="1" smtClean="0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Publishers</a:t>
            </a:r>
            <a:r>
              <a:rPr lang="hu-HU" sz="1600" i="1" dirty="0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000" y="1443805"/>
            <a:ext cx="7200000" cy="4577483"/>
          </a:xfrm>
        </p:spPr>
      </p:pic>
    </p:spTree>
    <p:extLst>
      <p:ext uri="{BB962C8B-B14F-4D97-AF65-F5344CB8AC3E}">
        <p14:creationId xmlns:p14="http://schemas.microsoft.com/office/powerpoint/2010/main" xmlns="" val="24239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e-ink működése</a:t>
            </a:r>
            <a:endParaRPr lang="hu-HU" dirty="0"/>
          </a:p>
        </p:txBody>
      </p:sp>
      <p:sp>
        <p:nvSpPr>
          <p:cNvPr id="80" name="Téglalap 79"/>
          <p:cNvSpPr/>
          <p:nvPr/>
        </p:nvSpPr>
        <p:spPr>
          <a:xfrm>
            <a:off x="1188264" y="6469598"/>
            <a:ext cx="28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kern="0" dirty="0" smtClean="0">
                <a:latin typeface="Courier New" pitchFamily="49" charset="0"/>
                <a:cs typeface="Courier New" pitchFamily="49" charset="0"/>
              </a:rPr>
              <a:t>+ + + + + +</a:t>
            </a:r>
            <a:endParaRPr lang="hu-HU" sz="16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églalap 80"/>
          <p:cNvSpPr/>
          <p:nvPr/>
        </p:nvSpPr>
        <p:spPr>
          <a:xfrm>
            <a:off x="4716336" y="6469598"/>
            <a:ext cx="28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kern="0" dirty="0" smtClean="0">
                <a:latin typeface="Courier New" pitchFamily="49" charset="0"/>
                <a:cs typeface="Courier New" pitchFamily="49" charset="0"/>
              </a:rPr>
              <a:t>- - - - - -</a:t>
            </a:r>
            <a:endParaRPr lang="hu-HU" sz="16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Szövegdoboz 81"/>
          <p:cNvSpPr txBox="1"/>
          <p:nvPr/>
        </p:nvSpPr>
        <p:spPr>
          <a:xfrm>
            <a:off x="3096336" y="1650784"/>
            <a:ext cx="5652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 smtClean="0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hu-HU" sz="3000" dirty="0" err="1" smtClean="0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mikrokapszulákban</a:t>
            </a:r>
            <a:r>
              <a:rPr lang="hu-HU" sz="3000" dirty="0" smtClean="0">
                <a:solidFill>
                  <a:srgbClr val="592F16"/>
                </a:solidFill>
                <a:latin typeface="Arial" pitchFamily="34" charset="0"/>
                <a:cs typeface="Arial" pitchFamily="34" charset="0"/>
              </a:rPr>
              <a:t> pozitív töltésű fehér, és negatív töltésű fekete festékszemcsék vannak.</a:t>
            </a:r>
            <a:endParaRPr lang="hu-HU" sz="3000" dirty="0">
              <a:solidFill>
                <a:srgbClr val="592F1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450" y="1650784"/>
            <a:ext cx="1916350" cy="1440000"/>
          </a:xfrm>
          <a:prstGeom prst="rect">
            <a:avLst/>
          </a:prstGeom>
        </p:spPr>
      </p:pic>
      <p:grpSp>
        <p:nvGrpSpPr>
          <p:cNvPr id="6" name="Csoportba foglalás 5"/>
          <p:cNvGrpSpPr/>
          <p:nvPr/>
        </p:nvGrpSpPr>
        <p:grpSpPr>
          <a:xfrm>
            <a:off x="1548144" y="4077072"/>
            <a:ext cx="2160240" cy="2160240"/>
            <a:chOff x="1548144" y="4187241"/>
            <a:chExt cx="2160240" cy="2160240"/>
          </a:xfrm>
        </p:grpSpPr>
        <p:sp>
          <p:nvSpPr>
            <p:cNvPr id="84" name="Ellipszis 83"/>
            <p:cNvSpPr/>
            <p:nvPr/>
          </p:nvSpPr>
          <p:spPr>
            <a:xfrm rot="10800000" flipV="1">
              <a:off x="1548144" y="4187241"/>
              <a:ext cx="2160240" cy="21602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" name="Csoportba foglalás 4"/>
            <p:cNvGrpSpPr/>
            <p:nvPr/>
          </p:nvGrpSpPr>
          <p:grpSpPr>
            <a:xfrm>
              <a:off x="1904139" y="4230982"/>
              <a:ext cx="1468966" cy="2055829"/>
              <a:chOff x="1904139" y="4230982"/>
              <a:chExt cx="1468966" cy="2055829"/>
            </a:xfrm>
          </p:grpSpPr>
          <p:sp>
            <p:nvSpPr>
              <p:cNvPr id="85" name="Ellipszis 84"/>
              <p:cNvSpPr/>
              <p:nvPr/>
            </p:nvSpPr>
            <p:spPr>
              <a:xfrm rot="10800000" flipV="1">
                <a:off x="2969298" y="598082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" name="Ellipszis 85"/>
              <p:cNvSpPr/>
              <p:nvPr/>
            </p:nvSpPr>
            <p:spPr>
              <a:xfrm rot="10800000" flipV="1">
                <a:off x="2700312" y="610681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7" name="Ellipszis 86"/>
              <p:cNvSpPr/>
              <p:nvPr/>
            </p:nvSpPr>
            <p:spPr>
              <a:xfrm rot="10800000" flipV="1">
                <a:off x="2484248" y="6088819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8" name="Ellipszis 87"/>
              <p:cNvSpPr/>
              <p:nvPr/>
            </p:nvSpPr>
            <p:spPr>
              <a:xfrm rot="10800000" flipV="1">
                <a:off x="2267865" y="6088819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9" name="Ellipszis 88"/>
              <p:cNvSpPr/>
              <p:nvPr/>
            </p:nvSpPr>
            <p:spPr>
              <a:xfrm rot="10800000" flipV="1">
                <a:off x="2700312" y="58775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0" name="Ellipszis 89"/>
              <p:cNvSpPr/>
              <p:nvPr/>
            </p:nvSpPr>
            <p:spPr>
              <a:xfrm rot="10800000" flipV="1">
                <a:off x="2087865" y="594291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1" name="Ellipszis 90"/>
              <p:cNvSpPr/>
              <p:nvPr/>
            </p:nvSpPr>
            <p:spPr>
              <a:xfrm rot="10800000" flipV="1">
                <a:off x="2394248" y="589510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2" name="Ellipszis 91"/>
              <p:cNvSpPr/>
              <p:nvPr/>
            </p:nvSpPr>
            <p:spPr>
              <a:xfrm rot="10800000" flipV="1">
                <a:off x="2915735" y="576757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3" name="Ellipszis 92"/>
              <p:cNvSpPr/>
              <p:nvPr/>
            </p:nvSpPr>
            <p:spPr>
              <a:xfrm rot="10800000" flipV="1">
                <a:off x="1904139" y="576291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4" name="Ellipszis 93"/>
              <p:cNvSpPr/>
              <p:nvPr/>
            </p:nvSpPr>
            <p:spPr>
              <a:xfrm rot="10800000" flipV="1">
                <a:off x="3175450" y="583681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5" name="Ellipszis 94"/>
              <p:cNvSpPr/>
              <p:nvPr/>
            </p:nvSpPr>
            <p:spPr>
              <a:xfrm rot="10800000" flipV="1">
                <a:off x="2553614" y="423098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6" name="Ellipszis 95"/>
              <p:cNvSpPr/>
              <p:nvPr/>
            </p:nvSpPr>
            <p:spPr>
              <a:xfrm rot="10800000" flipV="1">
                <a:off x="2241848" y="571510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8" name="Ellipszis 97"/>
              <p:cNvSpPr/>
              <p:nvPr/>
            </p:nvSpPr>
            <p:spPr>
              <a:xfrm rot="10800000" flipV="1">
                <a:off x="2325418" y="426696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9" name="Ellipszis 98"/>
              <p:cNvSpPr/>
              <p:nvPr/>
            </p:nvSpPr>
            <p:spPr>
              <a:xfrm rot="10800000" flipV="1">
                <a:off x="2788697" y="4282724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0" name="Ellipszis 99"/>
              <p:cNvSpPr/>
              <p:nvPr/>
            </p:nvSpPr>
            <p:spPr>
              <a:xfrm rot="10800000" flipV="1">
                <a:off x="3013105" y="437693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1" name="Ellipszis 100"/>
              <p:cNvSpPr/>
              <p:nvPr/>
            </p:nvSpPr>
            <p:spPr>
              <a:xfrm rot="10800000" flipV="1">
                <a:off x="2096567" y="4372724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" name="Ellipszis 101"/>
              <p:cNvSpPr/>
              <p:nvPr/>
            </p:nvSpPr>
            <p:spPr>
              <a:xfrm rot="10800000" flipV="1">
                <a:off x="3193105" y="45125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3" name="Ellipszis 102"/>
              <p:cNvSpPr/>
              <p:nvPr/>
            </p:nvSpPr>
            <p:spPr>
              <a:xfrm rot="10800000" flipV="1">
                <a:off x="2790312" y="451467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4" name="Ellipszis 103"/>
              <p:cNvSpPr/>
              <p:nvPr/>
            </p:nvSpPr>
            <p:spPr>
              <a:xfrm rot="10800000" flipV="1">
                <a:off x="2553614" y="445728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5" name="Ellipszis 104"/>
              <p:cNvSpPr/>
              <p:nvPr/>
            </p:nvSpPr>
            <p:spPr>
              <a:xfrm rot="10800000" flipV="1">
                <a:off x="2321970" y="452928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6" name="Ellipszis 105"/>
              <p:cNvSpPr/>
              <p:nvPr/>
            </p:nvSpPr>
            <p:spPr>
              <a:xfrm rot="10800000" flipV="1">
                <a:off x="1904139" y="452233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7" name="Ellipszis 106"/>
              <p:cNvSpPr/>
              <p:nvPr/>
            </p:nvSpPr>
            <p:spPr>
              <a:xfrm rot="10800000" flipV="1">
                <a:off x="2968697" y="459662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9" name="Ellipszis 108"/>
              <p:cNvSpPr/>
              <p:nvPr/>
            </p:nvSpPr>
            <p:spPr>
              <a:xfrm rot="10800000" flipV="1">
                <a:off x="2112769" y="461233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Ellipszis 56"/>
              <p:cNvSpPr/>
              <p:nvPr/>
            </p:nvSpPr>
            <p:spPr>
              <a:xfrm rot="10800000" flipV="1">
                <a:off x="2574248" y="56975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60" name="Csoportba foglalás 59"/>
          <p:cNvGrpSpPr/>
          <p:nvPr/>
        </p:nvGrpSpPr>
        <p:grpSpPr>
          <a:xfrm flipV="1">
            <a:off x="5076216" y="4077072"/>
            <a:ext cx="2160240" cy="2160240"/>
            <a:chOff x="1548144" y="4187241"/>
            <a:chExt cx="2160240" cy="2160240"/>
          </a:xfrm>
        </p:grpSpPr>
        <p:sp>
          <p:nvSpPr>
            <p:cNvPr id="61" name="Ellipszis 60"/>
            <p:cNvSpPr/>
            <p:nvPr/>
          </p:nvSpPr>
          <p:spPr>
            <a:xfrm rot="10800000" flipV="1">
              <a:off x="1548144" y="4187241"/>
              <a:ext cx="2160240" cy="21602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97" name="Csoportba foglalás 96"/>
            <p:cNvGrpSpPr/>
            <p:nvPr/>
          </p:nvGrpSpPr>
          <p:grpSpPr>
            <a:xfrm>
              <a:off x="1904139" y="4230982"/>
              <a:ext cx="1468966" cy="2055829"/>
              <a:chOff x="1904139" y="4230982"/>
              <a:chExt cx="1468966" cy="2055829"/>
            </a:xfrm>
          </p:grpSpPr>
          <p:sp>
            <p:nvSpPr>
              <p:cNvPr id="108" name="Ellipszis 107"/>
              <p:cNvSpPr/>
              <p:nvPr/>
            </p:nvSpPr>
            <p:spPr>
              <a:xfrm rot="10800000" flipV="1">
                <a:off x="2969298" y="598082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6" name="Ellipszis 115"/>
              <p:cNvSpPr/>
              <p:nvPr/>
            </p:nvSpPr>
            <p:spPr>
              <a:xfrm rot="10800000" flipV="1">
                <a:off x="2700312" y="610681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7" name="Ellipszis 116"/>
              <p:cNvSpPr/>
              <p:nvPr/>
            </p:nvSpPr>
            <p:spPr>
              <a:xfrm rot="10800000" flipV="1">
                <a:off x="2484248" y="6088819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8" name="Ellipszis 117"/>
              <p:cNvSpPr/>
              <p:nvPr/>
            </p:nvSpPr>
            <p:spPr>
              <a:xfrm rot="10800000" flipV="1">
                <a:off x="2267865" y="6088819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9" name="Ellipszis 118"/>
              <p:cNvSpPr/>
              <p:nvPr/>
            </p:nvSpPr>
            <p:spPr>
              <a:xfrm rot="10800000" flipV="1">
                <a:off x="2700312" y="58775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0" name="Ellipszis 119"/>
              <p:cNvSpPr/>
              <p:nvPr/>
            </p:nvSpPr>
            <p:spPr>
              <a:xfrm rot="10800000" flipV="1">
                <a:off x="2087865" y="594291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1" name="Ellipszis 120"/>
              <p:cNvSpPr/>
              <p:nvPr/>
            </p:nvSpPr>
            <p:spPr>
              <a:xfrm rot="10800000" flipV="1">
                <a:off x="2394248" y="589510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2" name="Ellipszis 121"/>
              <p:cNvSpPr/>
              <p:nvPr/>
            </p:nvSpPr>
            <p:spPr>
              <a:xfrm rot="10800000" flipV="1">
                <a:off x="2915735" y="576757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3" name="Ellipszis 122"/>
              <p:cNvSpPr/>
              <p:nvPr/>
            </p:nvSpPr>
            <p:spPr>
              <a:xfrm rot="10800000" flipV="1">
                <a:off x="1904139" y="576291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4" name="Ellipszis 123"/>
              <p:cNvSpPr/>
              <p:nvPr/>
            </p:nvSpPr>
            <p:spPr>
              <a:xfrm rot="10800000" flipV="1">
                <a:off x="3175450" y="583681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5" name="Ellipszis 124"/>
              <p:cNvSpPr/>
              <p:nvPr/>
            </p:nvSpPr>
            <p:spPr>
              <a:xfrm rot="10800000" flipV="1">
                <a:off x="2553614" y="423098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6" name="Ellipszis 125"/>
              <p:cNvSpPr/>
              <p:nvPr/>
            </p:nvSpPr>
            <p:spPr>
              <a:xfrm rot="10800000" flipV="1">
                <a:off x="2241848" y="571510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7" name="Ellipszis 126"/>
              <p:cNvSpPr/>
              <p:nvPr/>
            </p:nvSpPr>
            <p:spPr>
              <a:xfrm rot="10800000" flipV="1">
                <a:off x="2325418" y="426696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8" name="Ellipszis 127"/>
              <p:cNvSpPr/>
              <p:nvPr/>
            </p:nvSpPr>
            <p:spPr>
              <a:xfrm rot="10800000" flipV="1">
                <a:off x="2788697" y="4282724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9" name="Ellipszis 128"/>
              <p:cNvSpPr/>
              <p:nvPr/>
            </p:nvSpPr>
            <p:spPr>
              <a:xfrm rot="10800000" flipV="1">
                <a:off x="3013105" y="437693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0" name="Ellipszis 129"/>
              <p:cNvSpPr/>
              <p:nvPr/>
            </p:nvSpPr>
            <p:spPr>
              <a:xfrm rot="10800000" flipV="1">
                <a:off x="2096567" y="4372724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1" name="Ellipszis 130"/>
              <p:cNvSpPr/>
              <p:nvPr/>
            </p:nvSpPr>
            <p:spPr>
              <a:xfrm rot="10800000" flipV="1">
                <a:off x="3193105" y="45125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2" name="Ellipszis 131"/>
              <p:cNvSpPr/>
              <p:nvPr/>
            </p:nvSpPr>
            <p:spPr>
              <a:xfrm rot="10800000" flipV="1">
                <a:off x="2790312" y="451467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3" name="Ellipszis 132"/>
              <p:cNvSpPr/>
              <p:nvPr/>
            </p:nvSpPr>
            <p:spPr>
              <a:xfrm rot="10800000" flipV="1">
                <a:off x="2553614" y="445728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4" name="Ellipszis 133"/>
              <p:cNvSpPr/>
              <p:nvPr/>
            </p:nvSpPr>
            <p:spPr>
              <a:xfrm rot="10800000" flipV="1">
                <a:off x="2321970" y="452928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5" name="Ellipszis 134"/>
              <p:cNvSpPr/>
              <p:nvPr/>
            </p:nvSpPr>
            <p:spPr>
              <a:xfrm rot="10800000" flipV="1">
                <a:off x="1904139" y="452233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6" name="Ellipszis 135"/>
              <p:cNvSpPr/>
              <p:nvPr/>
            </p:nvSpPr>
            <p:spPr>
              <a:xfrm rot="10800000" flipV="1">
                <a:off x="2968697" y="459662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7" name="Ellipszis 136"/>
              <p:cNvSpPr/>
              <p:nvPr/>
            </p:nvSpPr>
            <p:spPr>
              <a:xfrm rot="10800000" flipV="1">
                <a:off x="2112769" y="461233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8" name="Ellipszis 137"/>
              <p:cNvSpPr/>
              <p:nvPr/>
            </p:nvSpPr>
            <p:spPr>
              <a:xfrm rot="10800000" flipV="1">
                <a:off x="2574248" y="56975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13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tudnivalók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 smtClean="0"/>
              <a:t>Formátumok:</a:t>
            </a:r>
          </a:p>
          <a:p>
            <a:pPr lvl="1">
              <a:buFont typeface="Arial" pitchFamily="34" charset="0"/>
              <a:buChar char="»"/>
            </a:pPr>
            <a:r>
              <a:rPr lang="hu-HU" sz="2300" dirty="0" smtClean="0"/>
              <a:t>Általános dokumentumformátumok: </a:t>
            </a:r>
            <a:br>
              <a:rPr lang="hu-HU" sz="2300" dirty="0" smtClean="0"/>
            </a:br>
            <a:r>
              <a:rPr lang="hu-HU" sz="2300" dirty="0" err="1" smtClean="0"/>
              <a:t>txt</a:t>
            </a:r>
            <a:r>
              <a:rPr lang="hu-HU" sz="2300" dirty="0" smtClean="0"/>
              <a:t>, </a:t>
            </a:r>
            <a:r>
              <a:rPr lang="hu-HU" sz="2300" dirty="0" err="1" smtClean="0"/>
              <a:t>rtf</a:t>
            </a:r>
            <a:r>
              <a:rPr lang="hu-HU" sz="2300" dirty="0" smtClean="0"/>
              <a:t>, </a:t>
            </a:r>
            <a:r>
              <a:rPr lang="hu-HU" sz="2300" dirty="0" err="1" smtClean="0"/>
              <a:t>doc</a:t>
            </a:r>
            <a:r>
              <a:rPr lang="hu-HU" sz="2300" dirty="0" smtClean="0"/>
              <a:t>, </a:t>
            </a:r>
            <a:r>
              <a:rPr lang="hu-HU" sz="2300" dirty="0" err="1" smtClean="0"/>
              <a:t>html</a:t>
            </a:r>
            <a:r>
              <a:rPr lang="hu-HU" sz="2300" dirty="0" smtClean="0"/>
              <a:t>, </a:t>
            </a:r>
            <a:r>
              <a:rPr lang="hu-HU" sz="2300" dirty="0" err="1" smtClean="0"/>
              <a:t>pdf</a:t>
            </a:r>
            <a:r>
              <a:rPr lang="hu-HU" sz="2300" dirty="0" smtClean="0"/>
              <a:t> stb.</a:t>
            </a:r>
          </a:p>
          <a:p>
            <a:pPr lvl="1">
              <a:buFont typeface="Arial" pitchFamily="34" charset="0"/>
              <a:buChar char="»"/>
            </a:pPr>
            <a:r>
              <a:rPr lang="hu-HU" sz="2300" dirty="0" smtClean="0"/>
              <a:t>E-könyvek közzétételéhez fejlesztett formátumok:</a:t>
            </a:r>
            <a:br>
              <a:rPr lang="hu-HU" sz="2300" dirty="0" smtClean="0"/>
            </a:br>
            <a:r>
              <a:rPr lang="hu-HU" sz="2300" dirty="0" err="1" smtClean="0"/>
              <a:t>epub</a:t>
            </a:r>
            <a:r>
              <a:rPr lang="hu-HU" sz="2300" dirty="0" smtClean="0"/>
              <a:t>, </a:t>
            </a:r>
            <a:r>
              <a:rPr lang="hu-HU" sz="2300" dirty="0" err="1" smtClean="0"/>
              <a:t>mobi</a:t>
            </a:r>
            <a:r>
              <a:rPr lang="hu-HU" sz="2300" dirty="0" smtClean="0"/>
              <a:t>, </a:t>
            </a:r>
            <a:r>
              <a:rPr lang="hu-HU" sz="2300" dirty="0" err="1" smtClean="0"/>
              <a:t>prc</a:t>
            </a:r>
            <a:r>
              <a:rPr lang="hu-HU" sz="2300" dirty="0" smtClean="0"/>
              <a:t>, </a:t>
            </a:r>
            <a:r>
              <a:rPr lang="hu-HU" sz="2300" dirty="0" err="1" smtClean="0"/>
              <a:t>azw</a:t>
            </a:r>
            <a:r>
              <a:rPr lang="hu-HU" sz="2300" dirty="0" smtClean="0"/>
              <a:t>, </a:t>
            </a:r>
            <a:r>
              <a:rPr lang="hu-HU" sz="2300" dirty="0" err="1" smtClean="0"/>
              <a:t>lit</a:t>
            </a:r>
            <a:r>
              <a:rPr lang="hu-HU" sz="2300" dirty="0" smtClean="0"/>
              <a:t>, </a:t>
            </a:r>
            <a:r>
              <a:rPr lang="hu-HU" sz="2300" smtClean="0"/>
              <a:t>pdb </a:t>
            </a:r>
            <a:r>
              <a:rPr lang="hu-HU" sz="2300" dirty="0" smtClean="0"/>
              <a:t>stb.</a:t>
            </a:r>
          </a:p>
          <a:p>
            <a:pPr marL="0" indent="0">
              <a:buNone/>
            </a:pPr>
            <a:r>
              <a:rPr lang="hu-HU" sz="3000" b="1" dirty="0" smtClean="0"/>
              <a:t>DRM (digitális jogvédelem):</a:t>
            </a:r>
          </a:p>
          <a:p>
            <a:pPr lvl="1">
              <a:buFont typeface="Arial" pitchFamily="34" charset="0"/>
              <a:buChar char="»"/>
            </a:pPr>
            <a:r>
              <a:rPr lang="hu-HU" sz="2300" dirty="0" smtClean="0"/>
              <a:t>a digitális tartalmak technikai és jogi védelme</a:t>
            </a:r>
          </a:p>
          <a:p>
            <a:pPr marL="0" indent="0">
              <a:buNone/>
            </a:pPr>
            <a:r>
              <a:rPr lang="hu-HU" sz="3000" b="1" dirty="0" smtClean="0"/>
              <a:t>Ingyenes lelőhelyek:</a:t>
            </a:r>
          </a:p>
          <a:p>
            <a:pPr lvl="1">
              <a:buFont typeface="Arial" pitchFamily="34" charset="0"/>
              <a:buChar char="»"/>
            </a:pPr>
            <a:r>
              <a:rPr lang="hu-HU" sz="2300" dirty="0" smtClean="0"/>
              <a:t>Magyar Elektronikus Könyvtár</a:t>
            </a:r>
          </a:p>
          <a:p>
            <a:pPr lvl="1">
              <a:buFont typeface="Arial" pitchFamily="34" charset="0"/>
              <a:buChar char="»"/>
            </a:pPr>
            <a:r>
              <a:rPr lang="hu-HU" sz="2300" dirty="0" smtClean="0"/>
              <a:t>Digitális Irodalmi Akadémia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5085939"/>
            <a:ext cx="876191" cy="107936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4248" y="5085939"/>
            <a:ext cx="1549206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53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98</Words>
  <Application>Microsoft Office PowerPoint</Application>
  <PresentationFormat>Diavetítés a képernyőre (4:3 oldalarány)</PresentationFormat>
  <Paragraphs>22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Az elektronikus könyv</vt:lpstr>
      <vt:lpstr>Az elektronikus könyv története</vt:lpstr>
      <vt:lpstr>Az e-könyv eladások növekedése*</vt:lpstr>
      <vt:lpstr>Az e-ink működése</vt:lpstr>
      <vt:lpstr>További tudnivalók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E-book</dc:title>
  <dc:creator>kulso3</dc:creator>
  <cp:lastModifiedBy>Kulso3</cp:lastModifiedBy>
  <cp:revision>72</cp:revision>
  <dcterms:created xsi:type="dcterms:W3CDTF">2012-12-17T06:47:47Z</dcterms:created>
  <dcterms:modified xsi:type="dcterms:W3CDTF">2014-02-18T10:31:01Z</dcterms:modified>
</cp:coreProperties>
</file>