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1" r:id="rId5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00"/>
    <a:srgbClr val="FDFDFD"/>
    <a:srgbClr val="F0FAFA"/>
    <a:srgbClr val="DCFFE6"/>
    <a:srgbClr val="F0FAF4"/>
    <a:srgbClr val="AFFAB9"/>
    <a:srgbClr val="F5F5AF"/>
    <a:srgbClr val="1D3C79"/>
    <a:srgbClr val="254C9B"/>
    <a:srgbClr val="0D8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7" d="100"/>
          <a:sy n="97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1A3BB-B624-427E-8439-3E0C5EBEA877}" type="datetimeFigureOut">
              <a:rPr lang="hu-HU" smtClean="0"/>
              <a:t>2015.02.19.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C39E-215E-4D36-80C7-1CF8A4C5F9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191367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1A3BB-B624-427E-8439-3E0C5EBEA877}" type="datetimeFigureOut">
              <a:rPr lang="hu-HU" smtClean="0"/>
              <a:t>2015.02.19.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C39E-215E-4D36-80C7-1CF8A4C5F9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928555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1A3BB-B624-427E-8439-3E0C5EBEA877}" type="datetimeFigureOut">
              <a:rPr lang="hu-HU" smtClean="0"/>
              <a:t>2015.02.19.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C39E-215E-4D36-80C7-1CF8A4C5F9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1186149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000"/>
                </a:solidFill>
              </a:defRPr>
            </a:lvl1pPr>
          </a:lstStyle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300"/>
            </a:lvl1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1A3BB-B624-427E-8439-3E0C5EBEA877}" type="datetimeFigureOut">
              <a:rPr lang="hu-HU" smtClean="0"/>
              <a:t>2015.02.19.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C39E-215E-4D36-80C7-1CF8A4C5F9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7049069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1A3BB-B624-427E-8439-3E0C5EBEA877}" type="datetimeFigureOut">
              <a:rPr lang="hu-HU" smtClean="0"/>
              <a:t>2015.02.19.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C39E-215E-4D36-80C7-1CF8A4C5F9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3572345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1A3BB-B624-427E-8439-3E0C5EBEA877}" type="datetimeFigureOut">
              <a:rPr lang="hu-HU" smtClean="0"/>
              <a:t>2015.02.19.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C39E-215E-4D36-80C7-1CF8A4C5F9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257472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1A3BB-B624-427E-8439-3E0C5EBEA877}" type="datetimeFigureOut">
              <a:rPr lang="hu-HU" smtClean="0"/>
              <a:t>2015.02.19.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C39E-215E-4D36-80C7-1CF8A4C5F9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1190730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1A3BB-B624-427E-8439-3E0C5EBEA877}" type="datetimeFigureOut">
              <a:rPr lang="hu-HU" smtClean="0"/>
              <a:t>2015.02.19.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C39E-215E-4D36-80C7-1CF8A4C5F9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5741770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1A3BB-B624-427E-8439-3E0C5EBEA877}" type="datetimeFigureOut">
              <a:rPr lang="hu-HU" smtClean="0"/>
              <a:t>2015.02.19.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C39E-215E-4D36-80C7-1CF8A4C5F9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4551052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1A3BB-B624-427E-8439-3E0C5EBEA877}" type="datetimeFigureOut">
              <a:rPr lang="hu-HU" smtClean="0"/>
              <a:t>2015.02.19.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C39E-215E-4D36-80C7-1CF8A4C5F9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6639846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1A3BB-B624-427E-8439-3E0C5EBEA877}" type="datetimeFigureOut">
              <a:rPr lang="hu-HU" smtClean="0"/>
              <a:t>2015.02.19.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C39E-215E-4D36-80C7-1CF8A4C5F9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085149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0FAFA"/>
            </a:gs>
            <a:gs pos="1000">
              <a:srgbClr val="F5F5A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1A3BB-B624-427E-8439-3E0C5EBEA877}" type="datetimeFigureOut">
              <a:rPr lang="hu-HU" smtClean="0"/>
              <a:t>2015.02.19.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3C39E-215E-4D36-80C7-1CF8A4C5F9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202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100" b="1" kern="1200">
          <a:solidFill>
            <a:srgbClr val="006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239" y="4583325"/>
            <a:ext cx="9007522" cy="1925053"/>
          </a:xfrm>
        </p:spPr>
        <p:txBody>
          <a:bodyPr>
            <a:noAutofit/>
          </a:bodyPr>
          <a:lstStyle/>
          <a:p>
            <a:r>
              <a:rPr lang="hu-HU" sz="6200" dirty="0" smtClean="0"/>
              <a:t>Finnugor nyelvrokonaink</a:t>
            </a:r>
            <a:endParaRPr lang="hu-HU" sz="62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096" y="1453172"/>
            <a:ext cx="4320000" cy="2976747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81" y="341027"/>
            <a:ext cx="4320000" cy="333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568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Egyenes összekötő 42"/>
          <p:cNvCxnSpPr/>
          <p:nvPr/>
        </p:nvCxnSpPr>
        <p:spPr>
          <a:xfrm>
            <a:off x="6406342" y="4416376"/>
            <a:ext cx="946958" cy="1016046"/>
          </a:xfrm>
          <a:prstGeom prst="line">
            <a:avLst/>
          </a:prstGeom>
          <a:ln w="31750">
            <a:solidFill>
              <a:srgbClr val="006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347400"/>
            <a:ext cx="7886700" cy="1325563"/>
          </a:xfrm>
        </p:spPr>
        <p:txBody>
          <a:bodyPr/>
          <a:lstStyle/>
          <a:p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Az uráli nyelvek családfája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Egyenes összekötő 16"/>
          <p:cNvCxnSpPr/>
          <p:nvPr/>
        </p:nvCxnSpPr>
        <p:spPr>
          <a:xfrm flipH="1">
            <a:off x="4028281" y="1905361"/>
            <a:ext cx="734832" cy="472577"/>
          </a:xfrm>
          <a:prstGeom prst="line">
            <a:avLst/>
          </a:prstGeom>
          <a:ln w="31750">
            <a:solidFill>
              <a:srgbClr val="006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églalap 22"/>
          <p:cNvSpPr/>
          <p:nvPr/>
        </p:nvSpPr>
        <p:spPr>
          <a:xfrm>
            <a:off x="4228727" y="1540062"/>
            <a:ext cx="2160000" cy="360000"/>
          </a:xfrm>
          <a:prstGeom prst="rect">
            <a:avLst/>
          </a:prstGeom>
          <a:noFill/>
          <a:ln w="31750">
            <a:solidFill>
              <a:srgbClr val="006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smtClean="0">
                <a:solidFill>
                  <a:srgbClr val="006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Uráli </a:t>
            </a:r>
            <a:r>
              <a:rPr lang="hu-HU" b="1" dirty="0" smtClean="0">
                <a:solidFill>
                  <a:srgbClr val="006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alapnyelv</a:t>
            </a:r>
            <a:endParaRPr lang="hu-HU" b="1" dirty="0">
              <a:solidFill>
                <a:srgbClr val="006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Egyenes összekötő 23"/>
          <p:cNvCxnSpPr/>
          <p:nvPr/>
        </p:nvCxnSpPr>
        <p:spPr>
          <a:xfrm>
            <a:off x="5422277" y="1908113"/>
            <a:ext cx="1759573" cy="957512"/>
          </a:xfrm>
          <a:prstGeom prst="line">
            <a:avLst/>
          </a:prstGeom>
          <a:ln w="31750">
            <a:solidFill>
              <a:srgbClr val="006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elhő 9"/>
          <p:cNvSpPr/>
          <p:nvPr/>
        </p:nvSpPr>
        <p:spPr>
          <a:xfrm>
            <a:off x="6745312" y="2435646"/>
            <a:ext cx="1800000" cy="1080000"/>
          </a:xfrm>
          <a:prstGeom prst="cloud">
            <a:avLst/>
          </a:prstGeom>
          <a:solidFill>
            <a:srgbClr val="006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Szamojéd nyelvek</a:t>
            </a:r>
            <a:endParaRPr lang="hu-H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églalap 26"/>
          <p:cNvSpPr/>
          <p:nvPr/>
        </p:nvSpPr>
        <p:spPr>
          <a:xfrm>
            <a:off x="2853481" y="2378969"/>
            <a:ext cx="2160000" cy="360000"/>
          </a:xfrm>
          <a:prstGeom prst="rect">
            <a:avLst/>
          </a:prstGeom>
          <a:noFill/>
          <a:ln w="31750">
            <a:solidFill>
              <a:srgbClr val="006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6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Finnugor nyelvek</a:t>
            </a:r>
            <a:endParaRPr lang="hu-HU" b="1" dirty="0">
              <a:solidFill>
                <a:srgbClr val="006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Egyenes összekötő 27"/>
          <p:cNvCxnSpPr/>
          <p:nvPr/>
        </p:nvCxnSpPr>
        <p:spPr>
          <a:xfrm>
            <a:off x="4357124" y="2755242"/>
            <a:ext cx="1759573" cy="957512"/>
          </a:xfrm>
          <a:prstGeom prst="line">
            <a:avLst/>
          </a:prstGeom>
          <a:ln w="31750">
            <a:solidFill>
              <a:srgbClr val="006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elhő 13"/>
          <p:cNvSpPr/>
          <p:nvPr/>
        </p:nvSpPr>
        <p:spPr>
          <a:xfrm>
            <a:off x="5093449" y="3547015"/>
            <a:ext cx="1800000" cy="1080000"/>
          </a:xfrm>
          <a:prstGeom prst="cloud">
            <a:avLst/>
          </a:prstGeom>
          <a:solidFill>
            <a:srgbClr val="006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Finnperminyelvek</a:t>
            </a:r>
            <a:endParaRPr lang="hu-H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Egyenes összekötő 28"/>
          <p:cNvCxnSpPr/>
          <p:nvPr/>
        </p:nvCxnSpPr>
        <p:spPr>
          <a:xfrm flipH="1">
            <a:off x="3030172" y="2745299"/>
            <a:ext cx="734832" cy="472577"/>
          </a:xfrm>
          <a:prstGeom prst="line">
            <a:avLst/>
          </a:prstGeom>
          <a:ln w="31750">
            <a:solidFill>
              <a:srgbClr val="006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églalap 29"/>
          <p:cNvSpPr/>
          <p:nvPr/>
        </p:nvSpPr>
        <p:spPr>
          <a:xfrm>
            <a:off x="2025287" y="3207782"/>
            <a:ext cx="2160000" cy="360000"/>
          </a:xfrm>
          <a:prstGeom prst="rect">
            <a:avLst/>
          </a:prstGeom>
          <a:noFill/>
          <a:ln w="31750">
            <a:solidFill>
              <a:srgbClr val="006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6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Ugor nyelvek</a:t>
            </a:r>
            <a:endParaRPr lang="hu-HU" b="1" dirty="0">
              <a:solidFill>
                <a:srgbClr val="006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églalap 30"/>
          <p:cNvSpPr/>
          <p:nvPr/>
        </p:nvSpPr>
        <p:spPr>
          <a:xfrm>
            <a:off x="3120762" y="4498890"/>
            <a:ext cx="2160000" cy="360000"/>
          </a:xfrm>
          <a:prstGeom prst="rect">
            <a:avLst/>
          </a:prstGeom>
          <a:noFill/>
          <a:ln w="31750">
            <a:solidFill>
              <a:srgbClr val="006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6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Obi-ugor nyelvek</a:t>
            </a:r>
            <a:endParaRPr lang="hu-HU" b="1" dirty="0">
              <a:solidFill>
                <a:srgbClr val="006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Egyenes összekötő 31"/>
          <p:cNvCxnSpPr/>
          <p:nvPr/>
        </p:nvCxnSpPr>
        <p:spPr>
          <a:xfrm flipH="1">
            <a:off x="819150" y="3581073"/>
            <a:ext cx="1840954" cy="1835634"/>
          </a:xfrm>
          <a:prstGeom prst="line">
            <a:avLst/>
          </a:prstGeom>
          <a:ln w="31750">
            <a:solidFill>
              <a:srgbClr val="006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33"/>
          <p:cNvCxnSpPr/>
          <p:nvPr/>
        </p:nvCxnSpPr>
        <p:spPr>
          <a:xfrm>
            <a:off x="3141198" y="3581073"/>
            <a:ext cx="725381" cy="917817"/>
          </a:xfrm>
          <a:prstGeom prst="line">
            <a:avLst/>
          </a:prstGeom>
          <a:ln w="31750">
            <a:solidFill>
              <a:srgbClr val="006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zis 36"/>
          <p:cNvSpPr/>
          <p:nvPr/>
        </p:nvSpPr>
        <p:spPr>
          <a:xfrm>
            <a:off x="99150" y="5307856"/>
            <a:ext cx="1620000" cy="720000"/>
          </a:xfrm>
          <a:prstGeom prst="ellipse">
            <a:avLst/>
          </a:prstGeom>
          <a:solidFill>
            <a:srgbClr val="006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magyar</a:t>
            </a:r>
            <a:endParaRPr lang="hu-H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Egyenes összekötő 37"/>
          <p:cNvCxnSpPr/>
          <p:nvPr/>
        </p:nvCxnSpPr>
        <p:spPr>
          <a:xfrm flipH="1">
            <a:off x="3012688" y="4858890"/>
            <a:ext cx="734832" cy="472577"/>
          </a:xfrm>
          <a:prstGeom prst="line">
            <a:avLst/>
          </a:prstGeom>
          <a:ln w="31750">
            <a:solidFill>
              <a:srgbClr val="006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38"/>
          <p:cNvCxnSpPr/>
          <p:nvPr/>
        </p:nvCxnSpPr>
        <p:spPr>
          <a:xfrm>
            <a:off x="4100104" y="4870841"/>
            <a:ext cx="682042" cy="561581"/>
          </a:xfrm>
          <a:prstGeom prst="line">
            <a:avLst/>
          </a:prstGeom>
          <a:ln w="31750">
            <a:solidFill>
              <a:srgbClr val="006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zis 40"/>
          <p:cNvSpPr/>
          <p:nvPr/>
        </p:nvSpPr>
        <p:spPr>
          <a:xfrm>
            <a:off x="2224462" y="5307856"/>
            <a:ext cx="1620000" cy="720000"/>
          </a:xfrm>
          <a:prstGeom prst="ellipse">
            <a:avLst/>
          </a:prstGeom>
          <a:solidFill>
            <a:srgbClr val="006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hu-H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anti (osztják)</a:t>
            </a:r>
            <a:endParaRPr lang="hu-H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Ellipszis 41"/>
          <p:cNvSpPr/>
          <p:nvPr/>
        </p:nvSpPr>
        <p:spPr>
          <a:xfrm>
            <a:off x="4065416" y="5307856"/>
            <a:ext cx="1620000" cy="720000"/>
          </a:xfrm>
          <a:prstGeom prst="ellipse">
            <a:avLst/>
          </a:prstGeom>
          <a:solidFill>
            <a:srgbClr val="006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hu-H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anysi (vogul)</a:t>
            </a:r>
            <a:endParaRPr lang="hu-H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Ellipszis 45"/>
          <p:cNvSpPr/>
          <p:nvPr/>
        </p:nvSpPr>
        <p:spPr>
          <a:xfrm>
            <a:off x="6429788" y="5307856"/>
            <a:ext cx="1620000" cy="720000"/>
          </a:xfrm>
          <a:prstGeom prst="ellipse">
            <a:avLst/>
          </a:prstGeom>
          <a:solidFill>
            <a:srgbClr val="006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finn, észt, mari, …</a:t>
            </a:r>
            <a:endParaRPr lang="hu-H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5323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Az uráli nyelvcsalád jellemzői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Nagyszámú </a:t>
            </a:r>
            <a:r>
              <a:rPr lang="hu-HU" b="1" dirty="0"/>
              <a:t>toldalék</a:t>
            </a:r>
            <a:endParaRPr lang="hu-HU" dirty="0"/>
          </a:p>
          <a:p>
            <a:r>
              <a:rPr lang="hu-HU" dirty="0"/>
              <a:t>Számos </a:t>
            </a:r>
            <a:r>
              <a:rPr lang="hu-HU" i="1" dirty="0"/>
              <a:t>nyelvtani eset </a:t>
            </a:r>
            <a:r>
              <a:rPr lang="hu-HU" dirty="0"/>
              <a:t>(a magyarban például 18)</a:t>
            </a:r>
          </a:p>
          <a:p>
            <a:r>
              <a:rPr lang="hu-HU" dirty="0"/>
              <a:t>Magánhangzó-harmónia </a:t>
            </a:r>
            <a:r>
              <a:rPr lang="hu-HU" b="1" dirty="0"/>
              <a:t>(hangrend)</a:t>
            </a:r>
            <a:r>
              <a:rPr lang="hu-HU" dirty="0"/>
              <a:t> az ősi szavaknál</a:t>
            </a:r>
          </a:p>
          <a:p>
            <a:r>
              <a:rPr lang="hu-HU" dirty="0"/>
              <a:t>Nincs </a:t>
            </a:r>
            <a:r>
              <a:rPr lang="hu-HU" i="1" dirty="0"/>
              <a:t>nyelvtani nem</a:t>
            </a:r>
          </a:p>
          <a:p>
            <a:r>
              <a:rPr lang="hu-HU" dirty="0"/>
              <a:t>A jelző </a:t>
            </a:r>
            <a:r>
              <a:rPr lang="hu-HU" b="1" dirty="0"/>
              <a:t>megelőzi</a:t>
            </a:r>
            <a:r>
              <a:rPr lang="hu-HU" dirty="0"/>
              <a:t> a jelzett szót</a:t>
            </a:r>
          </a:p>
          <a:p>
            <a:r>
              <a:rPr lang="hu-HU" dirty="0"/>
              <a:t>Számnevek után </a:t>
            </a:r>
            <a:r>
              <a:rPr lang="hu-HU" i="1" dirty="0"/>
              <a:t>egyes szám </a:t>
            </a:r>
            <a:r>
              <a:rPr lang="hu-HU" dirty="0"/>
              <a:t>áll (sok ember, nem „sok emberek”)</a:t>
            </a:r>
          </a:p>
          <a:p>
            <a:r>
              <a:rPr lang="hu-HU" dirty="0"/>
              <a:t>A </a:t>
            </a:r>
            <a:r>
              <a:rPr lang="hu-HU" b="1" dirty="0"/>
              <a:t>névszói ige hiánya </a:t>
            </a:r>
            <a:r>
              <a:rPr lang="hu-HU" dirty="0"/>
              <a:t>(Pista tanár, </a:t>
            </a:r>
            <a:r>
              <a:rPr lang="hu-HU" dirty="0" smtClean="0"/>
              <a:t>nem </a:t>
            </a:r>
            <a:r>
              <a:rPr lang="hu-HU" dirty="0"/>
              <a:t>„Pista tanár van”)</a:t>
            </a:r>
          </a:p>
          <a:p>
            <a:r>
              <a:rPr lang="hu-HU" i="1" dirty="0"/>
              <a:t>Birtokos személyragozás </a:t>
            </a:r>
            <a:r>
              <a:rPr lang="hu-HU" dirty="0"/>
              <a:t>(kutyám, kutyád stb.)</a:t>
            </a:r>
          </a:p>
        </p:txBody>
      </p:sp>
    </p:spTree>
    <p:extLst>
      <p:ext uri="{BB962C8B-B14F-4D97-AF65-F5344CB8AC3E}">
        <p14:creationId xmlns:p14="http://schemas.microsoft.com/office/powerpoint/2010/main" val="391431616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Finnugorok a térképen</a:t>
            </a:r>
          </a:p>
        </p:txBody>
      </p:sp>
      <p:pic>
        <p:nvPicPr>
          <p:cNvPr id="7" name="Tartalom helye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01" y="1692386"/>
            <a:ext cx="6479998" cy="4511006"/>
          </a:xfrm>
        </p:spPr>
      </p:pic>
      <p:sp>
        <p:nvSpPr>
          <p:cNvPr id="8" name="Szövegdoboz 7"/>
          <p:cNvSpPr txBox="1"/>
          <p:nvPr/>
        </p:nvSpPr>
        <p:spPr>
          <a:xfrm>
            <a:off x="2765467" y="1937550"/>
            <a:ext cx="1049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 smtClean="0">
                <a:solidFill>
                  <a:srgbClr val="1D3C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finnek</a:t>
            </a:r>
            <a:endParaRPr lang="hu-HU" sz="1600" b="1" dirty="0">
              <a:solidFill>
                <a:srgbClr val="1D3C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2624605" y="2278355"/>
            <a:ext cx="1049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 smtClean="0">
                <a:solidFill>
                  <a:srgbClr val="1D3C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észtek</a:t>
            </a:r>
            <a:endParaRPr lang="hu-HU" sz="1600" b="1" dirty="0">
              <a:solidFill>
                <a:srgbClr val="1D3C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5910963" y="2002120"/>
            <a:ext cx="1049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manysik</a:t>
            </a:r>
            <a:endParaRPr lang="hu-HU" sz="1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6770822" y="2309639"/>
            <a:ext cx="986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hantik</a:t>
            </a:r>
            <a:endParaRPr lang="hu-HU" sz="1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zövegdoboz 11"/>
          <p:cNvSpPr txBox="1"/>
          <p:nvPr/>
        </p:nvSpPr>
        <p:spPr>
          <a:xfrm>
            <a:off x="4933663" y="2387631"/>
            <a:ext cx="1049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 smtClean="0">
                <a:solidFill>
                  <a:srgbClr val="1D3C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marik</a:t>
            </a:r>
            <a:endParaRPr lang="hu-HU" sz="1600" b="1" dirty="0">
              <a:solidFill>
                <a:srgbClr val="1D3C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zövegdoboz 12"/>
          <p:cNvSpPr txBox="1"/>
          <p:nvPr/>
        </p:nvSpPr>
        <p:spPr>
          <a:xfrm>
            <a:off x="4343522" y="3279299"/>
            <a:ext cx="1245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 smtClean="0">
                <a:solidFill>
                  <a:srgbClr val="1D3C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mordvinok</a:t>
            </a:r>
            <a:endParaRPr lang="hu-HU" sz="1600" b="1" dirty="0">
              <a:solidFill>
                <a:srgbClr val="1D3C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1134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</TotalTime>
  <Words>109</Words>
  <Application>Microsoft Office PowerPoint</Application>
  <PresentationFormat>Diavetítés a képernyőre (4:3 oldalarány)</PresentationFormat>
  <Paragraphs>28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Office-téma</vt:lpstr>
      <vt:lpstr>Finnugor nyelvrokonaink</vt:lpstr>
      <vt:lpstr>Az uráli nyelvek családfája</vt:lpstr>
      <vt:lpstr>Az uráli nyelvcsalád jellemzői</vt:lpstr>
      <vt:lpstr>Finnugorok a térképen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Finnugor nyelvcsalád</dc:title>
  <dc:creator>OH</dc:creator>
  <cp:lastModifiedBy>Oktatási Hivatal</cp:lastModifiedBy>
  <cp:revision>54</cp:revision>
  <dcterms:created xsi:type="dcterms:W3CDTF">2014-07-04T08:57:21Z</dcterms:created>
  <dcterms:modified xsi:type="dcterms:W3CDTF">2015-02-19T09:08:57Z</dcterms:modified>
</cp:coreProperties>
</file>