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7099300" cy="102346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96"/>
    <a:srgbClr val="96DCFF"/>
    <a:srgbClr val="96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1102-7C76-416D-96B5-1C7F0F627FBD}" type="datetimeFigureOut">
              <a:rPr lang="hu-HU" smtClean="0"/>
              <a:pPr/>
              <a:t>2014.11.30.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19C8-CCAE-4313-9583-DD17C32D7D3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 advTm="500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1102-7C76-416D-96B5-1C7F0F627FBD}" type="datetimeFigureOut">
              <a:rPr lang="hu-HU" smtClean="0"/>
              <a:pPr/>
              <a:t>2014.11.30.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19C8-CCAE-4313-9583-DD17C32D7D3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 advTm="500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1102-7C76-416D-96B5-1C7F0F627FBD}" type="datetimeFigureOut">
              <a:rPr lang="hu-HU" smtClean="0"/>
              <a:pPr/>
              <a:t>2014.11.30.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19C8-CCAE-4313-9583-DD17C32D7D3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 advTm="500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1102-7C76-416D-96B5-1C7F0F627FBD}" type="datetimeFigureOut">
              <a:rPr lang="hu-HU" smtClean="0"/>
              <a:pPr/>
              <a:t>2014.11.30.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19C8-CCAE-4313-9583-DD17C32D7D3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 advTm="500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1102-7C76-416D-96B5-1C7F0F627FBD}" type="datetimeFigureOut">
              <a:rPr lang="hu-HU" smtClean="0"/>
              <a:pPr/>
              <a:t>2014.11.30.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19C8-CCAE-4313-9583-DD17C32D7D3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 advTm="500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1102-7C76-416D-96B5-1C7F0F627FBD}" type="datetimeFigureOut">
              <a:rPr lang="hu-HU" smtClean="0"/>
              <a:pPr/>
              <a:t>2014.11.30.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19C8-CCAE-4313-9583-DD17C32D7D3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 advTm="500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1102-7C76-416D-96B5-1C7F0F627FBD}" type="datetimeFigureOut">
              <a:rPr lang="hu-HU" smtClean="0"/>
              <a:pPr/>
              <a:t>2014.11.30.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19C8-CCAE-4313-9583-DD17C32D7D3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 advTm="500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1102-7C76-416D-96B5-1C7F0F627FBD}" type="datetimeFigureOut">
              <a:rPr lang="hu-HU" smtClean="0"/>
              <a:pPr/>
              <a:t>2014.11.30.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19C8-CCAE-4313-9583-DD17C32D7D3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 advTm="500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1102-7C76-416D-96B5-1C7F0F627FBD}" type="datetimeFigureOut">
              <a:rPr lang="hu-HU" smtClean="0"/>
              <a:pPr/>
              <a:t>2014.11.30.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19C8-CCAE-4313-9583-DD17C32D7D3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 advTm="500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1102-7C76-416D-96B5-1C7F0F627FBD}" type="datetimeFigureOut">
              <a:rPr lang="hu-HU" smtClean="0"/>
              <a:pPr/>
              <a:t>2014.11.30.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19C8-CCAE-4313-9583-DD17C32D7D3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 advTm="500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1102-7C76-416D-96B5-1C7F0F627FBD}" type="datetimeFigureOut">
              <a:rPr lang="hu-HU" smtClean="0"/>
              <a:pPr/>
              <a:t>2014.11.30.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19C8-CCAE-4313-9583-DD17C32D7D38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 advTm="500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D1102-7C76-416D-96B5-1C7F0F627FBD}" type="datetimeFigureOut">
              <a:rPr lang="hu-HU" smtClean="0"/>
              <a:pPr/>
              <a:t>2014.11.30.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C19C8-CCAE-4313-9583-DD17C32D7D38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7" name="Téglalap 6"/>
          <p:cNvSpPr/>
          <p:nvPr userDrawn="1"/>
        </p:nvSpPr>
        <p:spPr>
          <a:xfrm>
            <a:off x="0" y="6345384"/>
            <a:ext cx="9144000" cy="540000"/>
          </a:xfrm>
          <a:prstGeom prst="rect">
            <a:avLst/>
          </a:prstGeom>
          <a:solidFill>
            <a:srgbClr val="006496"/>
          </a:solidFill>
          <a:ln>
            <a:solidFill>
              <a:srgbClr val="006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sz="3800" dirty="0" smtClean="0">
                <a:latin typeface="Arial" pitchFamily="34" charset="0"/>
                <a:cs typeface="Arial" pitchFamily="34" charset="0"/>
              </a:rPr>
              <a:t>FORINT</a:t>
            </a:r>
            <a:endParaRPr lang="hu-HU" sz="3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llipszis 7"/>
          <p:cNvSpPr/>
          <p:nvPr userDrawn="1"/>
        </p:nvSpPr>
        <p:spPr>
          <a:xfrm>
            <a:off x="0" y="6435384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5000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rgbClr val="006496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6496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6496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6496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6496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6496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/>
              <a:t>A </a:t>
            </a:r>
            <a:r>
              <a:rPr lang="hu-HU" smtClean="0"/>
              <a:t>forgalomban </a:t>
            </a:r>
            <a:r>
              <a:rPr lang="hu-HU" dirty="0"/>
              <a:t>lévő forintbankjegyek </a:t>
            </a:r>
          </a:p>
        </p:txBody>
      </p:sp>
      <p:pic>
        <p:nvPicPr>
          <p:cNvPr id="6" name="Tartalom helye 5" descr="HUF_50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0029" y="1556792"/>
            <a:ext cx="3941606" cy="1800000"/>
          </a:xfrm>
        </p:spPr>
      </p:pic>
      <p:pic>
        <p:nvPicPr>
          <p:cNvPr id="7" name="Kép 6" descr="HUF_10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7799" y="2089651"/>
            <a:ext cx="4025559" cy="1800000"/>
          </a:xfrm>
          <a:prstGeom prst="rect">
            <a:avLst/>
          </a:prstGeom>
        </p:spPr>
      </p:pic>
      <p:pic>
        <p:nvPicPr>
          <p:cNvPr id="8" name="Kép 7" descr="HUF_200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9522" y="2622510"/>
            <a:ext cx="4002740" cy="1800000"/>
          </a:xfrm>
          <a:prstGeom prst="rect">
            <a:avLst/>
          </a:prstGeom>
        </p:spPr>
      </p:pic>
      <p:pic>
        <p:nvPicPr>
          <p:cNvPr id="9" name="Kép 8" descr="HUF_500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426" y="3155369"/>
            <a:ext cx="3975000" cy="1800000"/>
          </a:xfrm>
          <a:prstGeom prst="rect">
            <a:avLst/>
          </a:prstGeom>
        </p:spPr>
      </p:pic>
      <p:pic>
        <p:nvPicPr>
          <p:cNvPr id="10" name="Kép 9" descr="HUF_1000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69590" y="3688228"/>
            <a:ext cx="4016287" cy="1800000"/>
          </a:xfrm>
          <a:prstGeom prst="rect">
            <a:avLst/>
          </a:prstGeom>
        </p:spPr>
      </p:pic>
      <p:pic>
        <p:nvPicPr>
          <p:cNvPr id="11" name="Kép 10" descr="HUF_20000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32040" y="4221088"/>
            <a:ext cx="4026623" cy="1800000"/>
          </a:xfrm>
          <a:prstGeom prst="rect">
            <a:avLst/>
          </a:prstGeom>
        </p:spPr>
      </p:pic>
    </p:spTree>
  </p:cSld>
  <p:clrMapOvr>
    <a:masterClrMapping/>
  </p:clrMapOvr>
  <p:transition advClick="0" advTm="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800" dirty="0" smtClean="0"/>
              <a:t>A bankjegyek kibocsátása</a:t>
            </a:r>
            <a:endParaRPr lang="hu-HU" sz="3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smtClean="0"/>
              <a:t>A </a:t>
            </a:r>
            <a:r>
              <a:rPr lang="hu-HU" sz="2000" b="1" dirty="0" smtClean="0"/>
              <a:t>Magyar Nemzeti Bank </a:t>
            </a:r>
            <a:r>
              <a:rPr lang="hu-HU" sz="2000" dirty="0" smtClean="0"/>
              <a:t>1997-től kezdte meg a jelenleg forgalomban lévő bankjegyek kibocsátását</a:t>
            </a:r>
          </a:p>
          <a:p>
            <a:r>
              <a:rPr lang="hu-HU" sz="2000" dirty="0" smtClean="0"/>
              <a:t>A bankjegyek papír alapanyaga a </a:t>
            </a:r>
            <a:r>
              <a:rPr lang="hu-HU" sz="2000" b="1" dirty="0" smtClean="0"/>
              <a:t>Diósgyőri Papírgyár Zrt.</a:t>
            </a:r>
            <a:r>
              <a:rPr lang="hu-HU" sz="2000" dirty="0" smtClean="0"/>
              <a:t>-ben készül</a:t>
            </a:r>
          </a:p>
          <a:p>
            <a:r>
              <a:rPr lang="hu-HU" sz="2000" dirty="0" smtClean="0"/>
              <a:t>A bankjegyek nyomtatása a </a:t>
            </a:r>
            <a:r>
              <a:rPr lang="hu-HU" sz="2000" b="1" dirty="0" smtClean="0"/>
              <a:t>Pénzjegynyomda Zrt.</a:t>
            </a:r>
            <a:r>
              <a:rPr lang="hu-HU" sz="2000" dirty="0" smtClean="0"/>
              <a:t>-ben történik</a:t>
            </a:r>
          </a:p>
          <a:p>
            <a:r>
              <a:rPr lang="hu-HU" sz="2000" dirty="0" smtClean="0"/>
              <a:t>A bankjegyeket </a:t>
            </a:r>
            <a:r>
              <a:rPr lang="hu-HU" sz="2000" b="1" dirty="0" smtClean="0"/>
              <a:t>Vagyóczky Károly </a:t>
            </a:r>
            <a:r>
              <a:rPr lang="hu-HU" sz="2000" dirty="0" smtClean="0"/>
              <a:t>grafikusművész tervezte</a:t>
            </a:r>
          </a:p>
          <a:p>
            <a:r>
              <a:rPr lang="hu-HU" sz="2000" dirty="0" smtClean="0"/>
              <a:t>A bankjegypapír alapanyaga</a:t>
            </a:r>
          </a:p>
          <a:p>
            <a:pPr lvl="1"/>
            <a:r>
              <a:rPr lang="hu-HU" sz="2000" dirty="0" smtClean="0"/>
              <a:t>gyapot</a:t>
            </a:r>
          </a:p>
          <a:p>
            <a:pPr lvl="1"/>
            <a:r>
              <a:rPr lang="hu-HU" sz="2000" dirty="0" smtClean="0"/>
              <a:t>alapszíne fehér</a:t>
            </a:r>
          </a:p>
          <a:p>
            <a:pPr lvl="1"/>
            <a:r>
              <a:rPr lang="hu-HU" sz="2000" dirty="0" smtClean="0"/>
              <a:t>címleteinek mérete azonos (154×70 mm)</a:t>
            </a:r>
          </a:p>
        </p:txBody>
      </p:sp>
    </p:spTree>
  </p:cSld>
  <p:clrMapOvr>
    <a:masterClrMapping/>
  </p:clrMapOvr>
  <p:transition advClick="0" advTm="5000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 forintbankjegyek képe és leírása</a:t>
            </a:r>
            <a:endParaRPr lang="hu-HU" dirty="0"/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16467"/>
              </p:ext>
            </p:extLst>
          </p:nvPr>
        </p:nvGraphicFramePr>
        <p:xfrm>
          <a:off x="612000" y="1600200"/>
          <a:ext cx="7920000" cy="3959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/>
                <a:gridCol w="2160000"/>
                <a:gridCol w="3960000"/>
              </a:tblGrid>
              <a:tr h="5403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2000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Bankjegy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2000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Előoldal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2000" dirty="0">
                          <a:solidFill>
                            <a:schemeClr val="bg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Hátoldal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96"/>
                    </a:solidFill>
                  </a:tcPr>
                </a:tc>
              </a:tr>
              <a:tr h="5403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2000" dirty="0">
                          <a:solidFill>
                            <a:srgbClr val="006496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500 forintos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2000" dirty="0">
                          <a:solidFill>
                            <a:srgbClr val="006496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II. Rákóczi Ferenc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2000" dirty="0">
                          <a:solidFill>
                            <a:srgbClr val="006496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 sárospataki vár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90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2000" dirty="0">
                          <a:solidFill>
                            <a:srgbClr val="006496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1000 forintos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2000" dirty="0">
                          <a:solidFill>
                            <a:srgbClr val="006496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Mátyás király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2000" dirty="0">
                          <a:solidFill>
                            <a:srgbClr val="006496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Hercules kút (a visegrádi reneszánsz palota egy részlete)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90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2000" dirty="0">
                          <a:solidFill>
                            <a:srgbClr val="006496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2000 forintos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2000" dirty="0">
                          <a:solidFill>
                            <a:srgbClr val="006496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Bethlen Gábor fejedelem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2000" dirty="0">
                          <a:solidFill>
                            <a:srgbClr val="006496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 fejedelem tudósai körében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3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2000" dirty="0">
                          <a:solidFill>
                            <a:srgbClr val="006496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5000 forintos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2000" dirty="0">
                          <a:solidFill>
                            <a:srgbClr val="006496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Széchenyi István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2000" dirty="0">
                          <a:solidFill>
                            <a:srgbClr val="006496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 nagycenki kastély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3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2000" dirty="0">
                          <a:solidFill>
                            <a:srgbClr val="006496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10 000 forintos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2000" dirty="0">
                          <a:solidFill>
                            <a:srgbClr val="006496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Szent István király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2000" dirty="0">
                          <a:solidFill>
                            <a:srgbClr val="006496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Esztergom látképe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3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2000" dirty="0">
                          <a:solidFill>
                            <a:srgbClr val="006496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20 000 forintos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2000" dirty="0">
                          <a:solidFill>
                            <a:srgbClr val="006496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Deák Ferenc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2000" dirty="0">
                          <a:solidFill>
                            <a:srgbClr val="006496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régi pesti képviselőház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 advTm="500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800" dirty="0" smtClean="0"/>
              <a:t>Az ötszáz forintos bankjegy biztonsági elemei</a:t>
            </a:r>
          </a:p>
        </p:txBody>
      </p:sp>
      <p:pic>
        <p:nvPicPr>
          <p:cNvPr id="4" name="Tartalom helye 3" descr="HUF_50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84000" y="2520000"/>
            <a:ext cx="7200000" cy="3288000"/>
          </a:xfrm>
        </p:spPr>
      </p:pic>
      <p:sp>
        <p:nvSpPr>
          <p:cNvPr id="6" name="1. sz. felirat 5"/>
          <p:cNvSpPr/>
          <p:nvPr/>
        </p:nvSpPr>
        <p:spPr>
          <a:xfrm>
            <a:off x="107504" y="2925000"/>
            <a:ext cx="1260000" cy="504000"/>
          </a:xfrm>
          <a:prstGeom prst="borderCallout1">
            <a:avLst>
              <a:gd name="adj1" fmla="val 50875"/>
              <a:gd name="adj2" fmla="val 99693"/>
              <a:gd name="adj3" fmla="val 52031"/>
              <a:gd name="adj4" fmla="val 133949"/>
            </a:avLst>
          </a:prstGeom>
          <a:noFill/>
          <a:ln w="38100">
            <a:solidFill>
              <a:srgbClr val="006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rgbClr val="006496"/>
                </a:solidFill>
                <a:latin typeface="Arial" pitchFamily="34" charset="0"/>
                <a:cs typeface="Arial" pitchFamily="34" charset="0"/>
              </a:rPr>
              <a:t>Színváltó nyomat</a:t>
            </a:r>
            <a:endParaRPr lang="hu-HU" sz="1200" dirty="0">
              <a:solidFill>
                <a:srgbClr val="00649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1. sz. felirat 6"/>
          <p:cNvSpPr/>
          <p:nvPr/>
        </p:nvSpPr>
        <p:spPr>
          <a:xfrm>
            <a:off x="107504" y="4653136"/>
            <a:ext cx="1260000" cy="504056"/>
          </a:xfrm>
          <a:prstGeom prst="borderCallout1">
            <a:avLst>
              <a:gd name="adj1" fmla="val 50875"/>
              <a:gd name="adj2" fmla="val 99693"/>
              <a:gd name="adj3" fmla="val 52031"/>
              <a:gd name="adj4" fmla="val 133949"/>
            </a:avLst>
          </a:prstGeom>
          <a:noFill/>
          <a:ln w="38100">
            <a:solidFill>
              <a:srgbClr val="006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rgbClr val="006496"/>
                </a:solidFill>
                <a:latin typeface="Arial" pitchFamily="34" charset="0"/>
                <a:cs typeface="Arial" pitchFamily="34" charset="0"/>
              </a:rPr>
              <a:t>Vízjel</a:t>
            </a:r>
            <a:endParaRPr lang="hu-HU" sz="1200" dirty="0">
              <a:solidFill>
                <a:srgbClr val="00649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1. sz. felirat 7"/>
          <p:cNvSpPr/>
          <p:nvPr/>
        </p:nvSpPr>
        <p:spPr>
          <a:xfrm>
            <a:off x="3672040" y="1772816"/>
            <a:ext cx="1260000" cy="504056"/>
          </a:xfrm>
          <a:prstGeom prst="borderCallout1">
            <a:avLst>
              <a:gd name="adj1" fmla="val 103785"/>
              <a:gd name="adj2" fmla="val 55092"/>
              <a:gd name="adj3" fmla="val 144625"/>
              <a:gd name="adj4" fmla="val 55330"/>
            </a:avLst>
          </a:prstGeom>
          <a:noFill/>
          <a:ln w="38100">
            <a:solidFill>
              <a:srgbClr val="006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rgbClr val="006496"/>
                </a:solidFill>
                <a:latin typeface="Arial" pitchFamily="34" charset="0"/>
                <a:cs typeface="Arial" pitchFamily="34" charset="0"/>
              </a:rPr>
              <a:t>Biztonsági szál</a:t>
            </a:r>
            <a:endParaRPr lang="hu-HU" sz="1200" dirty="0">
              <a:solidFill>
                <a:srgbClr val="00649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1. sz. felirat 8"/>
          <p:cNvSpPr/>
          <p:nvPr/>
        </p:nvSpPr>
        <p:spPr>
          <a:xfrm>
            <a:off x="7596336" y="1772816"/>
            <a:ext cx="1260000" cy="504056"/>
          </a:xfrm>
          <a:prstGeom prst="borderCallout1">
            <a:avLst>
              <a:gd name="adj1" fmla="val 103785"/>
              <a:gd name="adj2" fmla="val 55092"/>
              <a:gd name="adj3" fmla="val 197535"/>
              <a:gd name="adj4" fmla="val 55330"/>
            </a:avLst>
          </a:prstGeom>
          <a:noFill/>
          <a:ln w="38100">
            <a:solidFill>
              <a:srgbClr val="006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 smtClean="0">
                <a:solidFill>
                  <a:srgbClr val="006496"/>
                </a:solidFill>
                <a:latin typeface="Arial" pitchFamily="34" charset="0"/>
                <a:cs typeface="Arial" pitchFamily="34" charset="0"/>
              </a:rPr>
              <a:t>Illeszkedőjel</a:t>
            </a:r>
            <a:endParaRPr lang="hu-HU" sz="1200" dirty="0">
              <a:solidFill>
                <a:srgbClr val="00649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. sz. felirat 11"/>
          <p:cNvSpPr/>
          <p:nvPr/>
        </p:nvSpPr>
        <p:spPr>
          <a:xfrm>
            <a:off x="5292080" y="1772816"/>
            <a:ext cx="1260000" cy="504056"/>
          </a:xfrm>
          <a:prstGeom prst="borderCallout1">
            <a:avLst>
              <a:gd name="adj1" fmla="val 103785"/>
              <a:gd name="adj2" fmla="val 55092"/>
              <a:gd name="adj3" fmla="val 677512"/>
              <a:gd name="adj4" fmla="val 98419"/>
            </a:avLst>
          </a:prstGeom>
          <a:noFill/>
          <a:ln w="38100">
            <a:solidFill>
              <a:srgbClr val="006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rgbClr val="006496"/>
                </a:solidFill>
                <a:latin typeface="Arial" pitchFamily="34" charset="0"/>
                <a:cs typeface="Arial" pitchFamily="34" charset="0"/>
              </a:rPr>
              <a:t>Metszetmély nyomtatás</a:t>
            </a:r>
            <a:endParaRPr lang="hu-HU" sz="1200" dirty="0">
              <a:solidFill>
                <a:srgbClr val="006496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5000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136</Words>
  <Application>Microsoft Office PowerPoint</Application>
  <PresentationFormat>Diavetítés a képernyőre (4:3 oldalarány)</PresentationFormat>
  <Paragraphs>38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Office-téma</vt:lpstr>
      <vt:lpstr>A forgalomban lévő forintbankjegyek </vt:lpstr>
      <vt:lpstr>A bankjegyek kibocsátása</vt:lpstr>
      <vt:lpstr>A forintbankjegyek képe és leírása</vt:lpstr>
      <vt:lpstr>Az ötszáz forintos bankjegy biztonsági elemei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forgalomban lévő forintbankjegyek</dc:title>
  <dc:creator>Oktatási Hivatal</dc:creator>
  <cp:lastModifiedBy>Oktatási Hivatal</cp:lastModifiedBy>
  <cp:revision>38</cp:revision>
  <cp:lastPrinted>2014-10-30T14:59:26Z</cp:lastPrinted>
  <dcterms:created xsi:type="dcterms:W3CDTF">2014-06-21T14:11:13Z</dcterms:created>
  <dcterms:modified xsi:type="dcterms:W3CDTF">2014-11-30T16:08:16Z</dcterms:modified>
</cp:coreProperties>
</file>