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6C8"/>
    <a:srgbClr val="AAC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15101373197914E-2"/>
          <c:y val="3.883265331261327E-2"/>
          <c:w val="0.94719987447221277"/>
          <c:h val="0.88030118552040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EN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hu-H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Munka1!$A$2:$A$5</c:f>
              <c:strCache>
                <c:ptCount val="4"/>
                <c:pt idx="0">
                  <c:v>Fluor</c:v>
                </c:pt>
                <c:pt idx="1">
                  <c:v>Klór</c:v>
                </c:pt>
                <c:pt idx="2">
                  <c:v>Bróm</c:v>
                </c:pt>
                <c:pt idx="3">
                  <c:v>Jód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2.8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F6-4C17-9EB3-23D9EE3B4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6529584"/>
        <c:axId val="346525976"/>
      </c:barChart>
      <c:catAx>
        <c:axId val="34652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hu-HU"/>
          </a:p>
        </c:txPr>
        <c:crossAx val="346525976"/>
        <c:crosses val="autoZero"/>
        <c:auto val="1"/>
        <c:lblAlgn val="ctr"/>
        <c:lblOffset val="100"/>
        <c:noMultiLvlLbl val="0"/>
      </c:catAx>
      <c:valAx>
        <c:axId val="34652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hu-HU"/>
          </a:p>
        </c:txPr>
        <c:crossAx val="34652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08157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7460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7640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238171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9709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08485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746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978738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8016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53231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3333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E9F82-08A5-4F29-BF7B-9A64F35ECEE9}" type="datetimeFigureOut">
              <a:rPr lang="hu-HU" smtClean="0"/>
              <a:t>2017.02.13.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FB88-7B54-4237-A2D0-89C0C4A6F230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Kép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"/>
            <a:ext cx="419158" cy="46945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72842" y="3429"/>
            <a:ext cx="419158" cy="4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10000" b="1" dirty="0">
                <a:latin typeface="Arial Black" panose="020B0A04020102020204" pitchFamily="34" charset="0"/>
              </a:rPr>
              <a:t>Halogének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altLang="hu-HU" dirty="0">
                <a:latin typeface="Arial" panose="020B0604020202020204" pitchFamily="34" charset="0"/>
                <a:cs typeface="Arial" panose="020B0604020202020204" pitchFamily="34" charset="0"/>
              </a:rPr>
              <a:t>Halogén = sóképző</a:t>
            </a:r>
          </a:p>
        </p:txBody>
      </p:sp>
    </p:spTree>
    <p:extLst>
      <p:ext uri="{BB962C8B-B14F-4D97-AF65-F5344CB8AC3E}">
        <p14:creationId xmlns:p14="http://schemas.microsoft.com/office/powerpoint/2010/main" val="13276251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VII. főcsoport elemei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-432000">
              <a:lnSpc>
                <a:spcPct val="220000"/>
              </a:lnSpc>
              <a:spcBef>
                <a:spcPts val="0"/>
              </a:spcBef>
              <a:buBlip>
                <a:blip r:embed="rId2"/>
              </a:buBlip>
              <a:tabLst>
                <a:tab pos="2155825" algn="l"/>
              </a:tabLst>
            </a:pPr>
            <a:r>
              <a:rPr lang="hu-HU" sz="12800" dirty="0"/>
              <a:t>Fluor	</a:t>
            </a:r>
            <a:r>
              <a:rPr lang="hu-HU" sz="12800" dirty="0" err="1"/>
              <a:t>folyany</a:t>
            </a:r>
            <a:endParaRPr lang="hu-HU" sz="12800" dirty="0"/>
          </a:p>
          <a:p>
            <a:pPr indent="-432000">
              <a:lnSpc>
                <a:spcPct val="220000"/>
              </a:lnSpc>
              <a:spcBef>
                <a:spcPts val="0"/>
              </a:spcBef>
              <a:buBlip>
                <a:blip r:embed="rId2"/>
              </a:buBlip>
              <a:tabLst>
                <a:tab pos="2155825" algn="l"/>
              </a:tabLst>
            </a:pPr>
            <a:r>
              <a:rPr lang="hu-HU" sz="12800" dirty="0"/>
              <a:t>Klór	</a:t>
            </a:r>
            <a:r>
              <a:rPr lang="hu-HU" sz="12800" dirty="0" err="1"/>
              <a:t>halvany</a:t>
            </a:r>
            <a:endParaRPr lang="hu-HU" sz="12800" dirty="0"/>
          </a:p>
          <a:p>
            <a:pPr indent="-432000">
              <a:lnSpc>
                <a:spcPct val="220000"/>
              </a:lnSpc>
              <a:spcBef>
                <a:spcPts val="0"/>
              </a:spcBef>
              <a:buBlip>
                <a:blip r:embed="rId2"/>
              </a:buBlip>
              <a:tabLst>
                <a:tab pos="2155825" algn="l"/>
              </a:tabLst>
            </a:pPr>
            <a:r>
              <a:rPr lang="hu-HU" sz="12800" dirty="0"/>
              <a:t>Bróm	</a:t>
            </a:r>
            <a:r>
              <a:rPr lang="hu-HU" sz="12800" dirty="0" err="1"/>
              <a:t>büzeny</a:t>
            </a:r>
            <a:endParaRPr lang="hu-HU" sz="12800" dirty="0"/>
          </a:p>
          <a:p>
            <a:pPr indent="-432000">
              <a:lnSpc>
                <a:spcPct val="220000"/>
              </a:lnSpc>
              <a:spcBef>
                <a:spcPts val="0"/>
              </a:spcBef>
              <a:buBlip>
                <a:blip r:embed="rId2"/>
              </a:buBlip>
              <a:tabLst>
                <a:tab pos="2155825" algn="l"/>
              </a:tabLst>
            </a:pPr>
            <a:r>
              <a:rPr lang="hu-HU" sz="12800" dirty="0"/>
              <a:t>Jód	</a:t>
            </a:r>
            <a:r>
              <a:rPr lang="hu-HU" sz="12800" dirty="0" err="1"/>
              <a:t>iblany</a:t>
            </a:r>
            <a:endParaRPr lang="hu-HU" sz="12800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30006" y="1481294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93" y="2561294"/>
            <a:ext cx="1501802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82" y="3641294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868" y="4721294"/>
            <a:ext cx="1620000" cy="16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7196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Fizikai tulajdonságok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885746"/>
              </p:ext>
            </p:extLst>
          </p:nvPr>
        </p:nvGraphicFramePr>
        <p:xfrm>
          <a:off x="1003523" y="1826289"/>
          <a:ext cx="10184954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14">
                  <a:extLst>
                    <a:ext uri="{9D8B030D-6E8A-4147-A177-3AD203B41FA5}">
                      <a16:colId xmlns:a16="http://schemas.microsoft.com/office/drawing/2014/main" val="1756123851"/>
                    </a:ext>
                  </a:extLst>
                </a:gridCol>
                <a:gridCol w="3045680">
                  <a:extLst>
                    <a:ext uri="{9D8B030D-6E8A-4147-A177-3AD203B41FA5}">
                      <a16:colId xmlns:a16="http://schemas.microsoft.com/office/drawing/2014/main" val="2725405031"/>
                    </a:ext>
                  </a:extLst>
                </a:gridCol>
                <a:gridCol w="3045680">
                  <a:extLst>
                    <a:ext uri="{9D8B030D-6E8A-4147-A177-3AD203B41FA5}">
                      <a16:colId xmlns:a16="http://schemas.microsoft.com/office/drawing/2014/main" val="2999497028"/>
                    </a:ext>
                  </a:extLst>
                </a:gridCol>
                <a:gridCol w="3045680">
                  <a:extLst>
                    <a:ext uri="{9D8B030D-6E8A-4147-A177-3AD203B41FA5}">
                      <a16:colId xmlns:a16="http://schemas.microsoft.com/office/drawing/2014/main" val="11135466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endParaRPr lang="hu-HU" sz="24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Olvadáspont</a:t>
                      </a:r>
                      <a:r>
                        <a:rPr lang="hu-HU" sz="24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(°C)</a:t>
                      </a:r>
                      <a:endParaRPr lang="hu-HU" sz="24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i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Forráspont</a:t>
                      </a:r>
                      <a:r>
                        <a:rPr lang="hu-HU" sz="2400" b="0" i="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(°C</a:t>
                      </a:r>
                      <a:r>
                        <a:rPr lang="hu-HU" sz="2400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hu-HU" sz="24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Szín/Halmazállapot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37985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hu-HU" sz="2400" baseline="-25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-216,9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-118,2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sárgászöld</a:t>
                      </a:r>
                    </a:p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gáz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76581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</a:t>
                      </a:r>
                      <a:r>
                        <a:rPr lang="hu-HU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-101,0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-34,7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zöldessárga</a:t>
                      </a:r>
                    </a:p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gáz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06468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hu-HU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vörösbarna</a:t>
                      </a:r>
                    </a:p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folyadék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68817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hu-HU" sz="2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113,7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acélszürke</a:t>
                      </a:r>
                    </a:p>
                    <a:p>
                      <a:pPr algn="ctr"/>
                      <a:r>
                        <a:rPr lang="hu-HU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kristályos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72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958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Elektronegativitás</a:t>
            </a:r>
          </a:p>
        </p:txBody>
      </p:sp>
      <p:graphicFrame>
        <p:nvGraphicFramePr>
          <p:cNvPr id="9" name="Tartalom helye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663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9387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Szélesvásznú</PresentationFormat>
  <Paragraphs>32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Office-téma</vt:lpstr>
      <vt:lpstr>Halogének</vt:lpstr>
      <vt:lpstr>A VII. főcsoport elemei</vt:lpstr>
      <vt:lpstr>Fizikai tulajdonságok</vt:lpstr>
      <vt:lpstr>Elektronegativitás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2017-02-13T10:33:10Z</dcterms:created>
  <dcterms:modified xsi:type="dcterms:W3CDTF">2017-02-13T10:33:48Z</dcterms:modified>
</cp:coreProperties>
</file>