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239625" cy="6840538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55D"/>
    <a:srgbClr val="0B3278"/>
    <a:srgbClr val="0B3CA3"/>
    <a:srgbClr val="E0B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6370" autoAdjust="0"/>
  </p:normalViewPr>
  <p:slideViewPr>
    <p:cSldViewPr snapToGrid="0" showGuides="1">
      <p:cViewPr varScale="1">
        <p:scale>
          <a:sx n="88" d="100"/>
          <a:sy n="88" d="100"/>
        </p:scale>
        <p:origin x="168" y="84"/>
      </p:cViewPr>
      <p:guideLst>
        <p:guide orient="horz" pos="2155"/>
        <p:guide pos="3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>
            <a:normAutofit/>
          </a:bodyPr>
          <a:lstStyle>
            <a:lvl1pPr marL="0" indent="0" algn="ctr">
              <a:buNone/>
              <a:defRPr sz="4600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35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4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35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348205" y="367562"/>
            <a:ext cx="9486280" cy="892437"/>
          </a:xfrm>
        </p:spPr>
        <p:txBody>
          <a:bodyPr>
            <a:normAutofit/>
          </a:bodyPr>
          <a:lstStyle>
            <a:lvl1pPr>
              <a:defRPr sz="461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6" y="179542"/>
            <a:ext cx="939656" cy="126847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767" y="179542"/>
            <a:ext cx="939656" cy="126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7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06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66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836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4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16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0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3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9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5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3A65-A701-4CB5-A6EE-F83288198D1F}" type="datetimeFigureOut">
              <a:rPr lang="hu-HU" smtClean="0"/>
              <a:t>2017.02.16.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E8ED0-7949-4101-A6ED-3A68C5B69F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2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4" r:id="rId12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rgbClr val="FFE16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300" kern="1200">
          <a:solidFill>
            <a:srgbClr val="FFE16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rgbClr val="FFE16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rgbClr val="FFE16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rgbClr val="FFE16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rgbClr val="FFE16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/>
          <p:cNvGrpSpPr/>
          <p:nvPr/>
        </p:nvGrpSpPr>
        <p:grpSpPr>
          <a:xfrm>
            <a:off x="0" y="1011203"/>
            <a:ext cx="4864260" cy="4818135"/>
            <a:chOff x="98293" y="988681"/>
            <a:chExt cx="4845333" cy="4799387"/>
          </a:xfrm>
        </p:grpSpPr>
        <p:sp>
          <p:nvSpPr>
            <p:cNvPr id="6" name="Téglalap 5"/>
            <p:cNvSpPr/>
            <p:nvPr/>
          </p:nvSpPr>
          <p:spPr>
            <a:xfrm rot="10800000">
              <a:off x="451738" y="2444517"/>
              <a:ext cx="180000" cy="1980000"/>
            </a:xfrm>
            <a:prstGeom prst="rect">
              <a:avLst/>
            </a:prstGeom>
            <a:solidFill>
              <a:srgbClr val="E0B809"/>
            </a:solidFill>
            <a:ln>
              <a:solidFill>
                <a:srgbClr val="E0B8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807"/>
            </a:p>
          </p:txBody>
        </p:sp>
        <p:sp>
          <p:nvSpPr>
            <p:cNvPr id="13" name="Téglalap 12"/>
            <p:cNvSpPr/>
            <p:nvPr/>
          </p:nvSpPr>
          <p:spPr>
            <a:xfrm rot="5400000">
              <a:off x="2603626" y="1152058"/>
              <a:ext cx="180000" cy="4500000"/>
            </a:xfrm>
            <a:prstGeom prst="rect">
              <a:avLst/>
            </a:prstGeom>
            <a:solidFill>
              <a:srgbClr val="E0B809"/>
            </a:solidFill>
            <a:ln>
              <a:solidFill>
                <a:srgbClr val="E0B8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807"/>
            </a:p>
          </p:txBody>
        </p:sp>
        <p:grpSp>
          <p:nvGrpSpPr>
            <p:cNvPr id="4" name="Csoportba foglalás 3"/>
            <p:cNvGrpSpPr/>
            <p:nvPr/>
          </p:nvGrpSpPr>
          <p:grpSpPr>
            <a:xfrm>
              <a:off x="280851" y="988681"/>
              <a:ext cx="4172430" cy="2700000"/>
              <a:chOff x="280851" y="988681"/>
              <a:chExt cx="4172430" cy="2700000"/>
            </a:xfrm>
          </p:grpSpPr>
          <p:sp>
            <p:nvSpPr>
              <p:cNvPr id="16" name="Téglalap 15"/>
              <p:cNvSpPr/>
              <p:nvPr/>
            </p:nvSpPr>
            <p:spPr>
              <a:xfrm rot="1080000" flipH="1">
                <a:off x="731996" y="1491482"/>
                <a:ext cx="180000" cy="198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17" name="Téglalap 16"/>
              <p:cNvSpPr/>
              <p:nvPr/>
            </p:nvSpPr>
            <p:spPr>
              <a:xfrm rot="2160000" flipH="1">
                <a:off x="1251933" y="988681"/>
                <a:ext cx="191605" cy="270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18" name="Téglalap 17"/>
              <p:cNvSpPr/>
              <p:nvPr/>
            </p:nvSpPr>
            <p:spPr>
              <a:xfrm rot="3240000" flipH="1">
                <a:off x="1900851" y="673088"/>
                <a:ext cx="180000" cy="342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19" name="Téglalap 18"/>
              <p:cNvSpPr/>
              <p:nvPr/>
            </p:nvSpPr>
            <p:spPr>
              <a:xfrm rot="4320000" flipH="1">
                <a:off x="2383281" y="793072"/>
                <a:ext cx="180000" cy="396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</p:grpSp>
        <p:sp>
          <p:nvSpPr>
            <p:cNvPr id="20" name="Háromszög 19"/>
            <p:cNvSpPr/>
            <p:nvPr/>
          </p:nvSpPr>
          <p:spPr>
            <a:xfrm rot="16200000">
              <a:off x="-171707" y="3222058"/>
              <a:ext cx="900000" cy="360000"/>
            </a:xfrm>
            <a:prstGeom prst="triangle">
              <a:avLst/>
            </a:prstGeom>
            <a:solidFill>
              <a:srgbClr val="E0B809"/>
            </a:solidFill>
            <a:ln>
              <a:solidFill>
                <a:srgbClr val="E0B8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807"/>
            </a:p>
          </p:txBody>
        </p:sp>
        <p:grpSp>
          <p:nvGrpSpPr>
            <p:cNvPr id="35" name="Csoportba foglalás 34"/>
            <p:cNvGrpSpPr/>
            <p:nvPr/>
          </p:nvGrpSpPr>
          <p:grpSpPr>
            <a:xfrm flipV="1">
              <a:off x="290873" y="3088068"/>
              <a:ext cx="4172430" cy="2700000"/>
              <a:chOff x="280851" y="988681"/>
              <a:chExt cx="4172430" cy="2700000"/>
            </a:xfrm>
          </p:grpSpPr>
          <p:sp>
            <p:nvSpPr>
              <p:cNvPr id="36" name="Téglalap 35"/>
              <p:cNvSpPr/>
              <p:nvPr/>
            </p:nvSpPr>
            <p:spPr>
              <a:xfrm rot="1080000" flipH="1">
                <a:off x="731996" y="1491482"/>
                <a:ext cx="180000" cy="198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37" name="Téglalap 36"/>
              <p:cNvSpPr/>
              <p:nvPr/>
            </p:nvSpPr>
            <p:spPr>
              <a:xfrm rot="2160000" flipH="1">
                <a:off x="1251933" y="988681"/>
                <a:ext cx="191605" cy="270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38" name="Téglalap 37"/>
              <p:cNvSpPr/>
              <p:nvPr/>
            </p:nvSpPr>
            <p:spPr>
              <a:xfrm rot="3240000" flipH="1">
                <a:off x="1900851" y="673088"/>
                <a:ext cx="180000" cy="342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39" name="Téglalap 38"/>
              <p:cNvSpPr/>
              <p:nvPr/>
            </p:nvSpPr>
            <p:spPr>
              <a:xfrm rot="4320000" flipH="1">
                <a:off x="2383281" y="793072"/>
                <a:ext cx="180000" cy="396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</p:grpSp>
      </p:grpSp>
      <p:grpSp>
        <p:nvGrpSpPr>
          <p:cNvPr id="41" name="Csoportba foglalás 40"/>
          <p:cNvGrpSpPr/>
          <p:nvPr/>
        </p:nvGrpSpPr>
        <p:grpSpPr>
          <a:xfrm flipH="1">
            <a:off x="7375365" y="1011203"/>
            <a:ext cx="4864260" cy="4818135"/>
            <a:chOff x="98293" y="988681"/>
            <a:chExt cx="4845333" cy="4799387"/>
          </a:xfrm>
        </p:grpSpPr>
        <p:sp>
          <p:nvSpPr>
            <p:cNvPr id="42" name="Téglalap 41"/>
            <p:cNvSpPr/>
            <p:nvPr/>
          </p:nvSpPr>
          <p:spPr>
            <a:xfrm rot="10800000">
              <a:off x="451738" y="2444517"/>
              <a:ext cx="180000" cy="1980000"/>
            </a:xfrm>
            <a:prstGeom prst="rect">
              <a:avLst/>
            </a:prstGeom>
            <a:solidFill>
              <a:srgbClr val="E0B809"/>
            </a:solidFill>
            <a:ln>
              <a:solidFill>
                <a:srgbClr val="E0B8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807"/>
            </a:p>
          </p:txBody>
        </p:sp>
        <p:sp>
          <p:nvSpPr>
            <p:cNvPr id="43" name="Téglalap 42"/>
            <p:cNvSpPr/>
            <p:nvPr/>
          </p:nvSpPr>
          <p:spPr>
            <a:xfrm rot="5400000">
              <a:off x="2603626" y="1152058"/>
              <a:ext cx="180000" cy="4500000"/>
            </a:xfrm>
            <a:prstGeom prst="rect">
              <a:avLst/>
            </a:prstGeom>
            <a:solidFill>
              <a:srgbClr val="E0B809"/>
            </a:solidFill>
            <a:ln>
              <a:solidFill>
                <a:srgbClr val="E0B8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807"/>
            </a:p>
          </p:txBody>
        </p:sp>
        <p:grpSp>
          <p:nvGrpSpPr>
            <p:cNvPr id="44" name="Csoportba foglalás 43"/>
            <p:cNvGrpSpPr/>
            <p:nvPr/>
          </p:nvGrpSpPr>
          <p:grpSpPr>
            <a:xfrm>
              <a:off x="280851" y="988681"/>
              <a:ext cx="4172430" cy="2700000"/>
              <a:chOff x="280851" y="988681"/>
              <a:chExt cx="4172430" cy="2700000"/>
            </a:xfrm>
          </p:grpSpPr>
          <p:sp>
            <p:nvSpPr>
              <p:cNvPr id="66" name="Téglalap 65"/>
              <p:cNvSpPr/>
              <p:nvPr/>
            </p:nvSpPr>
            <p:spPr>
              <a:xfrm rot="1080000" flipH="1">
                <a:off x="731996" y="1491482"/>
                <a:ext cx="180000" cy="198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67" name="Téglalap 66"/>
              <p:cNvSpPr/>
              <p:nvPr/>
            </p:nvSpPr>
            <p:spPr>
              <a:xfrm rot="2160000" flipH="1">
                <a:off x="1251933" y="988681"/>
                <a:ext cx="191605" cy="270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68" name="Téglalap 67"/>
              <p:cNvSpPr/>
              <p:nvPr/>
            </p:nvSpPr>
            <p:spPr>
              <a:xfrm rot="3240000" flipH="1">
                <a:off x="1900851" y="673088"/>
                <a:ext cx="180000" cy="342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69" name="Téglalap 68"/>
              <p:cNvSpPr/>
              <p:nvPr/>
            </p:nvSpPr>
            <p:spPr>
              <a:xfrm rot="4320000" flipH="1">
                <a:off x="2383281" y="793072"/>
                <a:ext cx="180000" cy="396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</p:grpSp>
        <p:sp>
          <p:nvSpPr>
            <p:cNvPr id="45" name="Háromszög 44"/>
            <p:cNvSpPr/>
            <p:nvPr/>
          </p:nvSpPr>
          <p:spPr>
            <a:xfrm rot="16200000">
              <a:off x="-171707" y="3222058"/>
              <a:ext cx="900000" cy="360000"/>
            </a:xfrm>
            <a:prstGeom prst="triangle">
              <a:avLst/>
            </a:prstGeom>
            <a:solidFill>
              <a:srgbClr val="E0B809"/>
            </a:solidFill>
            <a:ln>
              <a:solidFill>
                <a:srgbClr val="E0B8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807"/>
            </a:p>
          </p:txBody>
        </p:sp>
        <p:grpSp>
          <p:nvGrpSpPr>
            <p:cNvPr id="61" name="Csoportba foglalás 60"/>
            <p:cNvGrpSpPr/>
            <p:nvPr/>
          </p:nvGrpSpPr>
          <p:grpSpPr>
            <a:xfrm flipV="1">
              <a:off x="290873" y="3088068"/>
              <a:ext cx="4172430" cy="2700000"/>
              <a:chOff x="280851" y="988681"/>
              <a:chExt cx="4172430" cy="2700000"/>
            </a:xfrm>
          </p:grpSpPr>
          <p:sp>
            <p:nvSpPr>
              <p:cNvPr id="62" name="Téglalap 61"/>
              <p:cNvSpPr/>
              <p:nvPr/>
            </p:nvSpPr>
            <p:spPr>
              <a:xfrm rot="1080000" flipH="1">
                <a:off x="731996" y="1491482"/>
                <a:ext cx="180000" cy="198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63" name="Téglalap 62"/>
              <p:cNvSpPr/>
              <p:nvPr/>
            </p:nvSpPr>
            <p:spPr>
              <a:xfrm rot="2160000" flipH="1">
                <a:off x="1251933" y="988681"/>
                <a:ext cx="191605" cy="270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64" name="Téglalap 63"/>
              <p:cNvSpPr/>
              <p:nvPr/>
            </p:nvSpPr>
            <p:spPr>
              <a:xfrm rot="3240000" flipH="1">
                <a:off x="1900851" y="673088"/>
                <a:ext cx="180000" cy="342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  <p:sp>
            <p:nvSpPr>
              <p:cNvPr id="65" name="Téglalap 64"/>
              <p:cNvSpPr/>
              <p:nvPr/>
            </p:nvSpPr>
            <p:spPr>
              <a:xfrm rot="4320000" flipH="1">
                <a:off x="2383281" y="793072"/>
                <a:ext cx="180000" cy="3960000"/>
              </a:xfrm>
              <a:prstGeom prst="rect">
                <a:avLst/>
              </a:prstGeom>
              <a:solidFill>
                <a:srgbClr val="E0B809"/>
              </a:solidFill>
              <a:ln>
                <a:solidFill>
                  <a:srgbClr val="E0B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807"/>
              </a:p>
            </p:txBody>
          </p:sp>
        </p:grp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17661" y="1077101"/>
            <a:ext cx="9179719" cy="2396927"/>
          </a:xfrm>
        </p:spPr>
        <p:txBody>
          <a:bodyPr/>
          <a:lstStyle/>
          <a:p>
            <a:r>
              <a:rPr lang="hu-HU" b="1" dirty="0">
                <a:solidFill>
                  <a:srgbClr val="FFE161"/>
                </a:solidFill>
                <a:latin typeface="Georgia" panose="02040502050405020303" pitchFamily="18" charset="0"/>
              </a:rPr>
              <a:t>A Szent Jakab-út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9953" y="3542009"/>
            <a:ext cx="9179719" cy="1662230"/>
          </a:xfrm>
        </p:spPr>
        <p:txBody>
          <a:bodyPr>
            <a:normAutofit/>
          </a:bodyPr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Camino</a:t>
            </a:r>
            <a:endParaRPr lang="hu-H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Története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841473" y="1589426"/>
            <a:ext cx="8501440" cy="45895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hu-HU" dirty="0">
                <a:solidFill>
                  <a:srgbClr val="FFE161"/>
                </a:solidFill>
              </a:rPr>
              <a:t>A Szent Jakab-út, gyakran spanyol neve (</a:t>
            </a:r>
            <a:r>
              <a:rPr lang="hu-HU" dirty="0" err="1">
                <a:solidFill>
                  <a:srgbClr val="FFE161"/>
                </a:solidFill>
              </a:rPr>
              <a:t>Camino</a:t>
            </a:r>
            <a:r>
              <a:rPr lang="hu-HU" dirty="0">
                <a:solidFill>
                  <a:srgbClr val="FFE161"/>
                </a:solidFill>
              </a:rPr>
              <a:t> de Santiago) után El </a:t>
            </a:r>
            <a:r>
              <a:rPr lang="hu-HU" dirty="0" err="1">
                <a:solidFill>
                  <a:srgbClr val="FFE161"/>
                </a:solidFill>
              </a:rPr>
              <a:t>Camino-nak</a:t>
            </a:r>
            <a:r>
              <a:rPr lang="hu-HU" dirty="0">
                <a:solidFill>
                  <a:srgbClr val="FFE161"/>
                </a:solidFill>
              </a:rPr>
              <a:t> is nevezik, középkori zarándokút, mely Spanyolország Galícia tartományának fővárosába, Santiago de </a:t>
            </a:r>
            <a:r>
              <a:rPr lang="hu-HU" dirty="0" err="1">
                <a:solidFill>
                  <a:srgbClr val="FFE161"/>
                </a:solidFill>
              </a:rPr>
              <a:t>Compostelába</a:t>
            </a:r>
            <a:r>
              <a:rPr lang="hu-HU" dirty="0">
                <a:solidFill>
                  <a:srgbClr val="FFE161"/>
                </a:solidFill>
              </a:rPr>
              <a:t> vezet.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dirty="0">
                <a:solidFill>
                  <a:srgbClr val="FFE161"/>
                </a:solidFill>
              </a:rPr>
              <a:t>A hagyomány szerint az itteni székesegyházban vannak Idősebb Szent Jakab apostol földi maradványai.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dirty="0">
                <a:solidFill>
                  <a:srgbClr val="FFE161"/>
                </a:solidFill>
              </a:rPr>
              <a:t>A 12. századra elterjedt a keresztény világban és jelentős zarándokúttá vált.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u-HU" dirty="0">
                <a:solidFill>
                  <a:srgbClr val="FFE161"/>
                </a:solidFill>
              </a:rPr>
              <a:t>A Szent Jakab-út 1993-tól az UNESCO Világörökség részét képezi.</a:t>
            </a:r>
          </a:p>
        </p:txBody>
      </p:sp>
      <p:pic>
        <p:nvPicPr>
          <p:cNvPr id="2050" name="Picture 2" descr="https://upload.wikimedia.org/wikipedia/commons/9/94/Codex_Calixtinus_%28Liber_Sancti_Jacobi%29_F0173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70" y="1620269"/>
            <a:ext cx="220144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9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francia út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1474" y="1589426"/>
            <a:ext cx="10556677" cy="87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célhoz Santiago de </a:t>
            </a:r>
            <a:r>
              <a:rPr lang="hu-HU" dirty="0" err="1"/>
              <a:t>Compostelába</a:t>
            </a:r>
            <a:r>
              <a:rPr lang="hu-HU" dirty="0"/>
              <a:t> több zarándokútvonal vezet. Ezek közül a leghíresebb a francia út (</a:t>
            </a:r>
            <a:r>
              <a:rPr lang="hu-HU" dirty="0" err="1"/>
              <a:t>Camino</a:t>
            </a:r>
            <a:r>
              <a:rPr lang="hu-HU" dirty="0"/>
              <a:t> </a:t>
            </a:r>
            <a:r>
              <a:rPr lang="hu-HU" dirty="0" err="1"/>
              <a:t>Frances</a:t>
            </a:r>
            <a:r>
              <a:rPr lang="hu-HU" dirty="0"/>
              <a:t>).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90842" y="3514917"/>
            <a:ext cx="3933379" cy="44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francia út hossza: 800 km.</a:t>
            </a:r>
          </a:p>
        </p:txBody>
      </p:sp>
      <p:sp>
        <p:nvSpPr>
          <p:cNvPr id="9" name="Téglalap 8"/>
          <p:cNvSpPr/>
          <p:nvPr/>
        </p:nvSpPr>
        <p:spPr>
          <a:xfrm>
            <a:off x="1842614" y="5291053"/>
            <a:ext cx="10223072" cy="1052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4"/>
              </a:spcBef>
            </a:pPr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út a Pireneusokat átszelve a Kasztíliai-fennsíkon és a kietlen Mesetán keresztül vezet el Galíciába olyan városokat érintve, mint </a:t>
            </a:r>
            <a:r>
              <a:rPr lang="hu-HU" sz="2300" dirty="0" err="1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Pamplona</a:t>
            </a:r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2300" dirty="0" err="1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Logrono</a:t>
            </a:r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2300" dirty="0" err="1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Burgos</a:t>
            </a:r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León, </a:t>
            </a:r>
            <a:r>
              <a:rPr lang="hu-HU" sz="2300" dirty="0" err="1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Astorga</a:t>
            </a:r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majd végül Santiago de </a:t>
            </a:r>
            <a:r>
              <a:rPr lang="hu-HU" sz="2300" dirty="0" err="1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Compostela</a:t>
            </a:r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61752" y="2194165"/>
            <a:ext cx="3394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Kezdete: </a:t>
            </a:r>
            <a:r>
              <a:rPr lang="hu-HU" sz="2300" dirty="0" err="1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Roncenvalles</a:t>
            </a:r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2880000"/>
            <a:ext cx="7576532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útlevél és az oklevél</a:t>
            </a:r>
          </a:p>
        </p:txBody>
      </p:sp>
      <p:pic>
        <p:nvPicPr>
          <p:cNvPr id="4098" name="Picture 2" descr="http://www.caminodreaming.net/uploads/1/8/2/0/18207817/1162303_orig.jpg?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7" y="2880000"/>
            <a:ext cx="2700000" cy="37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-media-cache-ak0.pinimg.com/originals/57/17/cb/5717cbe55b8ec77fea8269efb768f7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39" y="2880000"/>
            <a:ext cx="8280000" cy="188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530384" y="1579709"/>
            <a:ext cx="11454248" cy="80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zarándok útlevél (</a:t>
            </a:r>
            <a:r>
              <a:rPr lang="hu-HU" sz="2300" dirty="0" err="1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Credencial</a:t>
            </a:r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az úton való részvétel igazolására szolgál. Az út során pecséttel igazolják melyik szálláson aludtunk, melyik településeken haladtunk át.</a:t>
            </a:r>
          </a:p>
        </p:txBody>
      </p:sp>
      <p:sp>
        <p:nvSpPr>
          <p:cNvPr id="5" name="Téglalap 4"/>
          <p:cNvSpPr/>
          <p:nvPr/>
        </p:nvSpPr>
        <p:spPr>
          <a:xfrm>
            <a:off x="3513791" y="5094669"/>
            <a:ext cx="84708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300" dirty="0">
                <a:solidFill>
                  <a:srgbClr val="FFE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Minden zarándok, aki az előre meghatározott követelményeknek eleget tesz, latin nyelvű oklevelet kap.</a:t>
            </a:r>
          </a:p>
        </p:txBody>
      </p:sp>
    </p:spTree>
    <p:extLst>
      <p:ext uri="{BB962C8B-B14F-4D97-AF65-F5344CB8AC3E}">
        <p14:creationId xmlns:p14="http://schemas.microsoft.com/office/powerpoint/2010/main" val="426654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</Words>
  <Application>Microsoft Office PowerPoint</Application>
  <PresentationFormat>Egyéni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Wingdings</vt:lpstr>
      <vt:lpstr>Office-téma</vt:lpstr>
      <vt:lpstr>A Szent Jakab-út</vt:lpstr>
      <vt:lpstr>Története</vt:lpstr>
      <vt:lpstr>A francia út</vt:lpstr>
      <vt:lpstr>Az útlevél és az oklevél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2017-02-12T14:24:30Z</dcterms:created>
  <dcterms:modified xsi:type="dcterms:W3CDTF">2017-02-16T20:27:26Z</dcterms:modified>
</cp:coreProperties>
</file>