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099300" cy="102346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E41"/>
    <a:srgbClr val="24C2CB"/>
    <a:srgbClr val="DA2536"/>
    <a:srgbClr val="EAE7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200">
                <a:solidFill>
                  <a:srgbClr val="082E4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8C78-D520-45C1-993F-8A9013AEEAFE}" type="datetimeFigureOut">
              <a:rPr lang="hu-HU" smtClean="0"/>
              <a:t>2018. 02. 20.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0EA9-D95B-494D-9C72-00CC634DDB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698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8C78-D520-45C1-993F-8A9013AEEAFE}" type="datetimeFigureOut">
              <a:rPr lang="hu-HU" smtClean="0"/>
              <a:t>2018. 02. 20.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0EA9-D95B-494D-9C72-00CC634DDB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58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8C78-D520-45C1-993F-8A9013AEEAFE}" type="datetimeFigureOut">
              <a:rPr lang="hu-HU" smtClean="0"/>
              <a:t>2018. 02. 20.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0EA9-D95B-494D-9C72-00CC634DDB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661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82E4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000">
                <a:solidFill>
                  <a:srgbClr val="082E4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00">
                <a:solidFill>
                  <a:srgbClr val="082E4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500">
                <a:solidFill>
                  <a:srgbClr val="082E4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500">
                <a:solidFill>
                  <a:srgbClr val="082E4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500">
                <a:solidFill>
                  <a:srgbClr val="082E4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8C78-D520-45C1-993F-8A9013AEEAFE}" type="datetimeFigureOut">
              <a:rPr lang="hu-HU" smtClean="0"/>
              <a:t>2018. 02. 20.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0EA9-D95B-494D-9C72-00CC634DDB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816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8C78-D520-45C1-993F-8A9013AEEAFE}" type="datetimeFigureOut">
              <a:rPr lang="hu-HU" smtClean="0"/>
              <a:t>2018. 02. 20.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0EA9-D95B-494D-9C72-00CC634DDB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952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82E4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3000">
                <a:solidFill>
                  <a:srgbClr val="082E4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00">
                <a:solidFill>
                  <a:srgbClr val="082E4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500">
                <a:solidFill>
                  <a:srgbClr val="082E4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500">
                <a:solidFill>
                  <a:srgbClr val="082E4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500">
                <a:solidFill>
                  <a:srgbClr val="082E4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3000">
                <a:solidFill>
                  <a:srgbClr val="082E4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00">
                <a:solidFill>
                  <a:srgbClr val="082E4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500">
                <a:solidFill>
                  <a:srgbClr val="082E4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500">
                <a:solidFill>
                  <a:srgbClr val="082E4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500">
                <a:solidFill>
                  <a:srgbClr val="082E4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8C78-D520-45C1-993F-8A9013AEEAFE}" type="datetimeFigureOut">
              <a:rPr lang="hu-HU" smtClean="0"/>
              <a:t>2018. 02. 20.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0EA9-D95B-494D-9C72-00CC634DDB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913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8C78-D520-45C1-993F-8A9013AEEAFE}" type="datetimeFigureOut">
              <a:rPr lang="hu-HU" smtClean="0"/>
              <a:t>2018. 02. 20.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0EA9-D95B-494D-9C72-00CC634DDB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254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8C78-D520-45C1-993F-8A9013AEEAFE}" type="datetimeFigureOut">
              <a:rPr lang="hu-HU" smtClean="0"/>
              <a:t>2018. 02. 20.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0EA9-D95B-494D-9C72-00CC634DDB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734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8C78-D520-45C1-993F-8A9013AEEAFE}" type="datetimeFigureOut">
              <a:rPr lang="hu-HU" smtClean="0"/>
              <a:t>2018. 02. 20.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0EA9-D95B-494D-9C72-00CC634DDB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276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8C78-D520-45C1-993F-8A9013AEEAFE}" type="datetimeFigureOut">
              <a:rPr lang="hu-HU" smtClean="0"/>
              <a:t>2018. 02. 20.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0EA9-D95B-494D-9C72-00CC634DDB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233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8C78-D520-45C1-993F-8A9013AEEAFE}" type="datetimeFigureOut">
              <a:rPr lang="hu-HU" smtClean="0"/>
              <a:t>2018. 02. 20.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0EA9-D95B-494D-9C72-00CC634DDB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776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7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98C78-D520-45C1-993F-8A9013AEEAFE}" type="datetimeFigureOut">
              <a:rPr lang="hu-HU" smtClean="0"/>
              <a:t>2018. 02. 20.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10EA9-D95B-494D-9C72-00CC634DDB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36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14601" y="1122362"/>
            <a:ext cx="8669214" cy="3678237"/>
          </a:xfrm>
        </p:spPr>
        <p:txBody>
          <a:bodyPr>
            <a:normAutofit/>
          </a:bodyPr>
          <a:lstStyle/>
          <a:p>
            <a:r>
              <a:rPr lang="hu-HU" sz="6000" dirty="0">
                <a:latin typeface="Arial" panose="020B0604020202020204" pitchFamily="34" charset="0"/>
                <a:cs typeface="Arial" panose="020B0604020202020204" pitchFamily="34" charset="0"/>
              </a:rPr>
              <a:t>Az asztal megterítése</a:t>
            </a:r>
          </a:p>
        </p:txBody>
      </p:sp>
      <p:grpSp>
        <p:nvGrpSpPr>
          <p:cNvPr id="4" name="Csoportba foglalás 3"/>
          <p:cNvGrpSpPr/>
          <p:nvPr/>
        </p:nvGrpSpPr>
        <p:grpSpPr>
          <a:xfrm>
            <a:off x="10440000" y="360000"/>
            <a:ext cx="1394675" cy="900000"/>
            <a:chOff x="9959125" y="1121815"/>
            <a:chExt cx="1394675" cy="900000"/>
          </a:xfrm>
        </p:grpSpPr>
        <p:sp>
          <p:nvSpPr>
            <p:cNvPr id="5" name="Téglalap 4"/>
            <p:cNvSpPr/>
            <p:nvPr/>
          </p:nvSpPr>
          <p:spPr>
            <a:xfrm>
              <a:off x="9959125" y="1661815"/>
              <a:ext cx="180305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82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/>
            <p:cNvSpPr/>
            <p:nvPr/>
          </p:nvSpPr>
          <p:spPr>
            <a:xfrm>
              <a:off x="10363915" y="1481815"/>
              <a:ext cx="180305" cy="540000"/>
            </a:xfrm>
            <a:prstGeom prst="rect">
              <a:avLst/>
            </a:prstGeom>
            <a:solidFill>
              <a:srgbClr val="24C2CB"/>
            </a:solidFill>
            <a:ln>
              <a:solidFill>
                <a:srgbClr val="082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Téglalap 6"/>
            <p:cNvSpPr/>
            <p:nvPr/>
          </p:nvSpPr>
          <p:spPr>
            <a:xfrm>
              <a:off x="10768705" y="1301815"/>
              <a:ext cx="180305" cy="720000"/>
            </a:xfrm>
            <a:prstGeom prst="rect">
              <a:avLst/>
            </a:prstGeom>
            <a:solidFill>
              <a:srgbClr val="24C2CB"/>
            </a:solidFill>
            <a:ln>
              <a:solidFill>
                <a:srgbClr val="082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Téglalap 7"/>
            <p:cNvSpPr/>
            <p:nvPr/>
          </p:nvSpPr>
          <p:spPr>
            <a:xfrm>
              <a:off x="11173495" y="1121815"/>
              <a:ext cx="180305" cy="900000"/>
            </a:xfrm>
            <a:prstGeom prst="rect">
              <a:avLst/>
            </a:prstGeom>
            <a:solidFill>
              <a:srgbClr val="24C2CB"/>
            </a:solidFill>
            <a:ln>
              <a:solidFill>
                <a:srgbClr val="082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83799479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egyszerű terítés menete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abrosz felhelyezése</a:t>
            </a:r>
          </a:p>
          <a:p>
            <a:r>
              <a:rPr lang="hu-HU" dirty="0"/>
              <a:t>A só, a bors és esetleg a virág elhelyezése</a:t>
            </a:r>
          </a:p>
          <a:p>
            <a:r>
              <a:rPr lang="hu-HU" dirty="0"/>
              <a:t>A tányérok feltevése</a:t>
            </a:r>
          </a:p>
          <a:p>
            <a:r>
              <a:rPr lang="hu-HU" dirty="0"/>
              <a:t>Az evőeszközök felrakása</a:t>
            </a:r>
          </a:p>
          <a:p>
            <a:r>
              <a:rPr lang="hu-HU" dirty="0"/>
              <a:t>A poharak feltevése</a:t>
            </a:r>
          </a:p>
          <a:p>
            <a:r>
              <a:rPr lang="hu-HU" dirty="0"/>
              <a:t>A szalvéta felrakása</a:t>
            </a:r>
          </a:p>
          <a:p>
            <a:endParaRPr lang="hu-HU" dirty="0"/>
          </a:p>
        </p:txBody>
      </p:sp>
      <p:grpSp>
        <p:nvGrpSpPr>
          <p:cNvPr id="8" name="Csoportba foglalás 7"/>
          <p:cNvGrpSpPr/>
          <p:nvPr/>
        </p:nvGrpSpPr>
        <p:grpSpPr>
          <a:xfrm>
            <a:off x="10440000" y="360000"/>
            <a:ext cx="1394675" cy="900000"/>
            <a:chOff x="9959125" y="1121815"/>
            <a:chExt cx="1394675" cy="900000"/>
          </a:xfrm>
        </p:grpSpPr>
        <p:sp>
          <p:nvSpPr>
            <p:cNvPr id="4" name="Téglalap 3"/>
            <p:cNvSpPr/>
            <p:nvPr/>
          </p:nvSpPr>
          <p:spPr>
            <a:xfrm>
              <a:off x="9959125" y="1661815"/>
              <a:ext cx="180305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82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/>
            <p:cNvSpPr/>
            <p:nvPr/>
          </p:nvSpPr>
          <p:spPr>
            <a:xfrm>
              <a:off x="10363915" y="1481815"/>
              <a:ext cx="180305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82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/>
            <p:cNvSpPr/>
            <p:nvPr/>
          </p:nvSpPr>
          <p:spPr>
            <a:xfrm>
              <a:off x="10768705" y="1301815"/>
              <a:ext cx="180305" cy="720000"/>
            </a:xfrm>
            <a:prstGeom prst="rect">
              <a:avLst/>
            </a:prstGeom>
            <a:solidFill>
              <a:srgbClr val="24C2CB"/>
            </a:solidFill>
            <a:ln>
              <a:solidFill>
                <a:srgbClr val="082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Téglalap 6"/>
            <p:cNvSpPr/>
            <p:nvPr/>
          </p:nvSpPr>
          <p:spPr>
            <a:xfrm>
              <a:off x="11173495" y="1121815"/>
              <a:ext cx="180305" cy="900000"/>
            </a:xfrm>
            <a:prstGeom prst="rect">
              <a:avLst/>
            </a:prstGeom>
            <a:solidFill>
              <a:srgbClr val="24C2CB"/>
            </a:solidFill>
            <a:ln>
              <a:solidFill>
                <a:srgbClr val="082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4286352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ím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Lépések</a:t>
            </a:r>
          </a:p>
        </p:txBody>
      </p:sp>
      <p:sp>
        <p:nvSpPr>
          <p:cNvPr id="13" name="Tartalom helye 12"/>
          <p:cNvSpPr>
            <a:spLocks noGrp="1"/>
          </p:cNvSpPr>
          <p:nvPr>
            <p:ph sz="half" idx="1"/>
          </p:nvPr>
        </p:nvSpPr>
        <p:spPr>
          <a:xfrm>
            <a:off x="334108" y="1898165"/>
            <a:ext cx="5685692" cy="4320001"/>
          </a:xfrm>
        </p:spPr>
        <p:txBody>
          <a:bodyPr>
            <a:normAutofit/>
          </a:bodyPr>
          <a:lstStyle/>
          <a:p>
            <a:r>
              <a:rPr lang="hu-HU" dirty="0"/>
              <a:t>A tányértól</a:t>
            </a:r>
          </a:p>
          <a:p>
            <a:pPr lvl="1"/>
            <a:r>
              <a:rPr lang="hu-HU" dirty="0"/>
              <a:t>balra a villák</a:t>
            </a:r>
          </a:p>
          <a:p>
            <a:pPr lvl="1"/>
            <a:r>
              <a:rPr lang="hu-HU" dirty="0"/>
              <a:t>jobbra a kések</a:t>
            </a:r>
          </a:p>
          <a:p>
            <a:pPr lvl="1"/>
            <a:r>
              <a:rPr lang="hu-HU" dirty="0"/>
              <a:t>a kések után a kanalak találhatók</a:t>
            </a:r>
          </a:p>
          <a:p>
            <a:pPr lvl="1"/>
            <a:r>
              <a:rPr lang="hu-HU" dirty="0"/>
              <a:t>a desszerthez használatos evőeszközök a tányér felett helyezkednek el</a:t>
            </a:r>
          </a:p>
          <a:p>
            <a:r>
              <a:rPr lang="hu-HU" dirty="0"/>
              <a:t>A poharat a kés hegye fölé helyezzük el</a:t>
            </a:r>
          </a:p>
        </p:txBody>
      </p:sp>
      <p:grpSp>
        <p:nvGrpSpPr>
          <p:cNvPr id="4" name="Csoportba foglalás 3"/>
          <p:cNvGrpSpPr/>
          <p:nvPr/>
        </p:nvGrpSpPr>
        <p:grpSpPr>
          <a:xfrm>
            <a:off x="10440000" y="360000"/>
            <a:ext cx="1394675" cy="900000"/>
            <a:chOff x="9959125" y="1121815"/>
            <a:chExt cx="1394675" cy="900000"/>
          </a:xfrm>
        </p:grpSpPr>
        <p:sp>
          <p:nvSpPr>
            <p:cNvPr id="5" name="Téglalap 4"/>
            <p:cNvSpPr/>
            <p:nvPr/>
          </p:nvSpPr>
          <p:spPr>
            <a:xfrm>
              <a:off x="9959125" y="1661815"/>
              <a:ext cx="180305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82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/>
            <p:cNvSpPr/>
            <p:nvPr/>
          </p:nvSpPr>
          <p:spPr>
            <a:xfrm>
              <a:off x="10363915" y="1481815"/>
              <a:ext cx="180305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82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Téglalap 6"/>
            <p:cNvSpPr/>
            <p:nvPr/>
          </p:nvSpPr>
          <p:spPr>
            <a:xfrm>
              <a:off x="10768705" y="1301815"/>
              <a:ext cx="180305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82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Téglalap 7"/>
            <p:cNvSpPr/>
            <p:nvPr/>
          </p:nvSpPr>
          <p:spPr>
            <a:xfrm>
              <a:off x="11173495" y="1121815"/>
              <a:ext cx="180305" cy="900000"/>
            </a:xfrm>
            <a:prstGeom prst="rect">
              <a:avLst/>
            </a:prstGeom>
            <a:solidFill>
              <a:srgbClr val="24C2CB"/>
            </a:solidFill>
            <a:ln>
              <a:solidFill>
                <a:srgbClr val="082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5" name="Téglalap 14"/>
          <p:cNvSpPr/>
          <p:nvPr/>
        </p:nvSpPr>
        <p:spPr>
          <a:xfrm>
            <a:off x="6420857" y="1898166"/>
            <a:ext cx="5040000" cy="4320000"/>
          </a:xfrm>
          <a:prstGeom prst="rect">
            <a:avLst/>
          </a:prstGeom>
          <a:pattFill prst="lgGrid">
            <a:fgClr>
              <a:srgbClr val="DA253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6" name="Tartalom helye 1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57" y="3510827"/>
            <a:ext cx="2520000" cy="252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Kép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3857" y="3510827"/>
            <a:ext cx="378000" cy="25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Kép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785" y="3510827"/>
            <a:ext cx="723978" cy="25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Kép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760604" y="2403348"/>
            <a:ext cx="376271" cy="18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Kép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845" y="3423475"/>
            <a:ext cx="526779" cy="25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Kép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82294" y="1913710"/>
            <a:ext cx="517127" cy="18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Ellipszis 1"/>
          <p:cNvSpPr>
            <a:spLocks noChangeAspect="1"/>
          </p:cNvSpPr>
          <p:nvPr/>
        </p:nvSpPr>
        <p:spPr>
          <a:xfrm>
            <a:off x="10134152" y="2531488"/>
            <a:ext cx="792000" cy="792000"/>
          </a:xfrm>
          <a:prstGeom prst="ellipse">
            <a:avLst/>
          </a:prstGeom>
          <a:solidFill>
            <a:srgbClr val="24C2CB">
              <a:alpha val="50000"/>
            </a:srgbClr>
          </a:solidFill>
          <a:ln>
            <a:solidFill>
              <a:srgbClr val="08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015603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ím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szünet és a befejezés jelzése</a:t>
            </a:r>
          </a:p>
        </p:txBody>
      </p:sp>
      <p:sp>
        <p:nvSpPr>
          <p:cNvPr id="34" name="Tartalom helye 3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5" name="Tartalom helye 3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4" name="Csoportba foglalás 3"/>
          <p:cNvGrpSpPr/>
          <p:nvPr/>
        </p:nvGrpSpPr>
        <p:grpSpPr>
          <a:xfrm>
            <a:off x="10440000" y="360000"/>
            <a:ext cx="1394675" cy="900000"/>
            <a:chOff x="9959125" y="1121815"/>
            <a:chExt cx="1394675" cy="900000"/>
          </a:xfrm>
        </p:grpSpPr>
        <p:sp>
          <p:nvSpPr>
            <p:cNvPr id="5" name="Téglalap 4"/>
            <p:cNvSpPr/>
            <p:nvPr/>
          </p:nvSpPr>
          <p:spPr>
            <a:xfrm>
              <a:off x="9959125" y="1661815"/>
              <a:ext cx="180305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82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/>
            <p:cNvSpPr/>
            <p:nvPr/>
          </p:nvSpPr>
          <p:spPr>
            <a:xfrm>
              <a:off x="10363915" y="1481815"/>
              <a:ext cx="180305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82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Téglalap 6"/>
            <p:cNvSpPr/>
            <p:nvPr/>
          </p:nvSpPr>
          <p:spPr>
            <a:xfrm>
              <a:off x="10768705" y="1301815"/>
              <a:ext cx="180305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82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Téglalap 7"/>
            <p:cNvSpPr/>
            <p:nvPr/>
          </p:nvSpPr>
          <p:spPr>
            <a:xfrm>
              <a:off x="11173495" y="1121815"/>
              <a:ext cx="180305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82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Téglalap 11"/>
          <p:cNvSpPr/>
          <p:nvPr/>
        </p:nvSpPr>
        <p:spPr>
          <a:xfrm>
            <a:off x="6313800" y="1794875"/>
            <a:ext cx="5040000" cy="4320000"/>
          </a:xfrm>
          <a:prstGeom prst="rect">
            <a:avLst/>
          </a:prstGeom>
          <a:pattFill prst="lgGrid">
            <a:fgClr>
              <a:srgbClr val="DA253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3" name="Tartalom hely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57" y="3510827"/>
            <a:ext cx="2520000" cy="25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040000" flipH="1">
            <a:off x="9026434" y="3567154"/>
            <a:ext cx="378000" cy="25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105" y="3510827"/>
            <a:ext cx="723978" cy="25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Kép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760604" y="2403348"/>
            <a:ext cx="376271" cy="18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Kép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2069">
            <a:off x="8694845" y="3763443"/>
            <a:ext cx="526779" cy="25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Kép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82294" y="1913710"/>
            <a:ext cx="517127" cy="18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Ellipszis 18"/>
          <p:cNvSpPr>
            <a:spLocks noChangeAspect="1"/>
          </p:cNvSpPr>
          <p:nvPr/>
        </p:nvSpPr>
        <p:spPr>
          <a:xfrm>
            <a:off x="10134152" y="2531488"/>
            <a:ext cx="792000" cy="792000"/>
          </a:xfrm>
          <a:prstGeom prst="ellipse">
            <a:avLst/>
          </a:prstGeom>
          <a:solidFill>
            <a:srgbClr val="24C2CB">
              <a:alpha val="50000"/>
            </a:srgbClr>
          </a:solidFill>
          <a:ln>
            <a:solidFill>
              <a:srgbClr val="08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/>
          <p:cNvSpPr/>
          <p:nvPr/>
        </p:nvSpPr>
        <p:spPr>
          <a:xfrm>
            <a:off x="838906" y="1794875"/>
            <a:ext cx="5040000" cy="4320000"/>
          </a:xfrm>
          <a:prstGeom prst="rect">
            <a:avLst/>
          </a:prstGeom>
          <a:pattFill prst="lgGrid">
            <a:fgClr>
              <a:srgbClr val="DA253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1" name="Tartalom hely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72" y="3438286"/>
            <a:ext cx="2520000" cy="25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Kép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740000" flipH="1">
            <a:off x="3529775" y="3236999"/>
            <a:ext cx="378000" cy="25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Kép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200" y="3438286"/>
            <a:ext cx="723978" cy="25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Kép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163019" y="2330807"/>
            <a:ext cx="376271" cy="18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Kép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6752">
            <a:off x="2380310" y="3297194"/>
            <a:ext cx="526779" cy="25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Kép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84709" y="1841169"/>
            <a:ext cx="517127" cy="18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Ellipszis 26"/>
          <p:cNvSpPr>
            <a:spLocks noChangeAspect="1"/>
          </p:cNvSpPr>
          <p:nvPr/>
        </p:nvSpPr>
        <p:spPr>
          <a:xfrm>
            <a:off x="4536567" y="2458947"/>
            <a:ext cx="792000" cy="792000"/>
          </a:xfrm>
          <a:prstGeom prst="ellipse">
            <a:avLst/>
          </a:prstGeom>
          <a:solidFill>
            <a:srgbClr val="24C2CB">
              <a:alpha val="50000"/>
            </a:srgbClr>
          </a:solidFill>
          <a:ln>
            <a:solidFill>
              <a:srgbClr val="08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813431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Szélesvásznú</PresentationFormat>
  <Paragraphs>16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Az asztal megterítése</vt:lpstr>
      <vt:lpstr>Az egyszerű terítés menete</vt:lpstr>
      <vt:lpstr>Lépések</vt:lpstr>
      <vt:lpstr>A szünet és a befejezés jelzése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2018-02-20T22:25:03Z</dcterms:created>
  <dcterms:modified xsi:type="dcterms:W3CDTF">2018-02-20T22:25:15Z</dcterms:modified>
</cp:coreProperties>
</file>