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00"/>
    <a:srgbClr val="FF0000"/>
    <a:srgbClr val="1E5078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A461-2350-4D1D-A0C4-8AC7A9A63676}" type="datetimeFigureOut">
              <a:rPr lang="hu-HU" smtClean="0"/>
              <a:t>2015. 11. 23.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756F-5903-42C3-9E3B-66BFE0AA6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378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A461-2350-4D1D-A0C4-8AC7A9A63676}" type="datetimeFigureOut">
              <a:rPr lang="hu-HU" smtClean="0"/>
              <a:t>2015. 11. 23.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756F-5903-42C3-9E3B-66BFE0AA6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3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A461-2350-4D1D-A0C4-8AC7A9A63676}" type="datetimeFigureOut">
              <a:rPr lang="hu-HU" smtClean="0"/>
              <a:t>2015. 11. 23.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756F-5903-42C3-9E3B-66BFE0AA6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118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A461-2350-4D1D-A0C4-8AC7A9A63676}" type="datetimeFigureOut">
              <a:rPr lang="hu-HU" smtClean="0"/>
              <a:t>2015. 11. 23.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756F-5903-42C3-9E3B-66BFE0AA6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04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A461-2350-4D1D-A0C4-8AC7A9A63676}" type="datetimeFigureOut">
              <a:rPr lang="hu-HU" smtClean="0"/>
              <a:t>2015. 11. 23.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756F-5903-42C3-9E3B-66BFE0AA6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99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A461-2350-4D1D-A0C4-8AC7A9A63676}" type="datetimeFigureOut">
              <a:rPr lang="hu-HU" smtClean="0"/>
              <a:t>2015. 11. 23.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756F-5903-42C3-9E3B-66BFE0AA6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39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A461-2350-4D1D-A0C4-8AC7A9A63676}" type="datetimeFigureOut">
              <a:rPr lang="hu-HU" smtClean="0"/>
              <a:t>2015. 11. 23.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756F-5903-42C3-9E3B-66BFE0AA6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10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A461-2350-4D1D-A0C4-8AC7A9A63676}" type="datetimeFigureOut">
              <a:rPr lang="hu-HU" smtClean="0"/>
              <a:t>2015. 11. 23.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756F-5903-42C3-9E3B-66BFE0AA6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125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A461-2350-4D1D-A0C4-8AC7A9A63676}" type="datetimeFigureOut">
              <a:rPr lang="hu-HU" smtClean="0"/>
              <a:t>2015. 11. 23.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756F-5903-42C3-9E3B-66BFE0AA6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731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A461-2350-4D1D-A0C4-8AC7A9A63676}" type="datetimeFigureOut">
              <a:rPr lang="hu-HU" smtClean="0"/>
              <a:t>2015. 11. 23.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756F-5903-42C3-9E3B-66BFE0AA6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7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A461-2350-4D1D-A0C4-8AC7A9A63676}" type="datetimeFigureOut">
              <a:rPr lang="hu-HU" smtClean="0"/>
              <a:t>2015. 11. 23.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756F-5903-42C3-9E3B-66BFE0AA6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951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AFAFA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4A461-2350-4D1D-A0C4-8AC7A9A63676}" type="datetimeFigureOut">
              <a:rPr lang="hu-HU" smtClean="0"/>
              <a:t>2015. 11. 23.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D756F-5903-42C3-9E3B-66BFE0AA6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753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3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7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3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0" y="5411450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Szivárvány</a:t>
            </a:r>
            <a:endParaRPr lang="hu-HU" sz="8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61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szivárvány jelensége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6489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A nap a megfigyelő háta mögött süt, előtte pedig esik az eső. A leggyakoribb jelenségek:</a:t>
            </a:r>
          </a:p>
          <a:p>
            <a:r>
              <a:rPr lang="hu-HU" dirty="0" smtClean="0"/>
              <a:t>Elsődleges szivárvány</a:t>
            </a:r>
          </a:p>
          <a:p>
            <a:r>
              <a:rPr lang="hu-HU" dirty="0" smtClean="0"/>
              <a:t>Másodlagos szivárvány</a:t>
            </a:r>
          </a:p>
          <a:p>
            <a:pPr lvl="1"/>
            <a:r>
              <a:rPr lang="hu-HU" dirty="0" smtClean="0"/>
              <a:t>Fordított színsorrend</a:t>
            </a:r>
          </a:p>
          <a:p>
            <a:r>
              <a:rPr lang="hu-HU" dirty="0" smtClean="0"/>
              <a:t>Sötét sáv</a:t>
            </a:r>
          </a:p>
          <a:p>
            <a:pPr lvl="1"/>
            <a:r>
              <a:rPr lang="hu-HU" dirty="0" smtClean="0"/>
              <a:t>A két szivárvány között</a:t>
            </a:r>
          </a:p>
          <a:p>
            <a:r>
              <a:rPr lang="hu-HU" dirty="0" smtClean="0"/>
              <a:t>Járulékos ívek</a:t>
            </a:r>
          </a:p>
          <a:p>
            <a:pPr lvl="1"/>
            <a:r>
              <a:rPr lang="hu-HU" dirty="0" smtClean="0"/>
              <a:t>A főszivárvány alatt vagy a mellékszivárvány fölött</a:t>
            </a:r>
          </a:p>
          <a:p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393" y="1690688"/>
            <a:ext cx="324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2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Ív 7"/>
          <p:cNvSpPr/>
          <p:nvPr/>
        </p:nvSpPr>
        <p:spPr>
          <a:xfrm rot="11289667">
            <a:off x="8049021" y="1598776"/>
            <a:ext cx="3600000" cy="3600000"/>
          </a:xfrm>
          <a:prstGeom prst="arc">
            <a:avLst>
              <a:gd name="adj1" fmla="val 16732633"/>
              <a:gd name="adj2" fmla="val 2124269"/>
            </a:avLst>
          </a:prstGeom>
          <a:ln w="12700">
            <a:solidFill>
              <a:srgbClr val="1E50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Ív 15"/>
          <p:cNvSpPr/>
          <p:nvPr/>
        </p:nvSpPr>
        <p:spPr>
          <a:xfrm rot="11289667">
            <a:off x="7689021" y="1238776"/>
            <a:ext cx="4320000" cy="4320000"/>
          </a:xfrm>
          <a:prstGeom prst="arc">
            <a:avLst>
              <a:gd name="adj1" fmla="val 16684896"/>
              <a:gd name="adj2" fmla="val 1658341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7863727" y="3600742"/>
            <a:ext cx="631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1E50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40°</a:t>
            </a:r>
            <a:endParaRPr lang="hu-HU" sz="2000" b="1" dirty="0">
              <a:solidFill>
                <a:srgbClr val="1E50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7654829" y="4118296"/>
            <a:ext cx="631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42°</a:t>
            </a:r>
            <a:endParaRPr lang="hu-HU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napsugár útja az esőcseppben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half" idx="1"/>
          </p:nvPr>
        </p:nvSpPr>
        <p:spPr>
          <a:xfrm>
            <a:off x="906831" y="1793831"/>
            <a:ext cx="4682600" cy="4351338"/>
          </a:xfrm>
        </p:spPr>
        <p:txBody>
          <a:bodyPr/>
          <a:lstStyle/>
          <a:p>
            <a:r>
              <a:rPr lang="hu-HU" dirty="0" smtClean="0"/>
              <a:t>Elsődleges szivárvány</a:t>
            </a:r>
          </a:p>
          <a:p>
            <a:r>
              <a:rPr lang="hu-HU" dirty="0" smtClean="0"/>
              <a:t>Fénytörés (belépéskor, kilépéskor)</a:t>
            </a:r>
          </a:p>
          <a:p>
            <a:r>
              <a:rPr lang="hu-HU" dirty="0" smtClean="0"/>
              <a:t>Teljes visszaverődés</a:t>
            </a:r>
          </a:p>
          <a:p>
            <a:r>
              <a:rPr lang="hu-HU" dirty="0" smtClean="0"/>
              <a:t>Színszóródás*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1247980" y="5529616"/>
            <a:ext cx="52488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hu-HU" sz="1700" smtClean="0">
                <a:latin typeface="Arial" panose="020B0604020202020204" pitchFamily="34" charset="0"/>
                <a:cs typeface="Arial" panose="020B0604020202020204" pitchFamily="34" charset="0"/>
              </a:rPr>
              <a:t>A színszóródás </a:t>
            </a:r>
            <a:r>
              <a:rPr lang="hu-HU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vagy diszperzió oka: az anyag (estünkben a víz) törésmutatója függ a fény színétől</a:t>
            </a:r>
            <a:endParaRPr lang="hu-HU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Egyenes összekötő 21"/>
          <p:cNvCxnSpPr/>
          <p:nvPr/>
        </p:nvCxnSpPr>
        <p:spPr>
          <a:xfrm rot="8400000">
            <a:off x="8449706" y="5301580"/>
            <a:ext cx="1440000" cy="0"/>
          </a:xfrm>
          <a:prstGeom prst="line">
            <a:avLst/>
          </a:prstGeom>
          <a:ln w="38100">
            <a:solidFill>
              <a:srgbClr val="1E5078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/>
          <p:nvPr/>
        </p:nvCxnSpPr>
        <p:spPr>
          <a:xfrm rot="8280000">
            <a:off x="8719764" y="5320548"/>
            <a:ext cx="1440000" cy="0"/>
          </a:xfrm>
          <a:prstGeom prst="line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4"/>
          <p:cNvCxnSpPr/>
          <p:nvPr/>
        </p:nvCxnSpPr>
        <p:spPr>
          <a:xfrm>
            <a:off x="7288462" y="2148639"/>
            <a:ext cx="1800000" cy="0"/>
          </a:xfrm>
          <a:prstGeom prst="line">
            <a:avLst/>
          </a:prstGeom>
          <a:ln w="76200">
            <a:solidFill>
              <a:srgbClr val="FF9B0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564" y="1917319"/>
            <a:ext cx="2962913" cy="29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4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Érdekes jelenségek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180" cy="4351338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Szivárvány a vízeséseknél is kialakulhat</a:t>
            </a:r>
          </a:p>
          <a:p>
            <a:r>
              <a:rPr lang="hu-HU" dirty="0" smtClean="0"/>
              <a:t>Repülőgépről kör alakú is lehet</a:t>
            </a:r>
          </a:p>
          <a:p>
            <a:r>
              <a:rPr lang="hu-HU" dirty="0" smtClean="0"/>
              <a:t>A két ív közül kevesebb fény jut a szemünkbe (sötét sáv)</a:t>
            </a:r>
          </a:p>
          <a:p>
            <a:r>
              <a:rPr lang="hu-HU" dirty="0" smtClean="0"/>
              <a:t>A fény interferenciája járulékos íveket hozhat létre</a:t>
            </a:r>
          </a:p>
          <a:p>
            <a:r>
              <a:rPr lang="hu-HU" dirty="0" smtClean="0"/>
              <a:t>Egyszerre három szivárvány</a:t>
            </a:r>
          </a:p>
          <a:p>
            <a:r>
              <a:rPr lang="hu-HU" dirty="0" smtClean="0"/>
              <a:t>Egyszerre négy szivárvány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2160000"/>
            <a:ext cx="3600450" cy="360045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2160000"/>
            <a:ext cx="3600450" cy="36004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2160000"/>
            <a:ext cx="3600450" cy="360045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2160000"/>
            <a:ext cx="3600450" cy="360045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2160000"/>
            <a:ext cx="3600450" cy="360045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2160000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6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121</Words>
  <Application>Microsoft Office PowerPoint</Application>
  <PresentationFormat>Szélesvásznú</PresentationFormat>
  <Paragraphs>25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Office-téma</vt:lpstr>
      <vt:lpstr>PowerPoint bemutató</vt:lpstr>
      <vt:lpstr>A szivárvány jelensége</vt:lpstr>
      <vt:lpstr>A napsugár útja az esőcseppben</vt:lpstr>
      <vt:lpstr>Érdekes jelenségek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Szivárvány</dc:title>
  <dc:creator/>
  <cp:lastModifiedBy>Oktatási Hivatal</cp:lastModifiedBy>
  <cp:revision>39</cp:revision>
  <dcterms:created xsi:type="dcterms:W3CDTF">2015-08-26T18:22:31Z</dcterms:created>
  <dcterms:modified xsi:type="dcterms:W3CDTF">2015-11-23T21:59:04Z</dcterms:modified>
</cp:coreProperties>
</file>