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62" r:id="rId4"/>
    <p:sldId id="259" r:id="rId5"/>
  </p:sldIdLst>
  <p:sldSz cx="12192000" cy="6858000"/>
  <p:notesSz cx="7099300" cy="10234613"/>
  <p:defaultTextStyle>
    <a:defPPr>
      <a:defRPr lang="hu-HU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135"/>
    <a:srgbClr val="BEBEBE"/>
    <a:srgbClr val="DBE1E4"/>
    <a:srgbClr val="46508B"/>
    <a:srgbClr val="B7B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886BED29-4A8D-414F-A7B4-41C3F2C44B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5C373E-8107-4495-AF35-4AC57BD30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CD5C87C-4373-4E0C-A213-FA12AEEAFA0A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389369C-ECCC-4445-B638-4E739E2013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F154FBE-1E02-452B-BAC6-02A14D3E4F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D71D7FF-998F-439A-B6AF-7D85F12DA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36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788D4-9DC1-4CA6-9773-1768CB52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42B52A-D3C3-42AB-9A68-CEFA8338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C3F723-1E4E-413F-86D0-673F1E6C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A507BF-C408-4795-AC67-62EE9FC8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857DE-0B48-47B9-8B77-A744AD0C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6F3578-AEB7-4C8E-8442-7A97A153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29ABE3-FCC1-46ED-87EE-A216A0D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FC2A2A-EE18-4E98-9B6B-6F14E903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7B3F4A-28A1-454C-8F05-EAFC4D1E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78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ABC0060-D447-4944-B563-1661E997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5DAC5D-8EC0-430A-9A86-798D533B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2D6136-7945-46AF-B776-F28FB971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0D52C4-A130-4528-A2EE-661B5C45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9AD3B5-5310-41C3-9282-63653CE0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1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B33420-3F66-4CF5-B0D8-C4510D3A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12" y="365126"/>
            <a:ext cx="11328935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2C13C9-4FCF-470F-A576-E0CCBA60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2" y="1825626"/>
            <a:ext cx="11328935" cy="43513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CC3402-937F-49BA-9C9F-FFACD07F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221818-04BF-4752-BAB6-AEECF53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B44006-9A5D-4849-BE49-F03ABC9F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6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300D7-699A-43B3-8E8C-0CFF9E6E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E5CBE26-4211-45D3-B440-63E17F2C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092C48-DEB8-4BDB-8E64-678232C0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B0C6DB-2314-4D2D-BBF2-2EAC184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4C5B25-B418-47E6-886B-6888B7CA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56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D40B5-D932-4EA1-9B9D-A4F5C37F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0B0531-3E3C-4DEE-ABA4-155F7D6E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2DAC4B-A551-4E0B-AD5A-5177679E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FE8F89-5154-4B8A-AE54-E1680F3F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78A10F-18FE-4CEB-9B5F-D715D5D2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C49908-9EB6-4324-A3F2-2F9BF375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5078EA-8D2D-453F-BB26-91E9300C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D808E3-1B49-45CD-BD4C-064FA216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3E2D2B-09B2-4148-BEAD-87B76DCE7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C35E6FB-54A1-4DDF-B957-C9951DDAB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9A5232E-9795-4FCA-A93F-F8688DF1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4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BAC7F88-7D28-4CF5-904A-C675FA33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15C8994-D89C-4A9E-8AB0-58F8F377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BBA40A2-86F1-4193-A14F-C76780D1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3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0422F6-8EBD-4F10-B44C-3639A10C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50DBA59-CBBF-498F-B558-44BD835B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2E165B2-596B-4D8B-91CD-6EE993DD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3B29C3-AFAA-492C-BFB2-699C3B4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173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F6D9F12-6D7F-475D-91C6-9E03476C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E69DC9-B5C7-4C54-BFDE-16D7F5C2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C92465F-A35D-45FF-B222-D0003E26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98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B697FD-00A3-4A3F-B698-3D4169B1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848E24-EBAD-4CB5-B991-519E7C53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83934F-3775-496A-B08F-ACF39DD6A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EA40B3-D518-4997-9C4E-2CE03F56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4C20EF7-A0B8-4CC1-A9E1-54F5C56A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D078BB-E376-4E25-9341-73F344E2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00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EE447C-1351-4B68-8730-1D4D8D01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0876F9B-1595-411D-85C0-921C1810D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F08F06-98BF-4C58-B3F3-A1D5C4B93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A2868F5-CE68-42F5-90DE-585F317C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8A5AD6B-C516-483F-8124-7C56FAD7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E45353-5375-4E4F-A5EB-789F2CE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50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3BA9B5B-9F65-4BFC-B49A-2D06442A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2B83B1-3278-435D-8357-23253459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732C47-406B-49E4-817D-F4AE415A1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9125-BB6A-4B4D-A2EE-39A731EFECB5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F43B83-C48D-4D24-AA79-74FF6D0B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9EB7B6-7043-4819-8D2F-133E1F222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74DB-1A9E-4EFD-8FA4-5D5BBDB244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2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7313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731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731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731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731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731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42C146-7CD6-4ED9-8C48-EF1F078C7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373"/>
            <a:ext cx="9144000" cy="855254"/>
          </a:xfrm>
        </p:spPr>
        <p:txBody>
          <a:bodyPr>
            <a:noAutofit/>
          </a:bodyPr>
          <a:lstStyle/>
          <a:p>
            <a:r>
              <a:rPr lang="hu-HU" b="1" dirty="0"/>
              <a:t>Elektronikus aláírás</a:t>
            </a:r>
          </a:p>
        </p:txBody>
      </p:sp>
    </p:spTree>
    <p:extLst>
      <p:ext uri="{BB962C8B-B14F-4D97-AF65-F5344CB8AC3E}">
        <p14:creationId xmlns:p14="http://schemas.microsoft.com/office/powerpoint/2010/main" val="58531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59763F-4355-4744-B4ED-CF2FE265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385CED-4D74-4522-927F-276651EC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Elektronikus aláírás</a:t>
            </a:r>
          </a:p>
          <a:p>
            <a:pPr lvl="1"/>
            <a:r>
              <a:rPr lang="hu-HU" dirty="0"/>
              <a:t>elektronikusan aláírt elektronikus dokumentumhoz azonosítás céljából logikailag hozzárendelt vagy azzal elválaszthatatlanul összekapcsolt elektronikus </a:t>
            </a:r>
            <a:r>
              <a:rPr lang="hu-HU"/>
              <a:t>adat.</a:t>
            </a:r>
            <a:endParaRPr lang="hu-HU" dirty="0"/>
          </a:p>
          <a:p>
            <a:r>
              <a:rPr lang="hu-HU" dirty="0"/>
              <a:t>Aláírás-létrehozó adat</a:t>
            </a:r>
          </a:p>
          <a:p>
            <a:pPr lvl="1"/>
            <a:r>
              <a:rPr lang="hu-HU" dirty="0"/>
              <a:t>kriptográfiai magánkulcs, az aláíró az elektronikus aláírás létrehozásához használja.</a:t>
            </a:r>
          </a:p>
          <a:p>
            <a:r>
              <a:rPr lang="hu-HU" dirty="0"/>
              <a:t>Aláírás-ellenőrző adat</a:t>
            </a:r>
          </a:p>
          <a:p>
            <a:pPr lvl="1"/>
            <a:r>
              <a:rPr lang="hu-HU" dirty="0"/>
              <a:t>kriptográfiai nyilvános kulcs, az elektronikusan aláírt elektronikus dokumentum aláírás ellenőrzésére használják.</a:t>
            </a:r>
          </a:p>
          <a:p>
            <a:r>
              <a:rPr lang="hu-HU" dirty="0"/>
              <a:t>Aláírás-létrehozó eszköz</a:t>
            </a:r>
          </a:p>
          <a:p>
            <a:pPr lvl="1"/>
            <a:r>
              <a:rPr lang="hu-HU" dirty="0"/>
              <a:t>olyan hardver, illetve szoftver eszköz, melynek segítségével az elektronikus aláírás létrehozható.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181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07103-DC3A-4640-AED2-59686C02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D3115A-B13C-4C8F-8A1B-A81C01FF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2" y="1825625"/>
            <a:ext cx="5940000" cy="459259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Nyilvános kulcsú infrastruktúra</a:t>
            </a:r>
          </a:p>
          <a:p>
            <a:pPr lvl="1"/>
            <a:r>
              <a:rPr lang="hu-HU" dirty="0"/>
              <a:t>Az aláírást létrehozónak van egy titkos (aláírás-létrehozó adat) és egy nyilvános kulcsa (aláírás-ellenőrző adat)</a:t>
            </a:r>
          </a:p>
          <a:p>
            <a:r>
              <a:rPr lang="hu-HU" dirty="0"/>
              <a:t>Hitelesítésszolgáltató</a:t>
            </a:r>
          </a:p>
          <a:p>
            <a:pPr lvl="1"/>
            <a:r>
              <a:rPr lang="hu-HU" dirty="0"/>
              <a:t>Az aláírást létrehozót hitelesíti, egy tanúsítványt állít ki, amely többek között az aláírást létrehozó nyilvános kulcsát tartalmazza.</a:t>
            </a:r>
          </a:p>
          <a:p>
            <a:r>
              <a:rPr lang="hu-HU" dirty="0" err="1"/>
              <a:t>Hash</a:t>
            </a:r>
            <a:endParaRPr lang="hu-HU" dirty="0"/>
          </a:p>
          <a:p>
            <a:pPr lvl="1"/>
            <a:r>
              <a:rPr lang="hu-HU" dirty="0"/>
              <a:t>Olyan függvény, amely tetszőleges hosszúságú adatból egy adott hosszúságú adatot képez.</a:t>
            </a:r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6C497C26-6E38-46E7-84DD-10037BDAD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104" y="1985238"/>
            <a:ext cx="3821999" cy="1008000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C043C967-F6E2-4367-9DAB-D3B0706D7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75" y="5077101"/>
            <a:ext cx="4061456" cy="792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1D6E243-9040-4985-B07D-580021A3B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56" y="3222679"/>
            <a:ext cx="3660694" cy="16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1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369952-76CA-42DC-A662-E052A40E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6915"/>
            <a:ext cx="10515600" cy="1325563"/>
          </a:xfrm>
        </p:spPr>
        <p:txBody>
          <a:bodyPr/>
          <a:lstStyle/>
          <a:p>
            <a:r>
              <a:rPr lang="hu-HU" dirty="0"/>
              <a:t>Az elektronikus aláírás folyamata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A1C69E9-2157-452D-A603-883E3D93F7B9}"/>
              </a:ext>
            </a:extLst>
          </p:cNvPr>
          <p:cNvSpPr txBox="1"/>
          <p:nvPr/>
        </p:nvSpPr>
        <p:spPr>
          <a:xfrm>
            <a:off x="9612938" y="5842788"/>
            <a:ext cx="2412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rgbClr val="2731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Elektronikusan aláírt dokumentum</a:t>
            </a:r>
            <a:endParaRPr lang="hu-HU" sz="1600" b="1" baseline="-25000" dirty="0">
              <a:solidFill>
                <a:srgbClr val="2731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7F55DB47-E1D3-4A9E-8D75-EA975984A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825" y="3974594"/>
            <a:ext cx="1164489" cy="1800000"/>
          </a:xfrm>
          <a:prstGeom prst="rect">
            <a:avLst/>
          </a:prstGeom>
        </p:spPr>
      </p:pic>
      <p:sp>
        <p:nvSpPr>
          <p:cNvPr id="52" name="Egyenlőségjel 51">
            <a:extLst>
              <a:ext uri="{FF2B5EF4-FFF2-40B4-BE49-F238E27FC236}">
                <a16:creationId xmlns:a16="http://schemas.microsoft.com/office/drawing/2014/main" id="{D338FA48-1E6D-46AE-8FB2-3076D084EDF2}"/>
              </a:ext>
            </a:extLst>
          </p:cNvPr>
          <p:cNvSpPr>
            <a:spLocks noChangeAspect="1"/>
          </p:cNvSpPr>
          <p:nvPr/>
        </p:nvSpPr>
        <p:spPr>
          <a:xfrm>
            <a:off x="9038053" y="4622594"/>
            <a:ext cx="648000" cy="504000"/>
          </a:xfrm>
          <a:prstGeom prst="mathEqual">
            <a:avLst/>
          </a:prstGeom>
          <a:solidFill>
            <a:srgbClr val="273135"/>
          </a:solidFill>
          <a:ln>
            <a:solidFill>
              <a:srgbClr val="2731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>
              <a:solidFill>
                <a:schemeClr val="tx1"/>
              </a:solidFill>
            </a:endParaRP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E8904CC8-66C7-4599-B891-937C2744450C}"/>
              </a:ext>
            </a:extLst>
          </p:cNvPr>
          <p:cNvSpPr/>
          <p:nvPr/>
        </p:nvSpPr>
        <p:spPr>
          <a:xfrm>
            <a:off x="381930" y="3794089"/>
            <a:ext cx="8270178" cy="2161011"/>
          </a:xfrm>
          <a:prstGeom prst="rect">
            <a:avLst/>
          </a:prstGeom>
          <a:noFill/>
          <a:ln w="38100">
            <a:solidFill>
              <a:srgbClr val="2731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1"/>
          </a:p>
        </p:txBody>
      </p: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505A3EAC-2110-4789-A4E3-71F65F718D00}"/>
              </a:ext>
            </a:extLst>
          </p:cNvPr>
          <p:cNvGrpSpPr/>
          <p:nvPr/>
        </p:nvGrpSpPr>
        <p:grpSpPr>
          <a:xfrm>
            <a:off x="155498" y="1770289"/>
            <a:ext cx="11870112" cy="1800000"/>
            <a:chOff x="104166" y="1770289"/>
            <a:chExt cx="11921443" cy="1800000"/>
          </a:xfrm>
        </p:grpSpPr>
        <p:grpSp>
          <p:nvGrpSpPr>
            <p:cNvPr id="101" name="Csoportba foglalás 100">
              <a:extLst>
                <a:ext uri="{FF2B5EF4-FFF2-40B4-BE49-F238E27FC236}">
                  <a16:creationId xmlns:a16="http://schemas.microsoft.com/office/drawing/2014/main" id="{F9680A10-12F6-4777-B8F4-F5EEF053431F}"/>
                </a:ext>
              </a:extLst>
            </p:cNvPr>
            <p:cNvGrpSpPr/>
            <p:nvPr/>
          </p:nvGrpSpPr>
          <p:grpSpPr>
            <a:xfrm>
              <a:off x="104166" y="1770289"/>
              <a:ext cx="11921443" cy="1800000"/>
              <a:chOff x="104166" y="1770289"/>
              <a:chExt cx="11921443" cy="1800000"/>
            </a:xfrm>
          </p:grpSpPr>
          <p:pic>
            <p:nvPicPr>
              <p:cNvPr id="6" name="Ábra 5" descr="Dokumentum">
                <a:extLst>
                  <a:ext uri="{FF2B5EF4-FFF2-40B4-BE49-F238E27FC236}">
                    <a16:creationId xmlns:a16="http://schemas.microsoft.com/office/drawing/2014/main" id="{D9BBC45A-37C9-4F12-9FC9-A608BDDDE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166" y="1770289"/>
                <a:ext cx="1604081" cy="1800000"/>
              </a:xfrm>
              <a:prstGeom prst="rect">
                <a:avLst/>
              </a:prstGeom>
            </p:spPr>
          </p:pic>
          <p:sp>
            <p:nvSpPr>
              <p:cNvPr id="27" name="Nyíl: jobbra mutató 26">
                <a:extLst>
                  <a:ext uri="{FF2B5EF4-FFF2-40B4-BE49-F238E27FC236}">
                    <a16:creationId xmlns:a16="http://schemas.microsoft.com/office/drawing/2014/main" id="{B0C9E26B-2768-4006-9734-E545F9058932}"/>
                  </a:ext>
                </a:extLst>
              </p:cNvPr>
              <p:cNvSpPr/>
              <p:nvPr/>
            </p:nvSpPr>
            <p:spPr>
              <a:xfrm>
                <a:off x="1634026" y="2526289"/>
                <a:ext cx="723114" cy="288000"/>
              </a:xfrm>
              <a:prstGeom prst="rightArrow">
                <a:avLst>
                  <a:gd name="adj1" fmla="val 50000"/>
                  <a:gd name="adj2" fmla="val 42197"/>
                </a:avLst>
              </a:prstGeom>
              <a:solidFill>
                <a:srgbClr val="273135"/>
              </a:solidFill>
              <a:ln>
                <a:solidFill>
                  <a:srgbClr val="2731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351"/>
              </a:p>
            </p:txBody>
          </p:sp>
          <p:sp>
            <p:nvSpPr>
              <p:cNvPr id="39" name="Egyenlőségjel 38">
                <a:extLst>
                  <a:ext uri="{FF2B5EF4-FFF2-40B4-BE49-F238E27FC236}">
                    <a16:creationId xmlns:a16="http://schemas.microsoft.com/office/drawing/2014/main" id="{DAF5D55D-9BCD-4886-841B-76AF306BEF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7217" y="2418289"/>
                <a:ext cx="650802" cy="504000"/>
              </a:xfrm>
              <a:prstGeom prst="mathEqual">
                <a:avLst/>
              </a:prstGeom>
              <a:solidFill>
                <a:srgbClr val="273135"/>
              </a:solidFill>
              <a:ln>
                <a:solidFill>
                  <a:srgbClr val="2731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351">
                  <a:solidFill>
                    <a:schemeClr val="tx1"/>
                  </a:solidFill>
                </a:endParaRPr>
              </a:p>
            </p:txBody>
          </p:sp>
          <p:pic>
            <p:nvPicPr>
              <p:cNvPr id="89" name="Kép 88">
                <a:extLst>
                  <a:ext uri="{FF2B5EF4-FFF2-40B4-BE49-F238E27FC236}">
                    <a16:creationId xmlns:a16="http://schemas.microsoft.com/office/drawing/2014/main" id="{06C439FB-43C4-4C81-8481-6F10B1806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51764" y="2454289"/>
                <a:ext cx="905142" cy="432000"/>
              </a:xfrm>
              <a:prstGeom prst="rect">
                <a:avLst/>
              </a:prstGeom>
            </p:spPr>
          </p:pic>
          <p:sp>
            <p:nvSpPr>
              <p:cNvPr id="90" name="Összeadás jele 89">
                <a:extLst>
                  <a:ext uri="{FF2B5EF4-FFF2-40B4-BE49-F238E27FC236}">
                    <a16:creationId xmlns:a16="http://schemas.microsoft.com/office/drawing/2014/main" id="{C349B831-16E1-4C3A-8C01-D16E9FF35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2844" y="2418289"/>
                <a:ext cx="506179" cy="504000"/>
              </a:xfrm>
              <a:prstGeom prst="mathPlus">
                <a:avLst/>
              </a:prstGeom>
              <a:solidFill>
                <a:srgbClr val="273135"/>
              </a:solidFill>
              <a:ln>
                <a:solidFill>
                  <a:srgbClr val="2731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351" dirty="0"/>
              </a:p>
            </p:txBody>
          </p:sp>
          <p:sp>
            <p:nvSpPr>
              <p:cNvPr id="93" name="Téglalap 92">
                <a:extLst>
                  <a:ext uri="{FF2B5EF4-FFF2-40B4-BE49-F238E27FC236}">
                    <a16:creationId xmlns:a16="http://schemas.microsoft.com/office/drawing/2014/main" id="{EB52BE45-73CA-49CF-9322-32944B06D459}"/>
                  </a:ext>
                </a:extLst>
              </p:cNvPr>
              <p:cNvSpPr/>
              <p:nvPr/>
            </p:nvSpPr>
            <p:spPr>
              <a:xfrm>
                <a:off x="4318595" y="2133914"/>
                <a:ext cx="3864672" cy="1072751"/>
              </a:xfrm>
              <a:prstGeom prst="rect">
                <a:avLst/>
              </a:prstGeom>
              <a:noFill/>
              <a:ln w="38100">
                <a:solidFill>
                  <a:srgbClr val="2731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351"/>
              </a:p>
            </p:txBody>
          </p:sp>
          <p:pic>
            <p:nvPicPr>
              <p:cNvPr id="95" name="Kép 94">
                <a:extLst>
                  <a:ext uri="{FF2B5EF4-FFF2-40B4-BE49-F238E27FC236}">
                    <a16:creationId xmlns:a16="http://schemas.microsoft.com/office/drawing/2014/main" id="{B3F22E7B-61B3-4154-8C7D-4A143DD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8052" y="2256289"/>
                <a:ext cx="2987557" cy="828000"/>
              </a:xfrm>
              <a:prstGeom prst="rect">
                <a:avLst/>
              </a:prstGeom>
            </p:spPr>
          </p:pic>
        </p:grpSp>
        <p:pic>
          <p:nvPicPr>
            <p:cNvPr id="106" name="Kép 105">
              <a:extLst>
                <a:ext uri="{FF2B5EF4-FFF2-40B4-BE49-F238E27FC236}">
                  <a16:creationId xmlns:a16="http://schemas.microsoft.com/office/drawing/2014/main" id="{93779405-C995-4AD0-9210-A0D54B9F2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313" y="2274289"/>
              <a:ext cx="3861820" cy="792000"/>
            </a:xfrm>
            <a:prstGeom prst="rect">
              <a:avLst/>
            </a:prstGeom>
          </p:spPr>
        </p:pic>
      </p:grp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61D6721A-476B-4E07-AA4B-0B8EC70B2480}"/>
              </a:ext>
            </a:extLst>
          </p:cNvPr>
          <p:cNvSpPr txBox="1"/>
          <p:nvPr/>
        </p:nvSpPr>
        <p:spPr>
          <a:xfrm>
            <a:off x="9325495" y="1821105"/>
            <a:ext cx="2412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rgbClr val="2731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Aláírás</a:t>
            </a:r>
            <a:endParaRPr lang="hu-HU" sz="1600" b="1" baseline="-25000" dirty="0">
              <a:solidFill>
                <a:srgbClr val="2731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Szövegdoboz 108">
            <a:extLst>
              <a:ext uri="{FF2B5EF4-FFF2-40B4-BE49-F238E27FC236}">
                <a16:creationId xmlns:a16="http://schemas.microsoft.com/office/drawing/2014/main" id="{DD1F9C9E-6C73-4FF4-8DAC-798DCC28E341}"/>
              </a:ext>
            </a:extLst>
          </p:cNvPr>
          <p:cNvSpPr txBox="1"/>
          <p:nvPr/>
        </p:nvSpPr>
        <p:spPr>
          <a:xfrm>
            <a:off x="5128062" y="1433614"/>
            <a:ext cx="229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err="1">
                <a:solidFill>
                  <a:srgbClr val="2731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hu-HU" sz="1600" b="1" dirty="0">
                <a:solidFill>
                  <a:srgbClr val="2731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kódolása a titkos kulccsal</a:t>
            </a:r>
            <a:endParaRPr lang="hu-HU" sz="1600" b="1" baseline="-25000" dirty="0">
              <a:solidFill>
                <a:srgbClr val="2731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C0319C34-3BEE-4770-8A19-AA733F944E78}"/>
              </a:ext>
            </a:extLst>
          </p:cNvPr>
          <p:cNvSpPr txBox="1"/>
          <p:nvPr/>
        </p:nvSpPr>
        <p:spPr>
          <a:xfrm>
            <a:off x="155498" y="1451773"/>
            <a:ext cx="191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rgbClr val="2731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Dokumentum</a:t>
            </a:r>
            <a:endParaRPr lang="hu-HU" sz="1600" b="1" baseline="-25000" dirty="0">
              <a:solidFill>
                <a:srgbClr val="2731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9B1B6874-978A-4A9F-849D-07B6BFCE0447}"/>
              </a:ext>
            </a:extLst>
          </p:cNvPr>
          <p:cNvGrpSpPr/>
          <p:nvPr/>
        </p:nvGrpSpPr>
        <p:grpSpPr>
          <a:xfrm>
            <a:off x="433946" y="3956772"/>
            <a:ext cx="8058102" cy="1831791"/>
            <a:chOff x="433946" y="3956772"/>
            <a:chExt cx="8058102" cy="1831791"/>
          </a:xfrm>
        </p:grpSpPr>
        <p:pic>
          <p:nvPicPr>
            <p:cNvPr id="35" name="Ábra 34" descr="Dokumentum">
              <a:extLst>
                <a:ext uri="{FF2B5EF4-FFF2-40B4-BE49-F238E27FC236}">
                  <a16:creationId xmlns:a16="http://schemas.microsoft.com/office/drawing/2014/main" id="{86E96A18-3BB8-479C-8607-DE5EDEE39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946" y="3974594"/>
              <a:ext cx="1623453" cy="1800001"/>
            </a:xfrm>
            <a:prstGeom prst="rect">
              <a:avLst/>
            </a:prstGeom>
          </p:spPr>
        </p:pic>
        <p:sp>
          <p:nvSpPr>
            <p:cNvPr id="47" name="Összeadás jele 46">
              <a:extLst>
                <a:ext uri="{FF2B5EF4-FFF2-40B4-BE49-F238E27FC236}">
                  <a16:creationId xmlns:a16="http://schemas.microsoft.com/office/drawing/2014/main" id="{361C8CC6-F507-4236-A90C-2B4D6AB2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8963" y="4622594"/>
              <a:ext cx="504000" cy="504000"/>
            </a:xfrm>
            <a:prstGeom prst="mathPlus">
              <a:avLst/>
            </a:prstGeom>
            <a:solidFill>
              <a:srgbClr val="273135"/>
            </a:solidFill>
            <a:ln>
              <a:solidFill>
                <a:srgbClr val="4650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351"/>
            </a:p>
          </p:txBody>
        </p:sp>
        <p:sp>
          <p:nvSpPr>
            <p:cNvPr id="59" name="Összeadás jele 58">
              <a:extLst>
                <a:ext uri="{FF2B5EF4-FFF2-40B4-BE49-F238E27FC236}">
                  <a16:creationId xmlns:a16="http://schemas.microsoft.com/office/drawing/2014/main" id="{47CA5499-58B7-40D1-978E-32EB90650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7401" y="4622594"/>
              <a:ext cx="504000" cy="504000"/>
            </a:xfrm>
            <a:prstGeom prst="mathPlus">
              <a:avLst/>
            </a:prstGeom>
            <a:solidFill>
              <a:srgbClr val="273135"/>
            </a:solidFill>
            <a:ln>
              <a:solidFill>
                <a:srgbClr val="4650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351"/>
            </a:p>
          </p:txBody>
        </p:sp>
        <p:pic>
          <p:nvPicPr>
            <p:cNvPr id="97" name="Kép 96">
              <a:extLst>
                <a:ext uri="{FF2B5EF4-FFF2-40B4-BE49-F238E27FC236}">
                  <a16:creationId xmlns:a16="http://schemas.microsoft.com/office/drawing/2014/main" id="{6C95DF9B-A99E-4FB3-8BDC-161A03BD3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69" y="4460594"/>
              <a:ext cx="3023637" cy="828000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41825F92-1B1D-4C50-AD3A-6463D3501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8595" y="3956772"/>
              <a:ext cx="1623453" cy="1831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613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Szélesvásznú</PresentationFormat>
  <Paragraphs>22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Office-téma</vt:lpstr>
      <vt:lpstr>Elektronikus aláírás</vt:lpstr>
      <vt:lpstr>Fogalmak</vt:lpstr>
      <vt:lpstr>Megvalósítása</vt:lpstr>
      <vt:lpstr>Az elektronikus aláírás folyamata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2019-11-07T15:21:30Z</dcterms:created>
  <dcterms:modified xsi:type="dcterms:W3CDTF">2019-11-07T15:21:35Z</dcterms:modified>
</cp:coreProperties>
</file>