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4"/>
  </p:notesMasterIdLst>
  <p:sldIdLst>
    <p:sldId id="256" r:id="rId2"/>
    <p:sldId id="265" r:id="rId3"/>
    <p:sldId id="264" r:id="rId4"/>
    <p:sldId id="263" r:id="rId5"/>
    <p:sldId id="260" r:id="rId6"/>
    <p:sldId id="259" r:id="rId7"/>
    <p:sldId id="262" r:id="rId8"/>
    <p:sldId id="266" r:id="rId9"/>
    <p:sldId id="267" r:id="rId10"/>
    <p:sldId id="268" r:id="rId11"/>
    <p:sldId id="261" r:id="rId12"/>
    <p:sldId id="31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lapértelmezett szakasz" id="{E32A30B1-4A45-42B1-AA5E-F3D7A6697604}">
          <p14:sldIdLst>
            <p14:sldId id="256"/>
            <p14:sldId id="265"/>
            <p14:sldId id="264"/>
            <p14:sldId id="263"/>
            <p14:sldId id="260"/>
            <p14:sldId id="259"/>
            <p14:sldId id="262"/>
            <p14:sldId id="266"/>
            <p14:sldId id="267"/>
            <p14:sldId id="268"/>
            <p14:sldId id="261"/>
            <p14:sldId id="31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7FFFC"/>
    <a:srgbClr val="00C6BB"/>
    <a:srgbClr val="146A64"/>
    <a:srgbClr val="212121"/>
    <a:srgbClr val="00EEDD"/>
    <a:srgbClr val="71FFF5"/>
    <a:srgbClr val="26CA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4" y="7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9" d="100"/>
          <a:sy n="89" d="100"/>
        </p:scale>
        <p:origin x="189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éter Papp" userId="c551c21ec8665072" providerId="LiveId" clId="{D43426C2-551B-41E9-8B0B-BF99C0151D66}"/>
    <pc:docChg chg="modSld">
      <pc:chgData name="Péter Papp" userId="c551c21ec8665072" providerId="LiveId" clId="{D43426C2-551B-41E9-8B0B-BF99C0151D66}" dt="2021-04-05T13:43:51.847" v="8" actId="20577"/>
      <pc:docMkLst>
        <pc:docMk/>
      </pc:docMkLst>
      <pc:sldChg chg="modSp mod">
        <pc:chgData name="Péter Papp" userId="c551c21ec8665072" providerId="LiveId" clId="{D43426C2-551B-41E9-8B0B-BF99C0151D66}" dt="2021-04-05T11:45:32.119" v="2"/>
        <pc:sldMkLst>
          <pc:docMk/>
          <pc:sldMk cId="570332789" sldId="256"/>
        </pc:sldMkLst>
        <pc:spChg chg="mod">
          <ac:chgData name="Péter Papp" userId="c551c21ec8665072" providerId="LiveId" clId="{D43426C2-551B-41E9-8B0B-BF99C0151D66}" dt="2021-04-05T11:45:32.119" v="2"/>
          <ac:spMkLst>
            <pc:docMk/>
            <pc:sldMk cId="570332789" sldId="256"/>
            <ac:spMk id="3" creationId="{00000000-0000-0000-0000-000000000000}"/>
          </ac:spMkLst>
        </pc:spChg>
      </pc:sldChg>
      <pc:sldChg chg="modSp mod">
        <pc:chgData name="Péter Papp" userId="c551c21ec8665072" providerId="LiveId" clId="{D43426C2-551B-41E9-8B0B-BF99C0151D66}" dt="2021-04-05T13:43:51.847" v="8" actId="20577"/>
        <pc:sldMkLst>
          <pc:docMk/>
          <pc:sldMk cId="184470344" sldId="265"/>
        </pc:sldMkLst>
        <pc:spChg chg="mod">
          <ac:chgData name="Péter Papp" userId="c551c21ec8665072" providerId="LiveId" clId="{D43426C2-551B-41E9-8B0B-BF99C0151D66}" dt="2021-04-05T11:45:43.860" v="7" actId="20577"/>
          <ac:spMkLst>
            <pc:docMk/>
            <pc:sldMk cId="184470344" sldId="265"/>
            <ac:spMk id="2" creationId="{00000000-0000-0000-0000-000000000000}"/>
          </ac:spMkLst>
        </pc:spChg>
        <pc:spChg chg="mod">
          <ac:chgData name="Péter Papp" userId="c551c21ec8665072" providerId="LiveId" clId="{D43426C2-551B-41E9-8B0B-BF99C0151D66}" dt="2021-04-05T13:43:51.847" v="8" actId="20577"/>
          <ac:spMkLst>
            <pc:docMk/>
            <pc:sldMk cId="184470344" sldId="265"/>
            <ac:spMk id="4" creationId="{00000000-0000-0000-0000-000000000000}"/>
          </ac:spMkLst>
        </pc:spChg>
      </pc:sldChg>
    </pc:docChg>
  </pc:docChgLst>
  <pc:docChgLst>
    <pc:chgData name="Péter Papp" userId="c551c21ec8665072" providerId="LiveId" clId="{AE0D7344-CB58-413E-B433-0DC8E729229E}"/>
    <pc:docChg chg="undo custSel modSld">
      <pc:chgData name="Péter Papp" userId="c551c21ec8665072" providerId="LiveId" clId="{AE0D7344-CB58-413E-B433-0DC8E729229E}" dt="2021-04-02T09:14:19.903" v="51"/>
      <pc:docMkLst>
        <pc:docMk/>
      </pc:docMkLst>
      <pc:sldChg chg="modSp mod">
        <pc:chgData name="Péter Papp" userId="c551c21ec8665072" providerId="LiveId" clId="{AE0D7344-CB58-413E-B433-0DC8E729229E}" dt="2021-04-01T13:09:09.694" v="3"/>
        <pc:sldMkLst>
          <pc:docMk/>
          <pc:sldMk cId="570332789" sldId="256"/>
        </pc:sldMkLst>
        <pc:spChg chg="mod">
          <ac:chgData name="Péter Papp" userId="c551c21ec8665072" providerId="LiveId" clId="{AE0D7344-CB58-413E-B433-0DC8E729229E}" dt="2021-04-01T13:09:09.694" v="3"/>
          <ac:spMkLst>
            <pc:docMk/>
            <pc:sldMk cId="570332789" sldId="256"/>
            <ac:spMk id="3" creationId="{00000000-0000-0000-0000-000000000000}"/>
          </ac:spMkLst>
        </pc:spChg>
      </pc:sldChg>
      <pc:sldChg chg="modSp mod">
        <pc:chgData name="Péter Papp" userId="c551c21ec8665072" providerId="LiveId" clId="{AE0D7344-CB58-413E-B433-0DC8E729229E}" dt="2021-04-02T09:14:19.903" v="51"/>
        <pc:sldMkLst>
          <pc:docMk/>
          <pc:sldMk cId="3586627818" sldId="264"/>
        </pc:sldMkLst>
        <pc:spChg chg="mod">
          <ac:chgData name="Péter Papp" userId="c551c21ec8665072" providerId="LiveId" clId="{AE0D7344-CB58-413E-B433-0DC8E729229E}" dt="2021-04-02T09:14:11.594" v="50" actId="20577"/>
          <ac:spMkLst>
            <pc:docMk/>
            <pc:sldMk cId="3586627818" sldId="264"/>
            <ac:spMk id="2" creationId="{00000000-0000-0000-0000-000000000000}"/>
          </ac:spMkLst>
        </pc:spChg>
        <pc:spChg chg="mod">
          <ac:chgData name="Péter Papp" userId="c551c21ec8665072" providerId="LiveId" clId="{AE0D7344-CB58-413E-B433-0DC8E729229E}" dt="2021-04-02T09:14:19.903" v="51"/>
          <ac:spMkLst>
            <pc:docMk/>
            <pc:sldMk cId="3586627818" sldId="264"/>
            <ac:spMk id="4" creationId="{00000000-0000-0000-0000-000000000000}"/>
          </ac:spMkLst>
        </pc:spChg>
      </pc:sldChg>
      <pc:sldChg chg="modSp mod">
        <pc:chgData name="Péter Papp" userId="c551c21ec8665072" providerId="LiveId" clId="{AE0D7344-CB58-413E-B433-0DC8E729229E}" dt="2021-04-02T09:13:00.022" v="34" actId="27636"/>
        <pc:sldMkLst>
          <pc:docMk/>
          <pc:sldMk cId="184470344" sldId="265"/>
        </pc:sldMkLst>
        <pc:spChg chg="mod">
          <ac:chgData name="Péter Papp" userId="c551c21ec8665072" providerId="LiveId" clId="{AE0D7344-CB58-413E-B433-0DC8E729229E}" dt="2021-04-01T13:35:31.897" v="21" actId="20577"/>
          <ac:spMkLst>
            <pc:docMk/>
            <pc:sldMk cId="184470344" sldId="265"/>
            <ac:spMk id="2" creationId="{00000000-0000-0000-0000-000000000000}"/>
          </ac:spMkLst>
        </pc:spChg>
        <pc:spChg chg="mod">
          <ac:chgData name="Péter Papp" userId="c551c21ec8665072" providerId="LiveId" clId="{AE0D7344-CB58-413E-B433-0DC8E729229E}" dt="2021-04-02T09:13:00.022" v="34" actId="27636"/>
          <ac:spMkLst>
            <pc:docMk/>
            <pc:sldMk cId="184470344" sldId="265"/>
            <ac:spMk id="4" creationId="{00000000-0000-0000-0000-000000000000}"/>
          </ac:spMkLst>
        </pc:spChg>
      </pc:sldChg>
    </pc:docChg>
  </pc:docChgLst>
  <pc:docChgLst>
    <pc:chgData name="Péter Papp" userId="c551c21ec8665072" providerId="LiveId" clId="{A6997B7D-3A5A-4973-A0BF-8BDF00A3CBB3}"/>
    <pc:docChg chg="modSld">
      <pc:chgData name="Péter Papp" userId="c551c21ec8665072" providerId="LiveId" clId="{A6997B7D-3A5A-4973-A0BF-8BDF00A3CBB3}" dt="2021-04-05T07:41:28.068" v="1"/>
      <pc:docMkLst>
        <pc:docMk/>
      </pc:docMkLst>
      <pc:sldChg chg="modSp mod">
        <pc:chgData name="Péter Papp" userId="c551c21ec8665072" providerId="LiveId" clId="{A6997B7D-3A5A-4973-A0BF-8BDF00A3CBB3}" dt="2021-04-05T07:41:19.756" v="0"/>
        <pc:sldMkLst>
          <pc:docMk/>
          <pc:sldMk cId="570332789" sldId="256"/>
        </pc:sldMkLst>
        <pc:spChg chg="mod">
          <ac:chgData name="Péter Papp" userId="c551c21ec8665072" providerId="LiveId" clId="{A6997B7D-3A5A-4973-A0BF-8BDF00A3CBB3}" dt="2021-04-05T07:41:19.756" v="0"/>
          <ac:spMkLst>
            <pc:docMk/>
            <pc:sldMk cId="570332789" sldId="256"/>
            <ac:spMk id="3" creationId="{00000000-0000-0000-0000-000000000000}"/>
          </ac:spMkLst>
        </pc:spChg>
      </pc:sldChg>
      <pc:sldChg chg="modSp mod">
        <pc:chgData name="Péter Papp" userId="c551c21ec8665072" providerId="LiveId" clId="{A6997B7D-3A5A-4973-A0BF-8BDF00A3CBB3}" dt="2021-04-05T07:41:28.068" v="1"/>
        <pc:sldMkLst>
          <pc:docMk/>
          <pc:sldMk cId="184470344" sldId="265"/>
        </pc:sldMkLst>
        <pc:spChg chg="mod">
          <ac:chgData name="Péter Papp" userId="c551c21ec8665072" providerId="LiveId" clId="{A6997B7D-3A5A-4973-A0BF-8BDF00A3CBB3}" dt="2021-04-05T07:41:28.068" v="1"/>
          <ac:spMkLst>
            <pc:docMk/>
            <pc:sldMk cId="184470344" sldId="265"/>
            <ac:spMk id="2" creationId="{00000000-0000-0000-0000-000000000000}"/>
          </ac:spMkLst>
        </pc:spChg>
      </pc:sldChg>
    </pc:docChg>
  </pc:docChgLst>
  <pc:docChgLst>
    <pc:chgData name="Péter Papp" userId="c551c21ec8665072" providerId="LiveId" clId="{5885FB46-07AA-4988-AE1C-5B2C65E118E5}"/>
    <pc:docChg chg="undo redo custSel addSld delSld modSld sldOrd modMainMaster addSection delSection modSection">
      <pc:chgData name="Péter Papp" userId="c551c21ec8665072" providerId="LiveId" clId="{5885FB46-07AA-4988-AE1C-5B2C65E118E5}" dt="2021-03-18T19:53:31.144" v="749" actId="20577"/>
      <pc:docMkLst>
        <pc:docMk/>
      </pc:docMkLst>
      <pc:sldChg chg="del">
        <pc:chgData name="Péter Papp" userId="c551c21ec8665072" providerId="LiveId" clId="{5885FB46-07AA-4988-AE1C-5B2C65E118E5}" dt="2021-03-18T16:01:45.578" v="0" actId="47"/>
        <pc:sldMkLst>
          <pc:docMk/>
          <pc:sldMk cId="1465955593" sldId="257"/>
        </pc:sldMkLst>
      </pc:sldChg>
      <pc:sldChg chg="modSp mod">
        <pc:chgData name="Péter Papp" userId="c551c21ec8665072" providerId="LiveId" clId="{5885FB46-07AA-4988-AE1C-5B2C65E118E5}" dt="2021-03-18T16:24:19.564" v="40" actId="27636"/>
        <pc:sldMkLst>
          <pc:docMk/>
          <pc:sldMk cId="6163454" sldId="258"/>
        </pc:sldMkLst>
        <pc:spChg chg="mod">
          <ac:chgData name="Péter Papp" userId="c551c21ec8665072" providerId="LiveId" clId="{5885FB46-07AA-4988-AE1C-5B2C65E118E5}" dt="2021-03-18T16:24:19.564" v="40" actId="27636"/>
          <ac:spMkLst>
            <pc:docMk/>
            <pc:sldMk cId="6163454" sldId="258"/>
            <ac:spMk id="3" creationId="{00000000-0000-0000-0000-000000000000}"/>
          </ac:spMkLst>
        </pc:spChg>
      </pc:sldChg>
      <pc:sldChg chg="modSp mod">
        <pc:chgData name="Péter Papp" userId="c551c21ec8665072" providerId="LiveId" clId="{5885FB46-07AA-4988-AE1C-5B2C65E118E5}" dt="2021-03-18T19:38:07.547" v="482" actId="404"/>
        <pc:sldMkLst>
          <pc:docMk/>
          <pc:sldMk cId="743291452" sldId="259"/>
        </pc:sldMkLst>
        <pc:spChg chg="mod">
          <ac:chgData name="Péter Papp" userId="c551c21ec8665072" providerId="LiveId" clId="{5885FB46-07AA-4988-AE1C-5B2C65E118E5}" dt="2021-03-18T19:38:07.547" v="482" actId="404"/>
          <ac:spMkLst>
            <pc:docMk/>
            <pc:sldMk cId="743291452" sldId="259"/>
            <ac:spMk id="4" creationId="{00000000-0000-0000-0000-000000000000}"/>
          </ac:spMkLst>
        </pc:spChg>
      </pc:sldChg>
      <pc:sldChg chg="modSp mod">
        <pc:chgData name="Péter Papp" userId="c551c21ec8665072" providerId="LiveId" clId="{5885FB46-07AA-4988-AE1C-5B2C65E118E5}" dt="2021-03-18T19:38:27.596" v="485" actId="404"/>
        <pc:sldMkLst>
          <pc:docMk/>
          <pc:sldMk cId="3099117453" sldId="260"/>
        </pc:sldMkLst>
        <pc:spChg chg="mod">
          <ac:chgData name="Péter Papp" userId="c551c21ec8665072" providerId="LiveId" clId="{5885FB46-07AA-4988-AE1C-5B2C65E118E5}" dt="2021-03-18T19:38:27.596" v="485" actId="404"/>
          <ac:spMkLst>
            <pc:docMk/>
            <pc:sldMk cId="3099117453" sldId="260"/>
            <ac:spMk id="4" creationId="{00000000-0000-0000-0000-000000000000}"/>
          </ac:spMkLst>
        </pc:spChg>
        <pc:cxnChg chg="mod">
          <ac:chgData name="Péter Papp" userId="c551c21ec8665072" providerId="LiveId" clId="{5885FB46-07AA-4988-AE1C-5B2C65E118E5}" dt="2021-03-18T16:44:57.485" v="441" actId="208"/>
          <ac:cxnSpMkLst>
            <pc:docMk/>
            <pc:sldMk cId="3099117453" sldId="260"/>
            <ac:cxnSpMk id="13" creationId="{00000000-0000-0000-0000-000000000000}"/>
          </ac:cxnSpMkLst>
        </pc:cxnChg>
        <pc:cxnChg chg="mod">
          <ac:chgData name="Péter Papp" userId="c551c21ec8665072" providerId="LiveId" clId="{5885FB46-07AA-4988-AE1C-5B2C65E118E5}" dt="2021-03-18T16:44:58.140" v="442" actId="208"/>
          <ac:cxnSpMkLst>
            <pc:docMk/>
            <pc:sldMk cId="3099117453" sldId="260"/>
            <ac:cxnSpMk id="16" creationId="{00000000-0000-0000-0000-000000000000}"/>
          </ac:cxnSpMkLst>
        </pc:cxnChg>
        <pc:cxnChg chg="mod">
          <ac:chgData name="Péter Papp" userId="c551c21ec8665072" providerId="LiveId" clId="{5885FB46-07AA-4988-AE1C-5B2C65E118E5}" dt="2021-03-18T16:44:57.485" v="441" actId="208"/>
          <ac:cxnSpMkLst>
            <pc:docMk/>
            <pc:sldMk cId="3099117453" sldId="260"/>
            <ac:cxnSpMk id="17" creationId="{00000000-0000-0000-0000-000000000000}"/>
          </ac:cxnSpMkLst>
        </pc:cxnChg>
        <pc:cxnChg chg="mod">
          <ac:chgData name="Péter Papp" userId="c551c21ec8665072" providerId="LiveId" clId="{5885FB46-07AA-4988-AE1C-5B2C65E118E5}" dt="2021-03-18T16:44:57.485" v="441" actId="208"/>
          <ac:cxnSpMkLst>
            <pc:docMk/>
            <pc:sldMk cId="3099117453" sldId="260"/>
            <ac:cxnSpMk id="18" creationId="{00000000-0000-0000-0000-000000000000}"/>
          </ac:cxnSpMkLst>
        </pc:cxnChg>
      </pc:sldChg>
      <pc:sldChg chg="modSp mod modNotesTx">
        <pc:chgData name="Péter Papp" userId="c551c21ec8665072" providerId="LiveId" clId="{5885FB46-07AA-4988-AE1C-5B2C65E118E5}" dt="2021-03-18T19:53:31.144" v="749" actId="20577"/>
        <pc:sldMkLst>
          <pc:docMk/>
          <pc:sldMk cId="76982428" sldId="261"/>
        </pc:sldMkLst>
        <pc:spChg chg="mod">
          <ac:chgData name="Péter Papp" userId="c551c21ec8665072" providerId="LiveId" clId="{5885FB46-07AA-4988-AE1C-5B2C65E118E5}" dt="2021-03-18T19:51:56.602" v="648" actId="404"/>
          <ac:spMkLst>
            <pc:docMk/>
            <pc:sldMk cId="76982428" sldId="261"/>
            <ac:spMk id="11" creationId="{00000000-0000-0000-0000-000000000000}"/>
          </ac:spMkLst>
        </pc:spChg>
      </pc:sldChg>
      <pc:sldChg chg="addSp modSp mod">
        <pc:chgData name="Péter Papp" userId="c551c21ec8665072" providerId="LiveId" clId="{5885FB46-07AA-4988-AE1C-5B2C65E118E5}" dt="2021-03-18T16:43:48.916" v="438" actId="14100"/>
        <pc:sldMkLst>
          <pc:docMk/>
          <pc:sldMk cId="396090501" sldId="263"/>
        </pc:sldMkLst>
        <pc:spChg chg="mod">
          <ac:chgData name="Péter Papp" userId="c551c21ec8665072" providerId="LiveId" clId="{5885FB46-07AA-4988-AE1C-5B2C65E118E5}" dt="2021-03-18T16:42:37.759" v="426" actId="14100"/>
          <ac:spMkLst>
            <pc:docMk/>
            <pc:sldMk cId="396090501" sldId="263"/>
            <ac:spMk id="4" creationId="{00000000-0000-0000-0000-000000000000}"/>
          </ac:spMkLst>
        </pc:spChg>
        <pc:spChg chg="add mod">
          <ac:chgData name="Péter Papp" userId="c551c21ec8665072" providerId="LiveId" clId="{5885FB46-07AA-4988-AE1C-5B2C65E118E5}" dt="2021-03-18T16:43:22.763" v="433" actId="1076"/>
          <ac:spMkLst>
            <pc:docMk/>
            <pc:sldMk cId="396090501" sldId="263"/>
            <ac:spMk id="9" creationId="{1FB3070F-3A6D-4A4A-A8F8-A2C6C135C5B4}"/>
          </ac:spMkLst>
        </pc:spChg>
        <pc:spChg chg="add mod">
          <ac:chgData name="Péter Papp" userId="c551c21ec8665072" providerId="LiveId" clId="{5885FB46-07AA-4988-AE1C-5B2C65E118E5}" dt="2021-03-18T16:43:38.564" v="435" actId="14100"/>
          <ac:spMkLst>
            <pc:docMk/>
            <pc:sldMk cId="396090501" sldId="263"/>
            <ac:spMk id="10" creationId="{ADF31F6B-B682-40A7-9834-879056A31701}"/>
          </ac:spMkLst>
        </pc:spChg>
        <pc:spChg chg="add mod">
          <ac:chgData name="Péter Papp" userId="c551c21ec8665072" providerId="LiveId" clId="{5885FB46-07AA-4988-AE1C-5B2C65E118E5}" dt="2021-03-18T16:43:48.916" v="438" actId="14100"/>
          <ac:spMkLst>
            <pc:docMk/>
            <pc:sldMk cId="396090501" sldId="263"/>
            <ac:spMk id="11" creationId="{F66166DE-6ACC-4377-B343-A81558ED8364}"/>
          </ac:spMkLst>
        </pc:spChg>
      </pc:sldChg>
      <pc:sldChg chg="modSp mod">
        <pc:chgData name="Péter Papp" userId="c551c21ec8665072" providerId="LiveId" clId="{5885FB46-07AA-4988-AE1C-5B2C65E118E5}" dt="2021-03-18T16:42:22.652" v="425" actId="20577"/>
        <pc:sldMkLst>
          <pc:docMk/>
          <pc:sldMk cId="3586627818" sldId="264"/>
        </pc:sldMkLst>
        <pc:spChg chg="mod">
          <ac:chgData name="Péter Papp" userId="c551c21ec8665072" providerId="LiveId" clId="{5885FB46-07AA-4988-AE1C-5B2C65E118E5}" dt="2021-03-18T16:42:22.652" v="425" actId="20577"/>
          <ac:spMkLst>
            <pc:docMk/>
            <pc:sldMk cId="3586627818" sldId="264"/>
            <ac:spMk id="4" creationId="{00000000-0000-0000-0000-000000000000}"/>
          </ac:spMkLst>
        </pc:spChg>
      </pc:sldChg>
      <pc:sldChg chg="modNotesTx">
        <pc:chgData name="Péter Papp" userId="c551c21ec8665072" providerId="LiveId" clId="{5885FB46-07AA-4988-AE1C-5B2C65E118E5}" dt="2021-03-18T16:36:10.516" v="413" actId="20577"/>
        <pc:sldMkLst>
          <pc:docMk/>
          <pc:sldMk cId="184470344" sldId="265"/>
        </pc:sldMkLst>
      </pc:sldChg>
      <pc:sldChg chg="modSp mod modNotesTx">
        <pc:chgData name="Péter Papp" userId="c551c21ec8665072" providerId="LiveId" clId="{5885FB46-07AA-4988-AE1C-5B2C65E118E5}" dt="2021-03-18T19:42:21.227" v="639" actId="20577"/>
        <pc:sldMkLst>
          <pc:docMk/>
          <pc:sldMk cId="1926032990" sldId="266"/>
        </pc:sldMkLst>
        <pc:spChg chg="mod">
          <ac:chgData name="Péter Papp" userId="c551c21ec8665072" providerId="LiveId" clId="{5885FB46-07AA-4988-AE1C-5B2C65E118E5}" dt="2021-03-18T19:40:10.376" v="502" actId="20577"/>
          <ac:spMkLst>
            <pc:docMk/>
            <pc:sldMk cId="1926032990" sldId="266"/>
            <ac:spMk id="4" creationId="{00000000-0000-0000-0000-000000000000}"/>
          </ac:spMkLst>
        </pc:spChg>
      </pc:sldChg>
      <pc:sldChg chg="modSp mod">
        <pc:chgData name="Péter Papp" userId="c551c21ec8665072" providerId="LiveId" clId="{5885FB46-07AA-4988-AE1C-5B2C65E118E5}" dt="2021-03-18T16:24:19.581" v="41" actId="27636"/>
        <pc:sldMkLst>
          <pc:docMk/>
          <pc:sldMk cId="2619109996" sldId="268"/>
        </pc:sldMkLst>
        <pc:spChg chg="mod">
          <ac:chgData name="Péter Papp" userId="c551c21ec8665072" providerId="LiveId" clId="{5885FB46-07AA-4988-AE1C-5B2C65E118E5}" dt="2021-03-18T16:24:19.581" v="41" actId="27636"/>
          <ac:spMkLst>
            <pc:docMk/>
            <pc:sldMk cId="2619109996" sldId="268"/>
            <ac:spMk id="4" creationId="{00000000-0000-0000-0000-000000000000}"/>
          </ac:spMkLst>
        </pc:spChg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3831102557" sldId="270"/>
        </pc:sldMkLst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1147834887" sldId="273"/>
        </pc:sldMkLst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152470099" sldId="274"/>
        </pc:sldMkLst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869292287" sldId="275"/>
        </pc:sldMkLst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3906507197" sldId="276"/>
        </pc:sldMkLst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283397264" sldId="277"/>
        </pc:sldMkLst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2231768747" sldId="278"/>
        </pc:sldMkLst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3977196189" sldId="279"/>
        </pc:sldMkLst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388364317" sldId="280"/>
        </pc:sldMkLst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2109908253" sldId="281"/>
        </pc:sldMkLst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543922497" sldId="282"/>
        </pc:sldMkLst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1011062636" sldId="283"/>
        </pc:sldMkLst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972961639" sldId="289"/>
        </pc:sldMkLst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1966599221" sldId="290"/>
        </pc:sldMkLst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60997857" sldId="291"/>
        </pc:sldMkLst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726421348" sldId="292"/>
        </pc:sldMkLst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436400944" sldId="293"/>
        </pc:sldMkLst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3758594813" sldId="294"/>
        </pc:sldMkLst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9863452" sldId="295"/>
        </pc:sldMkLst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2000546957" sldId="296"/>
        </pc:sldMkLst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816158733" sldId="297"/>
        </pc:sldMkLst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496741000" sldId="298"/>
        </pc:sldMkLst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1818192369" sldId="299"/>
        </pc:sldMkLst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3429559541" sldId="300"/>
        </pc:sldMkLst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1457389731" sldId="301"/>
        </pc:sldMkLst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1820260177" sldId="302"/>
        </pc:sldMkLst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1078838910" sldId="304"/>
        </pc:sldMkLst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3792737054" sldId="305"/>
        </pc:sldMkLst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72985071" sldId="306"/>
        </pc:sldMkLst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2572345155" sldId="307"/>
        </pc:sldMkLst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2577526395" sldId="309"/>
        </pc:sldMkLst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2706892902" sldId="310"/>
        </pc:sldMkLst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843271932" sldId="311"/>
        </pc:sldMkLst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3743976322" sldId="312"/>
        </pc:sldMkLst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553124465" sldId="313"/>
        </pc:sldMkLst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2518597711" sldId="314"/>
        </pc:sldMkLst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3264005109" sldId="315"/>
        </pc:sldMkLst>
      </pc:sldChg>
      <pc:sldChg chg="add del ord">
        <pc:chgData name="Péter Papp" userId="c551c21ec8665072" providerId="LiveId" clId="{5885FB46-07AA-4988-AE1C-5B2C65E118E5}" dt="2021-03-18T16:02:24.497" v="12"/>
        <pc:sldMkLst>
          <pc:docMk/>
          <pc:sldMk cId="2720775216" sldId="316"/>
        </pc:sldMkLst>
      </pc:sldChg>
      <pc:sldMasterChg chg="modSldLayout">
        <pc:chgData name="Péter Papp" userId="c551c21ec8665072" providerId="LiveId" clId="{5885FB46-07AA-4988-AE1C-5B2C65E118E5}" dt="2021-03-18T16:24:30.734" v="50" actId="403"/>
        <pc:sldMasterMkLst>
          <pc:docMk/>
          <pc:sldMasterMk cId="0" sldId="2147483648"/>
        </pc:sldMasterMkLst>
        <pc:sldLayoutChg chg="modSp">
          <pc:chgData name="Péter Papp" userId="c551c21ec8665072" providerId="LiveId" clId="{5885FB46-07AA-4988-AE1C-5B2C65E118E5}" dt="2021-03-18T16:24:30.734" v="50" actId="403"/>
          <pc:sldLayoutMkLst>
            <pc:docMk/>
            <pc:sldMasterMk cId="0" sldId="2147483648"/>
            <pc:sldLayoutMk cId="0" sldId="2147483650"/>
          </pc:sldLayoutMkLst>
          <pc:spChg chg="mod">
            <ac:chgData name="Péter Papp" userId="c551c21ec8665072" providerId="LiveId" clId="{5885FB46-07AA-4988-AE1C-5B2C65E118E5}" dt="2021-03-18T16:24:30.734" v="50" actId="403"/>
            <ac:spMkLst>
              <pc:docMk/>
              <pc:sldMasterMk cId="0" sldId="2147483648"/>
              <pc:sldLayoutMk cId="0" sldId="2147483650"/>
              <ac:spMk id="3" creationId="{00000000-0000-0000-0000-000000000000}"/>
            </ac:spMkLst>
          </pc:spChg>
        </pc:sldLayoutChg>
      </pc:sldMasterChg>
    </pc:docChg>
  </pc:docChgLst>
  <pc:docChgLst>
    <pc:chgData name="Péter Papp" userId="c551c21ec8665072" providerId="LiveId" clId="{2E1EABEF-2D37-474C-8039-3BFDEC370ECA}"/>
    <pc:docChg chg="undo redo custSel delSld modSld addSection delSection modSection">
      <pc:chgData name="Péter Papp" userId="c551c21ec8665072" providerId="LiveId" clId="{2E1EABEF-2D37-474C-8039-3BFDEC370ECA}" dt="2021-03-28T14:59:09.147" v="178"/>
      <pc:docMkLst>
        <pc:docMk/>
      </pc:docMkLst>
      <pc:sldChg chg="modSp mod">
        <pc:chgData name="Péter Papp" userId="c551c21ec8665072" providerId="LiveId" clId="{2E1EABEF-2D37-474C-8039-3BFDEC370ECA}" dt="2021-03-28T13:55:07.809" v="3"/>
        <pc:sldMkLst>
          <pc:docMk/>
          <pc:sldMk cId="570332789" sldId="256"/>
        </pc:sldMkLst>
        <pc:spChg chg="mod">
          <ac:chgData name="Péter Papp" userId="c551c21ec8665072" providerId="LiveId" clId="{2E1EABEF-2D37-474C-8039-3BFDEC370ECA}" dt="2021-03-28T13:55:07.809" v="3"/>
          <ac:spMkLst>
            <pc:docMk/>
            <pc:sldMk cId="570332789" sldId="256"/>
            <ac:spMk id="3" creationId="{00000000-0000-0000-0000-000000000000}"/>
          </ac:spMkLst>
        </pc:spChg>
      </pc:sldChg>
      <pc:sldChg chg="del">
        <pc:chgData name="Péter Papp" userId="c551c21ec8665072" providerId="LiveId" clId="{2E1EABEF-2D37-474C-8039-3BFDEC370ECA}" dt="2021-03-28T13:55:25.589" v="4" actId="47"/>
        <pc:sldMkLst>
          <pc:docMk/>
          <pc:sldMk cId="6163454" sldId="258"/>
        </pc:sldMkLst>
      </pc:sldChg>
      <pc:sldChg chg="modSp mod">
        <pc:chgData name="Péter Papp" userId="c551c21ec8665072" providerId="LiveId" clId="{2E1EABEF-2D37-474C-8039-3BFDEC370ECA}" dt="2021-03-28T14:20:47.109" v="32" actId="1076"/>
        <pc:sldMkLst>
          <pc:docMk/>
          <pc:sldMk cId="396090501" sldId="263"/>
        </pc:sldMkLst>
        <pc:graphicFrameChg chg="mod">
          <ac:chgData name="Péter Papp" userId="c551c21ec8665072" providerId="LiveId" clId="{2E1EABEF-2D37-474C-8039-3BFDEC370ECA}" dt="2021-03-28T14:20:47.109" v="32" actId="1076"/>
          <ac:graphicFrameMkLst>
            <pc:docMk/>
            <pc:sldMk cId="396090501" sldId="263"/>
            <ac:graphicFrameMk id="5" creationId="{00000000-0000-0000-0000-000000000000}"/>
          </ac:graphicFrameMkLst>
        </pc:graphicFrameChg>
      </pc:sldChg>
      <pc:sldChg chg="addSp delSp modSp mod modAnim">
        <pc:chgData name="Péter Papp" userId="c551c21ec8665072" providerId="LiveId" clId="{2E1EABEF-2D37-474C-8039-3BFDEC370ECA}" dt="2021-03-28T14:59:09.147" v="178"/>
        <pc:sldMkLst>
          <pc:docMk/>
          <pc:sldMk cId="3586627818" sldId="264"/>
        </pc:sldMkLst>
        <pc:spChg chg="mod">
          <ac:chgData name="Péter Papp" userId="c551c21ec8665072" providerId="LiveId" clId="{2E1EABEF-2D37-474C-8039-3BFDEC370ECA}" dt="2021-03-28T13:56:38.428" v="22" actId="20577"/>
          <ac:spMkLst>
            <pc:docMk/>
            <pc:sldMk cId="3586627818" sldId="264"/>
            <ac:spMk id="2" creationId="{00000000-0000-0000-0000-000000000000}"/>
          </ac:spMkLst>
        </pc:spChg>
        <pc:spChg chg="mod">
          <ac:chgData name="Péter Papp" userId="c551c21ec8665072" providerId="LiveId" clId="{2E1EABEF-2D37-474C-8039-3BFDEC370ECA}" dt="2021-03-28T14:11:42.698" v="27" actId="6549"/>
          <ac:spMkLst>
            <pc:docMk/>
            <pc:sldMk cId="3586627818" sldId="264"/>
            <ac:spMk id="4" creationId="{00000000-0000-0000-0000-000000000000}"/>
          </ac:spMkLst>
        </pc:spChg>
        <pc:spChg chg="del">
          <ac:chgData name="Péter Papp" userId="c551c21ec8665072" providerId="LiveId" clId="{2E1EABEF-2D37-474C-8039-3BFDEC370ECA}" dt="2021-03-28T14:07:52.878" v="25" actId="478"/>
          <ac:spMkLst>
            <pc:docMk/>
            <pc:sldMk cId="3586627818" sldId="264"/>
            <ac:spMk id="7" creationId="{00000000-0000-0000-0000-000000000000}"/>
          </ac:spMkLst>
        </pc:spChg>
        <pc:spChg chg="del">
          <ac:chgData name="Péter Papp" userId="c551c21ec8665072" providerId="LiveId" clId="{2E1EABEF-2D37-474C-8039-3BFDEC370ECA}" dt="2021-03-28T14:07:52.878" v="25" actId="478"/>
          <ac:spMkLst>
            <pc:docMk/>
            <pc:sldMk cId="3586627818" sldId="264"/>
            <ac:spMk id="8" creationId="{00000000-0000-0000-0000-000000000000}"/>
          </ac:spMkLst>
        </pc:spChg>
        <pc:spChg chg="del">
          <ac:chgData name="Péter Papp" userId="c551c21ec8665072" providerId="LiveId" clId="{2E1EABEF-2D37-474C-8039-3BFDEC370ECA}" dt="2021-03-28T14:07:52.878" v="25" actId="478"/>
          <ac:spMkLst>
            <pc:docMk/>
            <pc:sldMk cId="3586627818" sldId="264"/>
            <ac:spMk id="9" creationId="{00000000-0000-0000-0000-000000000000}"/>
          </ac:spMkLst>
        </pc:spChg>
        <pc:spChg chg="del">
          <ac:chgData name="Péter Papp" userId="c551c21ec8665072" providerId="LiveId" clId="{2E1EABEF-2D37-474C-8039-3BFDEC370ECA}" dt="2021-03-28T14:07:48.172" v="24" actId="478"/>
          <ac:spMkLst>
            <pc:docMk/>
            <pc:sldMk cId="3586627818" sldId="264"/>
            <ac:spMk id="10" creationId="{00000000-0000-0000-0000-000000000000}"/>
          </ac:spMkLst>
        </pc:spChg>
        <pc:spChg chg="add del">
          <ac:chgData name="Péter Papp" userId="c551c21ec8665072" providerId="LiveId" clId="{2E1EABEF-2D37-474C-8039-3BFDEC370ECA}" dt="2021-03-28T14:20:31.777" v="29" actId="22"/>
          <ac:spMkLst>
            <pc:docMk/>
            <pc:sldMk cId="3586627818" sldId="264"/>
            <ac:spMk id="11" creationId="{7511F5C7-8EF0-443B-A496-8FE23627065E}"/>
          </ac:spMkLst>
        </pc:spChg>
        <pc:spChg chg="add del">
          <ac:chgData name="Péter Papp" userId="c551c21ec8665072" providerId="LiveId" clId="{2E1EABEF-2D37-474C-8039-3BFDEC370ECA}" dt="2021-03-28T14:20:40.409" v="31" actId="22"/>
          <ac:spMkLst>
            <pc:docMk/>
            <pc:sldMk cId="3586627818" sldId="264"/>
            <ac:spMk id="13" creationId="{F6ECA744-04A5-4D96-961D-F7C8ECD5442A}"/>
          </ac:spMkLst>
        </pc:spChg>
        <pc:graphicFrameChg chg="del">
          <ac:chgData name="Péter Papp" userId="c551c21ec8665072" providerId="LiveId" clId="{2E1EABEF-2D37-474C-8039-3BFDEC370ECA}" dt="2021-03-28T14:07:52.878" v="25" actId="478"/>
          <ac:graphicFrameMkLst>
            <pc:docMk/>
            <pc:sldMk cId="3586627818" sldId="264"/>
            <ac:graphicFrameMk id="5" creationId="{00000000-0000-0000-0000-000000000000}"/>
          </ac:graphicFrameMkLst>
        </pc:graphicFrameChg>
        <pc:graphicFrameChg chg="del">
          <ac:chgData name="Péter Papp" userId="c551c21ec8665072" providerId="LiveId" clId="{2E1EABEF-2D37-474C-8039-3BFDEC370ECA}" dt="2021-03-28T14:07:52.878" v="25" actId="478"/>
          <ac:graphicFrameMkLst>
            <pc:docMk/>
            <pc:sldMk cId="3586627818" sldId="264"/>
            <ac:graphicFrameMk id="6" creationId="{00000000-0000-0000-0000-000000000000}"/>
          </ac:graphicFrameMkLst>
        </pc:graphicFrameChg>
        <pc:graphicFrameChg chg="add mod modGraphic">
          <ac:chgData name="Péter Papp" userId="c551c21ec8665072" providerId="LiveId" clId="{2E1EABEF-2D37-474C-8039-3BFDEC370ECA}" dt="2021-03-28T14:58:40.585" v="174" actId="1076"/>
          <ac:graphicFrameMkLst>
            <pc:docMk/>
            <pc:sldMk cId="3586627818" sldId="264"/>
            <ac:graphicFrameMk id="14" creationId="{EDBE4861-9AEE-427B-8200-1059C96F7958}"/>
          </ac:graphicFrameMkLst>
        </pc:graphicFrameChg>
      </pc:sldChg>
      <pc:sldChg chg="modSp mod">
        <pc:chgData name="Péter Papp" userId="c551c21ec8665072" providerId="LiveId" clId="{2E1EABEF-2D37-474C-8039-3BFDEC370ECA}" dt="2021-03-28T13:55:56.761" v="9" actId="6549"/>
        <pc:sldMkLst>
          <pc:docMk/>
          <pc:sldMk cId="184470344" sldId="265"/>
        </pc:sldMkLst>
        <pc:spChg chg="mod">
          <ac:chgData name="Péter Papp" userId="c551c21ec8665072" providerId="LiveId" clId="{2E1EABEF-2D37-474C-8039-3BFDEC370ECA}" dt="2021-03-28T13:55:56.761" v="9" actId="6549"/>
          <ac:spMkLst>
            <pc:docMk/>
            <pc:sldMk cId="184470344" sldId="265"/>
            <ac:spMk id="2" creationId="{00000000-0000-0000-0000-000000000000}"/>
          </ac:spMkLst>
        </pc:spChg>
      </pc:sldChg>
    </pc:docChg>
  </pc:docChgLst>
  <pc:docChgLst>
    <pc:chgData name="Péter Papp" userId="c551c21ec8665072" providerId="LiveId" clId="{2530841C-7041-4A3E-AB59-F326A7432933}"/>
    <pc:docChg chg="modSld">
      <pc:chgData name="Péter Papp" userId="c551c21ec8665072" providerId="LiveId" clId="{2530841C-7041-4A3E-AB59-F326A7432933}" dt="2021-03-03T16:53:43.822" v="0"/>
      <pc:docMkLst>
        <pc:docMk/>
      </pc:docMkLst>
      <pc:sldChg chg="modTransition">
        <pc:chgData name="Péter Papp" userId="c551c21ec8665072" providerId="LiveId" clId="{2530841C-7041-4A3E-AB59-F326A7432933}" dt="2021-03-03T16:53:43.822" v="0"/>
        <pc:sldMkLst>
          <pc:docMk/>
          <pc:sldMk cId="9863452" sldId="295"/>
        </pc:sldMkLst>
      </pc:sldChg>
    </pc:docChg>
  </pc:docChgLst>
  <pc:docChgLst>
    <pc:chgData name="Péter Papp" userId="c551c21ec8665072" providerId="LiveId" clId="{DBCFACFF-8992-4747-ACFA-E94DC9931092}"/>
    <pc:docChg chg="addSld modSld modSection">
      <pc:chgData name="Péter Papp" userId="c551c21ec8665072" providerId="LiveId" clId="{DBCFACFF-8992-4747-ACFA-E94DC9931092}" dt="2021-03-18T15:58:18.737" v="39" actId="403"/>
      <pc:docMkLst>
        <pc:docMk/>
      </pc:docMkLst>
      <pc:sldChg chg="modSp new mod">
        <pc:chgData name="Péter Papp" userId="c551c21ec8665072" providerId="LiveId" clId="{DBCFACFF-8992-4747-ACFA-E94DC9931092}" dt="2021-03-18T15:58:18.737" v="39" actId="403"/>
        <pc:sldMkLst>
          <pc:docMk/>
          <pc:sldMk cId="2720775216" sldId="316"/>
        </pc:sldMkLst>
        <pc:spChg chg="mod">
          <ac:chgData name="Péter Papp" userId="c551c21ec8665072" providerId="LiveId" clId="{DBCFACFF-8992-4747-ACFA-E94DC9931092}" dt="2021-03-18T15:57:58.784" v="4" actId="20577"/>
          <ac:spMkLst>
            <pc:docMk/>
            <pc:sldMk cId="2720775216" sldId="316"/>
            <ac:spMk id="2" creationId="{DC86E5F2-99BC-4654-ADE2-BBF0AE2C934B}"/>
          </ac:spMkLst>
        </pc:spChg>
        <pc:spChg chg="mod">
          <ac:chgData name="Péter Papp" userId="c551c21ec8665072" providerId="LiveId" clId="{DBCFACFF-8992-4747-ACFA-E94DC9931092}" dt="2021-03-18T15:58:18.737" v="39" actId="403"/>
          <ac:spMkLst>
            <pc:docMk/>
            <pc:sldMk cId="2720775216" sldId="316"/>
            <ac:spMk id="3" creationId="{5583E85D-3871-4030-9202-495FD50A42B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B8ADC2-D60A-47FB-910A-DE7413AFB619}" type="datetimeFigureOut">
              <a:rPr lang="hu-HU" smtClean="0"/>
              <a:t>2021. 04. 05.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2DCED9-A3A7-4A16-99F9-BC03E1B2A67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492888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Elő lehet hozni előzetes ismereteket, pl. Access, illetve a táblázatokkal (Excel-lel) való hasonlóságot, különbséget.</a:t>
            </a:r>
          </a:p>
          <a:p>
            <a:r>
              <a:rPr lang="hu-HU" dirty="0"/>
              <a:t>Hasonlóság: adatok vannak táblában, műveletet tudunk vele végezni.</a:t>
            </a:r>
          </a:p>
          <a:p>
            <a:r>
              <a:rPr lang="hu-HU" dirty="0"/>
              <a:t>Különbség: az adatbázis mérete sokkal nagyobb lehet, könnyebb adatokat kinyerni, de nincs grafikon, meg nyomtatási nézet, stb., mert nem arra való.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DCED9-A3A7-4A16-99F9-BC03E1B2A67B}" type="slidenum">
              <a:rPr lang="hu-HU" smtClean="0"/>
              <a:t>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522294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Pl. egy szokásos „név + anyja neve” kulcs táblák összekötésénél mindegyikben kellene, hogy szerepeljen, rengeteg helyet foglalva.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DCED9-A3A7-4A16-99F9-BC03E1B2A67B}" type="slidenum">
              <a:rPr lang="hu-HU" smtClean="0"/>
              <a:t>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926655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Például a születési dátum mellett az életkor is tárolva van, pedig azt ki lehet számolni.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DCED9-A3A7-4A16-99F9-BC03E1B2A67B}" type="slidenum">
              <a:rPr lang="hu-HU" smtClean="0"/>
              <a:t>11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812781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4/5/2021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4/5/2021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4/5/2021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4/5/2021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4/5/2021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4/5/2021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hu-HU" dirty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4/5/2021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4/5/2021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4/5/2021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4/5/2021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4/5/2021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4/5/2021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4/5/2021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4/5/2021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4/5/2021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SQL: Adatbázis kezelés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7. Adatbáziskezelő telepítés, kliensek bemutatása</a:t>
            </a:r>
          </a:p>
        </p:txBody>
      </p:sp>
    </p:spTree>
    <p:extLst>
      <p:ext uri="{BB962C8B-B14F-4D97-AF65-F5344CB8AC3E}">
        <p14:creationId xmlns:p14="http://schemas.microsoft.com/office/powerpoint/2010/main" val="5703327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Fogalmak: Index</a:t>
            </a:r>
          </a:p>
        </p:txBody>
      </p:sp>
      <p:sp>
        <p:nvSpPr>
          <p:cNvPr id="4" name="Tartalom helye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hu-HU" dirty="0"/>
              <a:t>Amikor adatokkal dolgozunk, akkor általában ki kell nyernünk (lekérdeznünk) valamilyen feltételeknek megfelelőeket. Ezeket a feltételeket sokszor csak rendezett adatokon tudjuk értelmezni (megfelelő hatásfokkal). Mivel a </a:t>
            </a:r>
            <a:r>
              <a:rPr lang="hu-HU" b="1" i="1" dirty="0">
                <a:solidFill>
                  <a:schemeClr val="accent1"/>
                </a:solidFill>
              </a:rPr>
              <a:t>táblák</a:t>
            </a:r>
            <a:r>
              <a:rPr lang="hu-HU" dirty="0"/>
              <a:t> nagy mennyiségű (nem ritkán milliós) adatokat tartalmaznak, ezért az adatok folyamatos átrendezése lehetetlen. Erre a problémára alkották meg az </a:t>
            </a:r>
            <a:r>
              <a:rPr lang="hu-HU" b="1" i="1" dirty="0">
                <a:solidFill>
                  <a:schemeClr val="accent1"/>
                </a:solidFill>
              </a:rPr>
              <a:t>indexet</a:t>
            </a:r>
            <a:r>
              <a:rPr lang="hu-HU" dirty="0"/>
              <a:t> (mutatót).</a:t>
            </a:r>
          </a:p>
          <a:p>
            <a:pPr marL="0" indent="0">
              <a:buNone/>
            </a:pPr>
            <a:r>
              <a:rPr lang="hu-HU" dirty="0"/>
              <a:t>Az </a:t>
            </a:r>
            <a:r>
              <a:rPr lang="hu-HU" b="1" i="1" dirty="0">
                <a:solidFill>
                  <a:schemeClr val="accent1"/>
                </a:solidFill>
              </a:rPr>
              <a:t>index</a:t>
            </a:r>
            <a:r>
              <a:rPr lang="hu-HU" dirty="0"/>
              <a:t> a rendezni kívánt </a:t>
            </a:r>
            <a:r>
              <a:rPr lang="hu-HU" b="1" i="1" dirty="0">
                <a:solidFill>
                  <a:schemeClr val="accent1"/>
                </a:solidFill>
              </a:rPr>
              <a:t>oszlop másolatát</a:t>
            </a:r>
            <a:r>
              <a:rPr lang="hu-HU" dirty="0"/>
              <a:t>, és az </a:t>
            </a:r>
            <a:r>
              <a:rPr lang="hu-HU" b="1" i="1" dirty="0">
                <a:solidFill>
                  <a:schemeClr val="accent1"/>
                </a:solidFill>
              </a:rPr>
              <a:t>elemek</a:t>
            </a:r>
            <a:r>
              <a:rPr lang="hu-HU" dirty="0"/>
              <a:t> </a:t>
            </a:r>
            <a:r>
              <a:rPr lang="hu-HU" b="1" i="1" dirty="0">
                <a:solidFill>
                  <a:schemeClr val="accent1"/>
                </a:solidFill>
              </a:rPr>
              <a:t>sorrendjét</a:t>
            </a:r>
            <a:r>
              <a:rPr lang="hu-HU" dirty="0"/>
              <a:t> tartalmazza. Minden olyan mezőt, ami szerint rendezni szeretnénk, indexeljük! Az </a:t>
            </a:r>
            <a:r>
              <a:rPr lang="hu-HU" b="1" i="1" dirty="0">
                <a:solidFill>
                  <a:schemeClr val="accent1"/>
                </a:solidFill>
              </a:rPr>
              <a:t>idegen kulcsoknál </a:t>
            </a:r>
            <a:r>
              <a:rPr lang="hu-HU" dirty="0"/>
              <a:t>is fontos.</a:t>
            </a:r>
          </a:p>
        </p:txBody>
      </p:sp>
    </p:spTree>
    <p:extLst>
      <p:ext uri="{BB962C8B-B14F-4D97-AF65-F5344CB8AC3E}">
        <p14:creationId xmlns:p14="http://schemas.microsoft.com/office/powerpoint/2010/main" val="2619109996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Fogalmak: Redundancia</a:t>
            </a:r>
          </a:p>
        </p:txBody>
      </p:sp>
      <p:grpSp>
        <p:nvGrpSpPr>
          <p:cNvPr id="3" name="Csoportba foglalás 2"/>
          <p:cNvGrpSpPr/>
          <p:nvPr/>
        </p:nvGrpSpPr>
        <p:grpSpPr>
          <a:xfrm>
            <a:off x="11381998" y="6015087"/>
            <a:ext cx="651429" cy="651429"/>
            <a:chOff x="11381998" y="6015087"/>
            <a:chExt cx="651429" cy="651429"/>
          </a:xfrm>
        </p:grpSpPr>
        <p:sp>
          <p:nvSpPr>
            <p:cNvPr id="5" name="Ellipszis 4">
              <a:hlinkClick r:id="rId3" action="ppaction://hlinksldjump" tooltip="Vissza"/>
            </p:cNvPr>
            <p:cNvSpPr/>
            <p:nvPr/>
          </p:nvSpPr>
          <p:spPr>
            <a:xfrm>
              <a:off x="11381998" y="6015087"/>
              <a:ext cx="651429" cy="651429"/>
            </a:xfrm>
            <a:prstGeom prst="ellipse">
              <a:avLst/>
            </a:prstGeom>
            <a:solidFill>
              <a:srgbClr val="26CA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" name="Balra nyíl 9">
              <a:hlinkClick r:id="rId3" action="ppaction://hlinksldjump"/>
            </p:cNvPr>
            <p:cNvSpPr/>
            <p:nvPr/>
          </p:nvSpPr>
          <p:spPr>
            <a:xfrm>
              <a:off x="11457477" y="6166395"/>
              <a:ext cx="500470" cy="348812"/>
            </a:xfrm>
            <a:prstGeom prst="lef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sp>
        <p:nvSpPr>
          <p:cNvPr id="11" name="Tartalom helye 10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18852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hu-HU" b="1" i="1" dirty="0">
                <a:solidFill>
                  <a:schemeClr val="accent1"/>
                </a:solidFill>
              </a:rPr>
              <a:t>Redundanciáról</a:t>
            </a:r>
            <a:r>
              <a:rPr lang="hu-HU" dirty="0"/>
              <a:t> akkor beszélünk, ha valamilyen adatot, előállítható értéket többszörösen tárolunk az adatbázisban. Ez – amellett hogy több helyet foglal – az adatbázis frissítését, kezelését megnehezíti. </a:t>
            </a:r>
          </a:p>
          <a:p>
            <a:pPr marL="0" indent="0">
              <a:buNone/>
            </a:pPr>
            <a:r>
              <a:rPr lang="hu-HU" dirty="0"/>
              <a:t>A tervezés során törekedni kell a </a:t>
            </a:r>
            <a:r>
              <a:rPr lang="hu-HU" b="1" i="1" dirty="0">
                <a:solidFill>
                  <a:schemeClr val="accent1"/>
                </a:solidFill>
              </a:rPr>
              <a:t>redundancia</a:t>
            </a:r>
            <a:r>
              <a:rPr lang="hu-HU" dirty="0"/>
              <a:t> megszüntetésére, az un. </a:t>
            </a:r>
            <a:r>
              <a:rPr lang="hu-HU" b="1" i="1" dirty="0">
                <a:solidFill>
                  <a:schemeClr val="accent1"/>
                </a:solidFill>
              </a:rPr>
              <a:t>normálformák</a:t>
            </a:r>
            <a:r>
              <a:rPr lang="hu-HU" dirty="0"/>
              <a:t> segítségével.</a:t>
            </a:r>
          </a:p>
          <a:p>
            <a:pPr marL="0" indent="0">
              <a:buNone/>
            </a:pPr>
            <a:r>
              <a:rPr lang="hu-HU" dirty="0"/>
              <a:t>Ilyen </a:t>
            </a:r>
            <a:r>
              <a:rPr lang="hu-HU" b="1" i="1" dirty="0">
                <a:solidFill>
                  <a:schemeClr val="accent1"/>
                </a:solidFill>
              </a:rPr>
              <a:t>normálforma</a:t>
            </a:r>
            <a:r>
              <a:rPr lang="hu-HU" dirty="0"/>
              <a:t>:</a:t>
            </a:r>
          </a:p>
          <a:p>
            <a:r>
              <a:rPr lang="hu-HU" b="1" i="1" dirty="0">
                <a:solidFill>
                  <a:schemeClr val="accent1"/>
                </a:solidFill>
              </a:rPr>
              <a:t>Első normálforma (1NF)</a:t>
            </a:r>
          </a:p>
          <a:p>
            <a:r>
              <a:rPr lang="hu-HU" b="1" i="1" dirty="0">
                <a:solidFill>
                  <a:schemeClr val="accent1"/>
                </a:solidFill>
              </a:rPr>
              <a:t>Második normálforma (2NF)</a:t>
            </a:r>
          </a:p>
          <a:p>
            <a:r>
              <a:rPr lang="hu-HU" b="1" i="1" dirty="0">
                <a:solidFill>
                  <a:schemeClr val="accent1"/>
                </a:solidFill>
              </a:rPr>
              <a:t>Harmadik normálforma (3NF)</a:t>
            </a:r>
          </a:p>
          <a:p>
            <a:r>
              <a:rPr lang="hu-HU" dirty="0"/>
              <a:t>Van még pár, de a gyakorlatban elég a </a:t>
            </a:r>
            <a:r>
              <a:rPr lang="hu-HU" b="1" i="1" dirty="0">
                <a:solidFill>
                  <a:schemeClr val="accent1"/>
                </a:solidFill>
              </a:rPr>
              <a:t>3NF</a:t>
            </a:r>
            <a:r>
              <a:rPr lang="hu-HU" dirty="0"/>
              <a:t>.</a:t>
            </a:r>
          </a:p>
          <a:p>
            <a:pPr marL="0" indent="0">
              <a:buNone/>
            </a:pPr>
            <a:r>
              <a:rPr lang="hu-HU" sz="1900" dirty="0"/>
              <a:t>Néhány esetben tervezetten alkalmazunk </a:t>
            </a:r>
            <a:r>
              <a:rPr lang="hu-HU" sz="1900" b="1" i="1" dirty="0">
                <a:solidFill>
                  <a:schemeClr val="accent1"/>
                </a:solidFill>
              </a:rPr>
              <a:t>redundanciát</a:t>
            </a:r>
            <a:r>
              <a:rPr lang="hu-HU" sz="1900" dirty="0"/>
              <a:t>, amikor pl. egy számítás eltárolása jelentősen meggyorsítja a működést. </a:t>
            </a:r>
          </a:p>
        </p:txBody>
      </p:sp>
    </p:spTree>
    <p:extLst>
      <p:ext uri="{BB962C8B-B14F-4D97-AF65-F5344CB8AC3E}">
        <p14:creationId xmlns:p14="http://schemas.microsoft.com/office/powerpoint/2010/main" val="76982428"/>
      </p:ext>
    </p:extLst>
  </p:cSld>
  <p:clrMapOvr>
    <a:masterClrMapping/>
  </p:clrMapOvr>
  <p:transition spd="slow" advClick="0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C86E5F2-99BC-4654-ADE2-BBF0AE2C9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583E85D-3871-4030-9202-495FD50A42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hu-HU" sz="7200" dirty="0"/>
              <a:t>Köszönöm a figyelmet!</a:t>
            </a:r>
          </a:p>
        </p:txBody>
      </p:sp>
    </p:spTree>
    <p:extLst>
      <p:ext uri="{BB962C8B-B14F-4D97-AF65-F5344CB8AC3E}">
        <p14:creationId xmlns:p14="http://schemas.microsoft.com/office/powerpoint/2010/main" val="2720775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XAMPP</a:t>
            </a:r>
          </a:p>
        </p:txBody>
      </p:sp>
      <p:sp>
        <p:nvSpPr>
          <p:cNvPr id="4" name="Tartalom helye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hu-HU" dirty="0"/>
              <a:t>logikai </a:t>
            </a:r>
            <a:r>
              <a:rPr lang="hu-HU"/>
              <a:t>terveözés</a:t>
            </a:r>
            <a:endParaRPr lang="hu-HU" dirty="0"/>
          </a:p>
          <a:p>
            <a:pPr lvl="1"/>
            <a:r>
              <a:rPr lang="hu-HU" dirty="0"/>
              <a:t>cél meghatározása</a:t>
            </a:r>
          </a:p>
          <a:p>
            <a:pPr lvl="1"/>
            <a:r>
              <a:rPr lang="hu-HU" dirty="0"/>
              <a:t>miről szeretnénk adatokat tárolni - </a:t>
            </a:r>
            <a:r>
              <a:rPr lang="hu-HU" dirty="0" err="1"/>
              <a:t>egyedek</a:t>
            </a:r>
            <a:r>
              <a:rPr lang="hu-HU" dirty="0"/>
              <a:t> (entitások) megkeresése</a:t>
            </a:r>
          </a:p>
          <a:p>
            <a:pPr lvl="1"/>
            <a:r>
              <a:rPr lang="hu-HU" dirty="0"/>
              <a:t>milyen tulajdonságokat tárolunk</a:t>
            </a:r>
          </a:p>
          <a:p>
            <a:pPr lvl="1"/>
            <a:r>
              <a:rPr lang="hu-HU" dirty="0"/>
              <a:t>egyedi azonosítók meghatározása</a:t>
            </a:r>
          </a:p>
          <a:p>
            <a:pPr lvl="1"/>
            <a:r>
              <a:rPr lang="hu-HU" dirty="0"/>
              <a:t>normalizálás</a:t>
            </a:r>
          </a:p>
          <a:p>
            <a:pPr lvl="1"/>
            <a:r>
              <a:rPr lang="hu-HU" dirty="0"/>
              <a:t>tulajdonságok típusainak meghatározása</a:t>
            </a:r>
          </a:p>
          <a:p>
            <a:r>
              <a:rPr lang="hu-HU" dirty="0"/>
              <a:t>fizikai tervezés</a:t>
            </a:r>
          </a:p>
          <a:p>
            <a:r>
              <a:rPr lang="hu-HU" dirty="0"/>
              <a:t>http://szit.hu/doku.php?id=oktatas:adatbazis-kezeles:tananyag#tervezes</a:t>
            </a:r>
          </a:p>
        </p:txBody>
      </p:sp>
    </p:spTree>
    <p:extLst>
      <p:ext uri="{BB962C8B-B14F-4D97-AF65-F5344CB8AC3E}">
        <p14:creationId xmlns:p14="http://schemas.microsoft.com/office/powerpoint/2010/main" val="184470344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EK modell elemei</a:t>
            </a:r>
          </a:p>
        </p:txBody>
      </p:sp>
      <p:sp>
        <p:nvSpPr>
          <p:cNvPr id="4" name="Tartalom helye 3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1983953"/>
          </a:xfrm>
        </p:spPr>
        <p:txBody>
          <a:bodyPr/>
          <a:lstStyle/>
          <a:p>
            <a:pPr marL="0" indent="0">
              <a:buNone/>
            </a:pPr>
            <a:r>
              <a:rPr lang="hu-HU" b="1" i="1" dirty="0">
                <a:solidFill>
                  <a:schemeClr val="accent1"/>
                </a:solidFill>
              </a:rPr>
              <a:t>http://users.iit.uni-miskolc.hu/~debreceni/db/dbgyak_er_rel.pdf</a:t>
            </a:r>
            <a:endParaRPr lang="hu-HU" dirty="0"/>
          </a:p>
        </p:txBody>
      </p:sp>
      <p:graphicFrame>
        <p:nvGraphicFramePr>
          <p:cNvPr id="14" name="Táblázat 13">
            <a:extLst>
              <a:ext uri="{FF2B5EF4-FFF2-40B4-BE49-F238E27FC236}">
                <a16:creationId xmlns:a16="http://schemas.microsoft.com/office/drawing/2014/main" id="{EDBE4861-9AEE-427B-8200-1059C96F79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4540182"/>
              </p:ext>
            </p:extLst>
          </p:nvPr>
        </p:nvGraphicFramePr>
        <p:xfrm>
          <a:off x="929249" y="3865772"/>
          <a:ext cx="695579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8702">
                  <a:extLst>
                    <a:ext uri="{9D8B030D-6E8A-4147-A177-3AD203B41FA5}">
                      <a16:colId xmlns:a16="http://schemas.microsoft.com/office/drawing/2014/main" val="1373194223"/>
                    </a:ext>
                  </a:extLst>
                </a:gridCol>
                <a:gridCol w="1906649">
                  <a:extLst>
                    <a:ext uri="{9D8B030D-6E8A-4147-A177-3AD203B41FA5}">
                      <a16:colId xmlns:a16="http://schemas.microsoft.com/office/drawing/2014/main" val="2417919438"/>
                    </a:ext>
                  </a:extLst>
                </a:gridCol>
                <a:gridCol w="1415910">
                  <a:extLst>
                    <a:ext uri="{9D8B030D-6E8A-4147-A177-3AD203B41FA5}">
                      <a16:colId xmlns:a16="http://schemas.microsoft.com/office/drawing/2014/main" val="2052402733"/>
                    </a:ext>
                  </a:extLst>
                </a:gridCol>
                <a:gridCol w="598805">
                  <a:extLst>
                    <a:ext uri="{9D8B030D-6E8A-4147-A177-3AD203B41FA5}">
                      <a16:colId xmlns:a16="http://schemas.microsoft.com/office/drawing/2014/main" val="302349482"/>
                    </a:ext>
                  </a:extLst>
                </a:gridCol>
                <a:gridCol w="2305725">
                  <a:extLst>
                    <a:ext uri="{9D8B030D-6E8A-4147-A177-3AD203B41FA5}">
                      <a16:colId xmlns:a16="http://schemas.microsoft.com/office/drawing/2014/main" val="32622466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hu-HU" dirty="0" err="1"/>
                        <a:t>id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nev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keresztnev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kor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szuldat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6322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Kis József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József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1999-05-06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0060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Nagy István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István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2001-01-01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8701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Kis-Kandi Mária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Mária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2005-12-18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57292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6627818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Fogalmak: Tábla</a:t>
            </a:r>
          </a:p>
        </p:txBody>
      </p:sp>
      <p:sp>
        <p:nvSpPr>
          <p:cNvPr id="4" name="Tartalom helye 3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2113943"/>
          </a:xfrm>
        </p:spPr>
        <p:txBody>
          <a:bodyPr/>
          <a:lstStyle/>
          <a:p>
            <a:pPr marL="0" indent="0">
              <a:buNone/>
            </a:pPr>
            <a:r>
              <a:rPr lang="hu-HU" dirty="0"/>
              <a:t>A </a:t>
            </a:r>
            <a:r>
              <a:rPr lang="hu-HU" b="1" i="1" dirty="0">
                <a:solidFill>
                  <a:schemeClr val="accent1"/>
                </a:solidFill>
              </a:rPr>
              <a:t>tábla</a:t>
            </a:r>
            <a:r>
              <a:rPr lang="hu-HU" dirty="0"/>
              <a:t>, vagy </a:t>
            </a:r>
            <a:r>
              <a:rPr lang="hu-HU" b="1" i="1" dirty="0">
                <a:solidFill>
                  <a:schemeClr val="accent1"/>
                </a:solidFill>
              </a:rPr>
              <a:t>reláció </a:t>
            </a:r>
            <a:r>
              <a:rPr lang="hu-HU" dirty="0"/>
              <a:t>az adatok kétdimenziós táblázatban való elrendezése.</a:t>
            </a:r>
          </a:p>
        </p:txBody>
      </p:sp>
      <p:graphicFrame>
        <p:nvGraphicFramePr>
          <p:cNvPr id="5" name="Tábláza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4955818"/>
              </p:ext>
            </p:extLst>
          </p:nvPr>
        </p:nvGraphicFramePr>
        <p:xfrm>
          <a:off x="1882560" y="3531581"/>
          <a:ext cx="278003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930">
                  <a:extLst>
                    <a:ext uri="{9D8B030D-6E8A-4147-A177-3AD203B41FA5}">
                      <a16:colId xmlns:a16="http://schemas.microsoft.com/office/drawing/2014/main" val="1373194223"/>
                    </a:ext>
                  </a:extLst>
                </a:gridCol>
                <a:gridCol w="914780">
                  <a:extLst>
                    <a:ext uri="{9D8B030D-6E8A-4147-A177-3AD203B41FA5}">
                      <a16:colId xmlns:a16="http://schemas.microsoft.com/office/drawing/2014/main" val="2417919438"/>
                    </a:ext>
                  </a:extLst>
                </a:gridCol>
                <a:gridCol w="1417320">
                  <a:extLst>
                    <a:ext uri="{9D8B030D-6E8A-4147-A177-3AD203B41FA5}">
                      <a16:colId xmlns:a16="http://schemas.microsoft.com/office/drawing/2014/main" val="20524027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hu-HU" dirty="0" err="1"/>
                        <a:t>id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nev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magassag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6322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Jóska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0060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Pista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8701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Marcsi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5729292"/>
                  </a:ext>
                </a:extLst>
              </a:tr>
            </a:tbl>
          </a:graphicData>
        </a:graphic>
      </p:graphicFrame>
      <p:graphicFrame>
        <p:nvGraphicFramePr>
          <p:cNvPr id="6" name="Tábláza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340154"/>
              </p:ext>
            </p:extLst>
          </p:nvPr>
        </p:nvGraphicFramePr>
        <p:xfrm>
          <a:off x="6981967" y="4710642"/>
          <a:ext cx="356869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6901">
                  <a:extLst>
                    <a:ext uri="{9D8B030D-6E8A-4147-A177-3AD203B41FA5}">
                      <a16:colId xmlns:a16="http://schemas.microsoft.com/office/drawing/2014/main" val="3130221981"/>
                    </a:ext>
                  </a:extLst>
                </a:gridCol>
                <a:gridCol w="847722">
                  <a:extLst>
                    <a:ext uri="{9D8B030D-6E8A-4147-A177-3AD203B41FA5}">
                      <a16:colId xmlns:a16="http://schemas.microsoft.com/office/drawing/2014/main" val="509116263"/>
                    </a:ext>
                  </a:extLst>
                </a:gridCol>
                <a:gridCol w="1189455">
                  <a:extLst>
                    <a:ext uri="{9D8B030D-6E8A-4147-A177-3AD203B41FA5}">
                      <a16:colId xmlns:a16="http://schemas.microsoft.com/office/drawing/2014/main" val="1027714813"/>
                    </a:ext>
                  </a:extLst>
                </a:gridCol>
                <a:gridCol w="1094621">
                  <a:extLst>
                    <a:ext uri="{9D8B030D-6E8A-4147-A177-3AD203B41FA5}">
                      <a16:colId xmlns:a16="http://schemas.microsoft.com/office/drawing/2014/main" val="7739839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hu-HU" dirty="0" err="1"/>
                        <a:t>id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nev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felelosid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ferohely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5536770"/>
                  </a:ext>
                </a:extLst>
              </a:tr>
              <a:tr h="359837">
                <a:tc>
                  <a:txBody>
                    <a:bodyPr/>
                    <a:lstStyle/>
                    <a:p>
                      <a:r>
                        <a:rPr lang="hu-H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1612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A112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400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6275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3183061"/>
                  </a:ext>
                </a:extLst>
              </a:tr>
            </a:tbl>
          </a:graphicData>
        </a:graphic>
      </p:graphicFrame>
      <p:sp>
        <p:nvSpPr>
          <p:cNvPr id="7" name="Szövegdoboz 6"/>
          <p:cNvSpPr txBox="1"/>
          <p:nvPr/>
        </p:nvSpPr>
        <p:spPr>
          <a:xfrm>
            <a:off x="810000" y="4336230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/>
              <a:t>szemely</a:t>
            </a:r>
            <a:endParaRPr lang="hu-HU" b="1" dirty="0"/>
          </a:p>
        </p:txBody>
      </p:sp>
      <p:sp>
        <p:nvSpPr>
          <p:cNvPr id="8" name="Szövegdoboz 7"/>
          <p:cNvSpPr txBox="1"/>
          <p:nvPr/>
        </p:nvSpPr>
        <p:spPr>
          <a:xfrm>
            <a:off x="6851157" y="4341310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terem</a:t>
            </a:r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1FB3070F-3A6D-4A4A-A8F8-A2C6C135C5B4}"/>
              </a:ext>
            </a:extLst>
          </p:cNvPr>
          <p:cNvSpPr txBox="1"/>
          <p:nvPr/>
        </p:nvSpPr>
        <p:spPr>
          <a:xfrm>
            <a:off x="4641580" y="4077160"/>
            <a:ext cx="11336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/>
              <a:t>Tábla</a:t>
            </a:r>
            <a:endParaRPr lang="hu-HU" b="1" dirty="0"/>
          </a:p>
        </p:txBody>
      </p:sp>
      <p:sp>
        <p:nvSpPr>
          <p:cNvPr id="10" name="Téglalap 9">
            <a:extLst>
              <a:ext uri="{FF2B5EF4-FFF2-40B4-BE49-F238E27FC236}">
                <a16:creationId xmlns:a16="http://schemas.microsoft.com/office/drawing/2014/main" id="{ADF31F6B-B682-40A7-9834-879056A31701}"/>
              </a:ext>
            </a:extLst>
          </p:cNvPr>
          <p:cNvSpPr/>
          <p:nvPr/>
        </p:nvSpPr>
        <p:spPr>
          <a:xfrm>
            <a:off x="818712" y="4336230"/>
            <a:ext cx="2965348" cy="1909394"/>
          </a:xfrm>
          <a:prstGeom prst="rect">
            <a:avLst/>
          </a:prstGeom>
          <a:noFill/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Téglalap 10">
            <a:extLst>
              <a:ext uri="{FF2B5EF4-FFF2-40B4-BE49-F238E27FC236}">
                <a16:creationId xmlns:a16="http://schemas.microsoft.com/office/drawing/2014/main" id="{F66166DE-6ACC-4377-B343-A81558ED8364}"/>
              </a:ext>
            </a:extLst>
          </p:cNvPr>
          <p:cNvSpPr/>
          <p:nvPr/>
        </p:nvSpPr>
        <p:spPr>
          <a:xfrm>
            <a:off x="6837931" y="4279528"/>
            <a:ext cx="3940316" cy="1966096"/>
          </a:xfrm>
          <a:prstGeom prst="rect">
            <a:avLst/>
          </a:prstGeom>
          <a:noFill/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6090501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Fogalmak: Mező</a:t>
            </a:r>
          </a:p>
        </p:txBody>
      </p:sp>
      <p:sp>
        <p:nvSpPr>
          <p:cNvPr id="4" name="Tartalom helye 3"/>
          <p:cNvSpPr>
            <a:spLocks noGrp="1"/>
          </p:cNvSpPr>
          <p:nvPr>
            <p:ph idx="1"/>
          </p:nvPr>
        </p:nvSpPr>
        <p:spPr>
          <a:xfrm>
            <a:off x="818712" y="2222288"/>
            <a:ext cx="10554574" cy="1941750"/>
          </a:xfrm>
        </p:spPr>
        <p:txBody>
          <a:bodyPr/>
          <a:lstStyle/>
          <a:p>
            <a:pPr marL="0" indent="0">
              <a:buNone/>
            </a:pPr>
            <a:r>
              <a:rPr lang="hu-HU" dirty="0"/>
              <a:t>A </a:t>
            </a:r>
            <a:r>
              <a:rPr lang="hu-HU" b="1" i="1" dirty="0">
                <a:solidFill>
                  <a:schemeClr val="accent1"/>
                </a:solidFill>
              </a:rPr>
              <a:t>tábla</a:t>
            </a:r>
            <a:r>
              <a:rPr lang="hu-HU" dirty="0"/>
              <a:t> fejrészében található adat, amely megadja, hogy abban az oszlopban lévő adatokat </a:t>
            </a:r>
            <a:r>
              <a:rPr lang="hu-HU" b="1" i="1" dirty="0">
                <a:solidFill>
                  <a:schemeClr val="accent1"/>
                </a:solidFill>
              </a:rPr>
              <a:t>milyen néven </a:t>
            </a:r>
            <a:r>
              <a:rPr lang="hu-HU" dirty="0"/>
              <a:t>hívjuk, illetve az </a:t>
            </a:r>
            <a:r>
              <a:rPr lang="hu-HU" b="1" i="1" dirty="0">
                <a:solidFill>
                  <a:schemeClr val="accent1"/>
                </a:solidFill>
              </a:rPr>
              <a:t>milyen típusú </a:t>
            </a:r>
            <a:r>
              <a:rPr lang="hu-HU" dirty="0"/>
              <a:t>(mi az értéktartománya).  </a:t>
            </a:r>
            <a:br>
              <a:rPr lang="hu-HU" dirty="0"/>
            </a:br>
            <a:r>
              <a:rPr lang="hu-HU" sz="1800" dirty="0"/>
              <a:t>A </a:t>
            </a:r>
            <a:r>
              <a:rPr lang="hu-HU" sz="1800" b="1" i="1" dirty="0">
                <a:solidFill>
                  <a:schemeClr val="accent1"/>
                </a:solidFill>
              </a:rPr>
              <a:t>mezők</a:t>
            </a:r>
            <a:r>
              <a:rPr lang="hu-HU" sz="1800" dirty="0"/>
              <a:t>nek lehetnek még egyéb tulajdonságai, mint például alapérték megadás, lehet-e üres, stb.</a:t>
            </a:r>
            <a:endParaRPr lang="hu-HU" dirty="0"/>
          </a:p>
        </p:txBody>
      </p:sp>
      <p:graphicFrame>
        <p:nvGraphicFramePr>
          <p:cNvPr id="5" name="Tábláza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218008"/>
              </p:ext>
            </p:extLst>
          </p:nvPr>
        </p:nvGraphicFramePr>
        <p:xfrm>
          <a:off x="910330" y="4705562"/>
          <a:ext cx="278003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930">
                  <a:extLst>
                    <a:ext uri="{9D8B030D-6E8A-4147-A177-3AD203B41FA5}">
                      <a16:colId xmlns:a16="http://schemas.microsoft.com/office/drawing/2014/main" val="1373194223"/>
                    </a:ext>
                  </a:extLst>
                </a:gridCol>
                <a:gridCol w="914780">
                  <a:extLst>
                    <a:ext uri="{9D8B030D-6E8A-4147-A177-3AD203B41FA5}">
                      <a16:colId xmlns:a16="http://schemas.microsoft.com/office/drawing/2014/main" val="2417919438"/>
                    </a:ext>
                  </a:extLst>
                </a:gridCol>
                <a:gridCol w="1417320">
                  <a:extLst>
                    <a:ext uri="{9D8B030D-6E8A-4147-A177-3AD203B41FA5}">
                      <a16:colId xmlns:a16="http://schemas.microsoft.com/office/drawing/2014/main" val="20524027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hu-HU" dirty="0" err="1"/>
                        <a:t>id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nev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magassag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6322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Jóska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0060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Pista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8701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Marcsi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5729292"/>
                  </a:ext>
                </a:extLst>
              </a:tr>
            </a:tbl>
          </a:graphicData>
        </a:graphic>
      </p:graphicFrame>
      <p:graphicFrame>
        <p:nvGraphicFramePr>
          <p:cNvPr id="6" name="Tábláza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5822813"/>
              </p:ext>
            </p:extLst>
          </p:nvPr>
        </p:nvGraphicFramePr>
        <p:xfrm>
          <a:off x="6981967" y="4710642"/>
          <a:ext cx="356869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6901">
                  <a:extLst>
                    <a:ext uri="{9D8B030D-6E8A-4147-A177-3AD203B41FA5}">
                      <a16:colId xmlns:a16="http://schemas.microsoft.com/office/drawing/2014/main" val="3130221981"/>
                    </a:ext>
                  </a:extLst>
                </a:gridCol>
                <a:gridCol w="847722">
                  <a:extLst>
                    <a:ext uri="{9D8B030D-6E8A-4147-A177-3AD203B41FA5}">
                      <a16:colId xmlns:a16="http://schemas.microsoft.com/office/drawing/2014/main" val="509116263"/>
                    </a:ext>
                  </a:extLst>
                </a:gridCol>
                <a:gridCol w="1189455">
                  <a:extLst>
                    <a:ext uri="{9D8B030D-6E8A-4147-A177-3AD203B41FA5}">
                      <a16:colId xmlns:a16="http://schemas.microsoft.com/office/drawing/2014/main" val="1027714813"/>
                    </a:ext>
                  </a:extLst>
                </a:gridCol>
                <a:gridCol w="1094621">
                  <a:extLst>
                    <a:ext uri="{9D8B030D-6E8A-4147-A177-3AD203B41FA5}">
                      <a16:colId xmlns:a16="http://schemas.microsoft.com/office/drawing/2014/main" val="7739839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hu-HU" dirty="0" err="1"/>
                        <a:t>id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nev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felelosid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ferohely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5536770"/>
                  </a:ext>
                </a:extLst>
              </a:tr>
              <a:tr h="359837">
                <a:tc>
                  <a:txBody>
                    <a:bodyPr/>
                    <a:lstStyle/>
                    <a:p>
                      <a:r>
                        <a:rPr lang="hu-H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1612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A112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400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6275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3183061"/>
                  </a:ext>
                </a:extLst>
              </a:tr>
            </a:tbl>
          </a:graphicData>
        </a:graphic>
      </p:graphicFrame>
      <p:sp>
        <p:nvSpPr>
          <p:cNvPr id="7" name="Szövegdoboz 6"/>
          <p:cNvSpPr txBox="1"/>
          <p:nvPr/>
        </p:nvSpPr>
        <p:spPr>
          <a:xfrm>
            <a:off x="810000" y="4336230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/>
              <a:t>szemely</a:t>
            </a:r>
            <a:endParaRPr lang="hu-HU" b="1" dirty="0"/>
          </a:p>
        </p:txBody>
      </p:sp>
      <p:sp>
        <p:nvSpPr>
          <p:cNvPr id="8" name="Szövegdoboz 7"/>
          <p:cNvSpPr txBox="1"/>
          <p:nvPr/>
        </p:nvSpPr>
        <p:spPr>
          <a:xfrm>
            <a:off x="6851157" y="4341310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terem</a:t>
            </a:r>
          </a:p>
        </p:txBody>
      </p:sp>
      <p:sp>
        <p:nvSpPr>
          <p:cNvPr id="3" name="Szövegdoboz 2"/>
          <p:cNvSpPr txBox="1"/>
          <p:nvPr/>
        </p:nvSpPr>
        <p:spPr>
          <a:xfrm>
            <a:off x="4498345" y="3813010"/>
            <a:ext cx="11320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/>
              <a:t>Mező</a:t>
            </a:r>
            <a:endParaRPr lang="hu-HU" b="1" dirty="0"/>
          </a:p>
        </p:txBody>
      </p:sp>
      <p:cxnSp>
        <p:nvCxnSpPr>
          <p:cNvPr id="10" name="Egyenes összekötő nyíllal 9"/>
          <p:cNvCxnSpPr/>
          <p:nvPr/>
        </p:nvCxnSpPr>
        <p:spPr>
          <a:xfrm flipH="1">
            <a:off x="1183557" y="4164038"/>
            <a:ext cx="3219632" cy="661658"/>
          </a:xfrm>
          <a:prstGeom prst="straightConnector1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gyenes összekötő nyíllal 10"/>
          <p:cNvCxnSpPr/>
          <p:nvPr/>
        </p:nvCxnSpPr>
        <p:spPr>
          <a:xfrm flipH="1">
            <a:off x="2012971" y="4181378"/>
            <a:ext cx="2338566" cy="641903"/>
          </a:xfrm>
          <a:prstGeom prst="straightConnector1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gyenes összekötő nyíllal 11"/>
          <p:cNvCxnSpPr/>
          <p:nvPr/>
        </p:nvCxnSpPr>
        <p:spPr>
          <a:xfrm flipH="1">
            <a:off x="3072757" y="4178963"/>
            <a:ext cx="1278780" cy="646733"/>
          </a:xfrm>
          <a:prstGeom prst="straightConnector1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gyenes összekötő nyíllal 12"/>
          <p:cNvCxnSpPr>
            <a:stCxn id="3" idx="3"/>
          </p:cNvCxnSpPr>
          <p:nvPr/>
        </p:nvCxnSpPr>
        <p:spPr>
          <a:xfrm>
            <a:off x="5630386" y="4074620"/>
            <a:ext cx="2059462" cy="788422"/>
          </a:xfrm>
          <a:prstGeom prst="straightConnector1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gyenes összekötő nyíllal 15"/>
          <p:cNvCxnSpPr/>
          <p:nvPr/>
        </p:nvCxnSpPr>
        <p:spPr>
          <a:xfrm>
            <a:off x="5630386" y="4092194"/>
            <a:ext cx="1640116" cy="701236"/>
          </a:xfrm>
          <a:prstGeom prst="straightConnector1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nyíllal 16"/>
          <p:cNvCxnSpPr>
            <a:stCxn id="3" idx="3"/>
          </p:cNvCxnSpPr>
          <p:nvPr/>
        </p:nvCxnSpPr>
        <p:spPr>
          <a:xfrm>
            <a:off x="5630386" y="4074620"/>
            <a:ext cx="4267971" cy="748661"/>
          </a:xfrm>
          <a:prstGeom prst="straightConnector1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gyenes összekötő nyíllal 17"/>
          <p:cNvCxnSpPr>
            <a:stCxn id="3" idx="3"/>
          </p:cNvCxnSpPr>
          <p:nvPr/>
        </p:nvCxnSpPr>
        <p:spPr>
          <a:xfrm>
            <a:off x="5630386" y="4074620"/>
            <a:ext cx="3135930" cy="788422"/>
          </a:xfrm>
          <a:prstGeom prst="straightConnector1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9117453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Fogalmak: Rekord</a:t>
            </a:r>
          </a:p>
        </p:txBody>
      </p:sp>
      <p:sp>
        <p:nvSpPr>
          <p:cNvPr id="4" name="Tartalom helye 3"/>
          <p:cNvSpPr>
            <a:spLocks noGrp="1"/>
          </p:cNvSpPr>
          <p:nvPr>
            <p:ph idx="1"/>
          </p:nvPr>
        </p:nvSpPr>
        <p:spPr>
          <a:xfrm>
            <a:off x="818712" y="2222288"/>
            <a:ext cx="10554574" cy="2083012"/>
          </a:xfrm>
        </p:spPr>
        <p:txBody>
          <a:bodyPr/>
          <a:lstStyle/>
          <a:p>
            <a:pPr marL="0" indent="0">
              <a:buNone/>
            </a:pPr>
            <a:r>
              <a:rPr lang="hu-HU" dirty="0"/>
              <a:t>A </a:t>
            </a:r>
            <a:r>
              <a:rPr lang="hu-HU" b="1" i="1" dirty="0">
                <a:solidFill>
                  <a:schemeClr val="accent1"/>
                </a:solidFill>
              </a:rPr>
              <a:t>rekord</a:t>
            </a:r>
            <a:r>
              <a:rPr lang="hu-HU" dirty="0"/>
              <a:t> a </a:t>
            </a:r>
            <a:r>
              <a:rPr lang="hu-HU" b="1" i="1" dirty="0">
                <a:solidFill>
                  <a:schemeClr val="accent1"/>
                </a:solidFill>
              </a:rPr>
              <a:t>tábla</a:t>
            </a:r>
            <a:r>
              <a:rPr lang="hu-HU" dirty="0"/>
              <a:t> egy sora, amely nem a fejlécsor. </a:t>
            </a:r>
          </a:p>
          <a:p>
            <a:pPr marL="0" indent="0">
              <a:buNone/>
            </a:pPr>
            <a:r>
              <a:rPr lang="hu-HU" sz="2000" dirty="0"/>
              <a:t>Lényegében ezek a tárolt adatok</a:t>
            </a:r>
          </a:p>
        </p:txBody>
      </p:sp>
      <p:graphicFrame>
        <p:nvGraphicFramePr>
          <p:cNvPr id="5" name="Tábláza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9572740"/>
              </p:ext>
            </p:extLst>
          </p:nvPr>
        </p:nvGraphicFramePr>
        <p:xfrm>
          <a:off x="910330" y="4705562"/>
          <a:ext cx="278003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930">
                  <a:extLst>
                    <a:ext uri="{9D8B030D-6E8A-4147-A177-3AD203B41FA5}">
                      <a16:colId xmlns:a16="http://schemas.microsoft.com/office/drawing/2014/main" val="1373194223"/>
                    </a:ext>
                  </a:extLst>
                </a:gridCol>
                <a:gridCol w="914780">
                  <a:extLst>
                    <a:ext uri="{9D8B030D-6E8A-4147-A177-3AD203B41FA5}">
                      <a16:colId xmlns:a16="http://schemas.microsoft.com/office/drawing/2014/main" val="2417919438"/>
                    </a:ext>
                  </a:extLst>
                </a:gridCol>
                <a:gridCol w="1417320">
                  <a:extLst>
                    <a:ext uri="{9D8B030D-6E8A-4147-A177-3AD203B41FA5}">
                      <a16:colId xmlns:a16="http://schemas.microsoft.com/office/drawing/2014/main" val="20524027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hu-HU" dirty="0" err="1"/>
                        <a:t>id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nev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magassag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6322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Jóska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0060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Pista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8701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Marcsi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5729292"/>
                  </a:ext>
                </a:extLst>
              </a:tr>
            </a:tbl>
          </a:graphicData>
        </a:graphic>
      </p:graphicFrame>
      <p:graphicFrame>
        <p:nvGraphicFramePr>
          <p:cNvPr id="6" name="Tábláza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5474761"/>
              </p:ext>
            </p:extLst>
          </p:nvPr>
        </p:nvGraphicFramePr>
        <p:xfrm>
          <a:off x="6981967" y="4710642"/>
          <a:ext cx="356869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6901">
                  <a:extLst>
                    <a:ext uri="{9D8B030D-6E8A-4147-A177-3AD203B41FA5}">
                      <a16:colId xmlns:a16="http://schemas.microsoft.com/office/drawing/2014/main" val="3130221981"/>
                    </a:ext>
                  </a:extLst>
                </a:gridCol>
                <a:gridCol w="847722">
                  <a:extLst>
                    <a:ext uri="{9D8B030D-6E8A-4147-A177-3AD203B41FA5}">
                      <a16:colId xmlns:a16="http://schemas.microsoft.com/office/drawing/2014/main" val="509116263"/>
                    </a:ext>
                  </a:extLst>
                </a:gridCol>
                <a:gridCol w="1189455">
                  <a:extLst>
                    <a:ext uri="{9D8B030D-6E8A-4147-A177-3AD203B41FA5}">
                      <a16:colId xmlns:a16="http://schemas.microsoft.com/office/drawing/2014/main" val="1027714813"/>
                    </a:ext>
                  </a:extLst>
                </a:gridCol>
                <a:gridCol w="1094621">
                  <a:extLst>
                    <a:ext uri="{9D8B030D-6E8A-4147-A177-3AD203B41FA5}">
                      <a16:colId xmlns:a16="http://schemas.microsoft.com/office/drawing/2014/main" val="7739839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hu-HU" dirty="0" err="1"/>
                        <a:t>id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nev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felelosid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ferohely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5536770"/>
                  </a:ext>
                </a:extLst>
              </a:tr>
              <a:tr h="359837">
                <a:tc>
                  <a:txBody>
                    <a:bodyPr/>
                    <a:lstStyle/>
                    <a:p>
                      <a:r>
                        <a:rPr lang="hu-H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1612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A112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400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6275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3183061"/>
                  </a:ext>
                </a:extLst>
              </a:tr>
            </a:tbl>
          </a:graphicData>
        </a:graphic>
      </p:graphicFrame>
      <p:sp>
        <p:nvSpPr>
          <p:cNvPr id="7" name="Szövegdoboz 6"/>
          <p:cNvSpPr txBox="1"/>
          <p:nvPr/>
        </p:nvSpPr>
        <p:spPr>
          <a:xfrm>
            <a:off x="810000" y="4336230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/>
              <a:t>szemely</a:t>
            </a:r>
            <a:endParaRPr lang="hu-HU" b="1" dirty="0"/>
          </a:p>
        </p:txBody>
      </p:sp>
      <p:sp>
        <p:nvSpPr>
          <p:cNvPr id="8" name="Szövegdoboz 7"/>
          <p:cNvSpPr txBox="1"/>
          <p:nvPr/>
        </p:nvSpPr>
        <p:spPr>
          <a:xfrm>
            <a:off x="6851157" y="4341310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terem</a:t>
            </a:r>
          </a:p>
        </p:txBody>
      </p:sp>
      <p:sp>
        <p:nvSpPr>
          <p:cNvPr id="9" name="Szövegdoboz 8"/>
          <p:cNvSpPr txBox="1"/>
          <p:nvPr/>
        </p:nvSpPr>
        <p:spPr>
          <a:xfrm>
            <a:off x="4403189" y="5012188"/>
            <a:ext cx="14125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/>
              <a:t>Rekord</a:t>
            </a:r>
            <a:endParaRPr lang="hu-HU" b="1" dirty="0"/>
          </a:p>
        </p:txBody>
      </p:sp>
      <p:cxnSp>
        <p:nvCxnSpPr>
          <p:cNvPr id="10" name="Egyenes összekötő nyíllal 9"/>
          <p:cNvCxnSpPr>
            <a:stCxn id="9" idx="1"/>
          </p:cNvCxnSpPr>
          <p:nvPr/>
        </p:nvCxnSpPr>
        <p:spPr>
          <a:xfrm flipH="1">
            <a:off x="3726347" y="5273798"/>
            <a:ext cx="676842" cy="743350"/>
          </a:xfrm>
          <a:prstGeom prst="straightConnector1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gyenes összekötő nyíllal 10"/>
          <p:cNvCxnSpPr>
            <a:stCxn id="9" idx="1"/>
          </p:cNvCxnSpPr>
          <p:nvPr/>
        </p:nvCxnSpPr>
        <p:spPr>
          <a:xfrm flipH="1">
            <a:off x="3690360" y="5273798"/>
            <a:ext cx="712829" cy="367850"/>
          </a:xfrm>
          <a:prstGeom prst="straightConnector1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gyenes összekötő nyíllal 11"/>
          <p:cNvCxnSpPr>
            <a:stCxn id="9" idx="1"/>
          </p:cNvCxnSpPr>
          <p:nvPr/>
        </p:nvCxnSpPr>
        <p:spPr>
          <a:xfrm flipH="1">
            <a:off x="3690360" y="5273798"/>
            <a:ext cx="712829" cy="0"/>
          </a:xfrm>
          <a:prstGeom prst="straightConnector1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gyenes összekötő nyíllal 12"/>
          <p:cNvCxnSpPr>
            <a:stCxn id="9" idx="3"/>
          </p:cNvCxnSpPr>
          <p:nvPr/>
        </p:nvCxnSpPr>
        <p:spPr>
          <a:xfrm>
            <a:off x="5815755" y="5273798"/>
            <a:ext cx="1166212" cy="736807"/>
          </a:xfrm>
          <a:prstGeom prst="straightConnector1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gyenes összekötő nyíllal 14"/>
          <p:cNvCxnSpPr>
            <a:stCxn id="9" idx="3"/>
          </p:cNvCxnSpPr>
          <p:nvPr/>
        </p:nvCxnSpPr>
        <p:spPr>
          <a:xfrm>
            <a:off x="5815755" y="5273798"/>
            <a:ext cx="1166212" cy="0"/>
          </a:xfrm>
          <a:prstGeom prst="straightConnector1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gyenes összekötő nyíllal 15"/>
          <p:cNvCxnSpPr>
            <a:stCxn id="9" idx="3"/>
          </p:cNvCxnSpPr>
          <p:nvPr/>
        </p:nvCxnSpPr>
        <p:spPr>
          <a:xfrm>
            <a:off x="5815755" y="5273798"/>
            <a:ext cx="1166212" cy="367850"/>
          </a:xfrm>
          <a:prstGeom prst="straightConnector1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291452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Fogalmak: Kulcs</a:t>
            </a:r>
          </a:p>
        </p:txBody>
      </p:sp>
      <p:sp>
        <p:nvSpPr>
          <p:cNvPr id="4" name="Tartalom helye 3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2107775"/>
          </a:xfrm>
        </p:spPr>
        <p:txBody>
          <a:bodyPr/>
          <a:lstStyle/>
          <a:p>
            <a:pPr marL="0" indent="0">
              <a:buNone/>
            </a:pPr>
            <a:r>
              <a:rPr lang="hu-HU" dirty="0"/>
              <a:t>A </a:t>
            </a:r>
            <a:r>
              <a:rPr lang="hu-HU" b="1" i="1" dirty="0">
                <a:solidFill>
                  <a:schemeClr val="accent1"/>
                </a:solidFill>
              </a:rPr>
              <a:t>kulcs</a:t>
            </a:r>
            <a:r>
              <a:rPr lang="hu-HU" dirty="0"/>
              <a:t> egy olyan </a:t>
            </a:r>
            <a:r>
              <a:rPr lang="hu-HU" b="1" i="1" dirty="0">
                <a:solidFill>
                  <a:schemeClr val="accent1"/>
                </a:solidFill>
              </a:rPr>
              <a:t>mező</a:t>
            </a:r>
            <a:r>
              <a:rPr lang="hu-HU" dirty="0"/>
              <a:t> (vagy több mező együtt), amely azonosít egy </a:t>
            </a:r>
            <a:r>
              <a:rPr lang="hu-HU" b="1" i="1" dirty="0">
                <a:solidFill>
                  <a:schemeClr val="accent1"/>
                </a:solidFill>
              </a:rPr>
              <a:t>rekordot</a:t>
            </a:r>
            <a:r>
              <a:rPr lang="hu-HU" dirty="0"/>
              <a:t>. Több fajtája is van, mi kettőt, az </a:t>
            </a:r>
            <a:r>
              <a:rPr lang="hu-HU" b="1" i="1" dirty="0">
                <a:solidFill>
                  <a:schemeClr val="accent1"/>
                </a:solidFill>
              </a:rPr>
              <a:t>elsődlegest</a:t>
            </a:r>
            <a:r>
              <a:rPr lang="hu-HU" dirty="0"/>
              <a:t>, és az </a:t>
            </a:r>
            <a:r>
              <a:rPr lang="hu-HU" b="1" i="1" dirty="0">
                <a:solidFill>
                  <a:schemeClr val="accent1"/>
                </a:solidFill>
              </a:rPr>
              <a:t>idegent</a:t>
            </a:r>
            <a:r>
              <a:rPr lang="hu-HU" dirty="0"/>
              <a:t> fogjuk megismerni.</a:t>
            </a:r>
          </a:p>
        </p:txBody>
      </p:sp>
      <p:graphicFrame>
        <p:nvGraphicFramePr>
          <p:cNvPr id="5" name="Tábláza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5936335"/>
              </p:ext>
            </p:extLst>
          </p:nvPr>
        </p:nvGraphicFramePr>
        <p:xfrm>
          <a:off x="910330" y="4705562"/>
          <a:ext cx="278003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930">
                  <a:extLst>
                    <a:ext uri="{9D8B030D-6E8A-4147-A177-3AD203B41FA5}">
                      <a16:colId xmlns:a16="http://schemas.microsoft.com/office/drawing/2014/main" val="1373194223"/>
                    </a:ext>
                  </a:extLst>
                </a:gridCol>
                <a:gridCol w="914780">
                  <a:extLst>
                    <a:ext uri="{9D8B030D-6E8A-4147-A177-3AD203B41FA5}">
                      <a16:colId xmlns:a16="http://schemas.microsoft.com/office/drawing/2014/main" val="2417919438"/>
                    </a:ext>
                  </a:extLst>
                </a:gridCol>
                <a:gridCol w="1417320">
                  <a:extLst>
                    <a:ext uri="{9D8B030D-6E8A-4147-A177-3AD203B41FA5}">
                      <a16:colId xmlns:a16="http://schemas.microsoft.com/office/drawing/2014/main" val="20524027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hu-HU" dirty="0" err="1"/>
                        <a:t>id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nev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magassag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6322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Jóska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0060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Pista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8701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Marcsi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5729292"/>
                  </a:ext>
                </a:extLst>
              </a:tr>
            </a:tbl>
          </a:graphicData>
        </a:graphic>
      </p:graphicFrame>
      <p:graphicFrame>
        <p:nvGraphicFramePr>
          <p:cNvPr id="6" name="Tábláza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5018175"/>
              </p:ext>
            </p:extLst>
          </p:nvPr>
        </p:nvGraphicFramePr>
        <p:xfrm>
          <a:off x="6981967" y="4710642"/>
          <a:ext cx="356869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6901">
                  <a:extLst>
                    <a:ext uri="{9D8B030D-6E8A-4147-A177-3AD203B41FA5}">
                      <a16:colId xmlns:a16="http://schemas.microsoft.com/office/drawing/2014/main" val="3130221981"/>
                    </a:ext>
                  </a:extLst>
                </a:gridCol>
                <a:gridCol w="847722">
                  <a:extLst>
                    <a:ext uri="{9D8B030D-6E8A-4147-A177-3AD203B41FA5}">
                      <a16:colId xmlns:a16="http://schemas.microsoft.com/office/drawing/2014/main" val="509116263"/>
                    </a:ext>
                  </a:extLst>
                </a:gridCol>
                <a:gridCol w="1189455">
                  <a:extLst>
                    <a:ext uri="{9D8B030D-6E8A-4147-A177-3AD203B41FA5}">
                      <a16:colId xmlns:a16="http://schemas.microsoft.com/office/drawing/2014/main" val="1027714813"/>
                    </a:ext>
                  </a:extLst>
                </a:gridCol>
                <a:gridCol w="1094621">
                  <a:extLst>
                    <a:ext uri="{9D8B030D-6E8A-4147-A177-3AD203B41FA5}">
                      <a16:colId xmlns:a16="http://schemas.microsoft.com/office/drawing/2014/main" val="7739839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hu-HU" dirty="0" err="1"/>
                        <a:t>id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nev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felelosid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ferohely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5536770"/>
                  </a:ext>
                </a:extLst>
              </a:tr>
              <a:tr h="359837">
                <a:tc>
                  <a:txBody>
                    <a:bodyPr/>
                    <a:lstStyle/>
                    <a:p>
                      <a:r>
                        <a:rPr lang="hu-H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1612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A112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400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6275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3183061"/>
                  </a:ext>
                </a:extLst>
              </a:tr>
            </a:tbl>
          </a:graphicData>
        </a:graphic>
      </p:graphicFrame>
      <p:sp>
        <p:nvSpPr>
          <p:cNvPr id="7" name="Szövegdoboz 6"/>
          <p:cNvSpPr txBox="1"/>
          <p:nvPr/>
        </p:nvSpPr>
        <p:spPr>
          <a:xfrm>
            <a:off x="810000" y="4336230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/>
              <a:t>szemely</a:t>
            </a:r>
            <a:endParaRPr lang="hu-HU" b="1" dirty="0"/>
          </a:p>
        </p:txBody>
      </p:sp>
      <p:sp>
        <p:nvSpPr>
          <p:cNvPr id="8" name="Szövegdoboz 7"/>
          <p:cNvSpPr txBox="1"/>
          <p:nvPr/>
        </p:nvSpPr>
        <p:spPr>
          <a:xfrm>
            <a:off x="6851157" y="4341310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terem</a:t>
            </a:r>
          </a:p>
        </p:txBody>
      </p:sp>
      <p:sp>
        <p:nvSpPr>
          <p:cNvPr id="3" name="Téglalap 2"/>
          <p:cNvSpPr/>
          <p:nvPr/>
        </p:nvSpPr>
        <p:spPr>
          <a:xfrm>
            <a:off x="818712" y="4648860"/>
            <a:ext cx="686531" cy="1596764"/>
          </a:xfrm>
          <a:prstGeom prst="rect">
            <a:avLst/>
          </a:prstGeom>
          <a:noFill/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Téglalap 15"/>
          <p:cNvSpPr/>
          <p:nvPr/>
        </p:nvSpPr>
        <p:spPr>
          <a:xfrm>
            <a:off x="6851157" y="4623419"/>
            <a:ext cx="686531" cy="1596764"/>
          </a:xfrm>
          <a:prstGeom prst="rect">
            <a:avLst/>
          </a:prstGeom>
          <a:noFill/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02249716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Fogalmak: Elsődleges kulcs</a:t>
            </a:r>
          </a:p>
        </p:txBody>
      </p:sp>
      <p:sp>
        <p:nvSpPr>
          <p:cNvPr id="4" name="Tartalom helye 3"/>
          <p:cNvSpPr>
            <a:spLocks noGrp="1"/>
          </p:cNvSpPr>
          <p:nvPr>
            <p:ph idx="1"/>
          </p:nvPr>
        </p:nvSpPr>
        <p:spPr>
          <a:xfrm>
            <a:off x="818712" y="2222288"/>
            <a:ext cx="10554574" cy="2087762"/>
          </a:xfrm>
        </p:spPr>
        <p:txBody>
          <a:bodyPr/>
          <a:lstStyle/>
          <a:p>
            <a:pPr marL="0" indent="0">
              <a:buNone/>
            </a:pPr>
            <a:r>
              <a:rPr lang="hu-HU" dirty="0"/>
              <a:t>Az </a:t>
            </a:r>
            <a:r>
              <a:rPr lang="hu-HU" b="1" i="1" dirty="0">
                <a:solidFill>
                  <a:schemeClr val="accent1"/>
                </a:solidFill>
              </a:rPr>
              <a:t>elsődleges kulcs </a:t>
            </a:r>
            <a:r>
              <a:rPr lang="hu-HU" dirty="0"/>
              <a:t>egy olyan </a:t>
            </a:r>
            <a:r>
              <a:rPr lang="hu-HU" b="1" i="1" dirty="0">
                <a:solidFill>
                  <a:schemeClr val="accent1"/>
                </a:solidFill>
              </a:rPr>
              <a:t>kulcs</a:t>
            </a:r>
            <a:r>
              <a:rPr lang="hu-HU" dirty="0"/>
              <a:t>, ami egyértelműen azonosítja az adott </a:t>
            </a:r>
            <a:r>
              <a:rPr lang="hu-HU" b="1" i="1" dirty="0">
                <a:solidFill>
                  <a:schemeClr val="accent1"/>
                </a:solidFill>
              </a:rPr>
              <a:t>rekordot</a:t>
            </a:r>
            <a:r>
              <a:rPr lang="hu-HU" dirty="0"/>
              <a:t>. Nem fordulhat elő többször a táblában. </a:t>
            </a:r>
          </a:p>
          <a:p>
            <a:pPr marL="0" indent="0">
              <a:buNone/>
            </a:pPr>
            <a:r>
              <a:rPr lang="hu-HU" sz="1800" dirty="0"/>
              <a:t>A gyakorlatban számokat, számlálót (ami pótkulcs) használunk erre a célra, mert könnyebb vele a munka, kevesebb helyet foglal, mint az </a:t>
            </a:r>
            <a:r>
              <a:rPr lang="hu-HU" sz="1800" b="1" i="1" dirty="0">
                <a:solidFill>
                  <a:schemeClr val="accent1"/>
                </a:solidFill>
              </a:rPr>
              <a:t>összetett kulcs</a:t>
            </a:r>
            <a:r>
              <a:rPr lang="hu-HU" sz="1800" dirty="0"/>
              <a:t>.</a:t>
            </a:r>
          </a:p>
        </p:txBody>
      </p:sp>
      <p:graphicFrame>
        <p:nvGraphicFramePr>
          <p:cNvPr id="5" name="Tábláza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0336083"/>
              </p:ext>
            </p:extLst>
          </p:nvPr>
        </p:nvGraphicFramePr>
        <p:xfrm>
          <a:off x="910330" y="4705562"/>
          <a:ext cx="278003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930">
                  <a:extLst>
                    <a:ext uri="{9D8B030D-6E8A-4147-A177-3AD203B41FA5}">
                      <a16:colId xmlns:a16="http://schemas.microsoft.com/office/drawing/2014/main" val="1373194223"/>
                    </a:ext>
                  </a:extLst>
                </a:gridCol>
                <a:gridCol w="914780">
                  <a:extLst>
                    <a:ext uri="{9D8B030D-6E8A-4147-A177-3AD203B41FA5}">
                      <a16:colId xmlns:a16="http://schemas.microsoft.com/office/drawing/2014/main" val="2417919438"/>
                    </a:ext>
                  </a:extLst>
                </a:gridCol>
                <a:gridCol w="1417320">
                  <a:extLst>
                    <a:ext uri="{9D8B030D-6E8A-4147-A177-3AD203B41FA5}">
                      <a16:colId xmlns:a16="http://schemas.microsoft.com/office/drawing/2014/main" val="20524027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hu-HU" dirty="0" err="1"/>
                        <a:t>id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nev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magassag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6322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Jóska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0060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Pista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8701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Marcsi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5729292"/>
                  </a:ext>
                </a:extLst>
              </a:tr>
            </a:tbl>
          </a:graphicData>
        </a:graphic>
      </p:graphicFrame>
      <p:graphicFrame>
        <p:nvGraphicFramePr>
          <p:cNvPr id="6" name="Tábláza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9240085"/>
              </p:ext>
            </p:extLst>
          </p:nvPr>
        </p:nvGraphicFramePr>
        <p:xfrm>
          <a:off x="6981967" y="4710642"/>
          <a:ext cx="356869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6901">
                  <a:extLst>
                    <a:ext uri="{9D8B030D-6E8A-4147-A177-3AD203B41FA5}">
                      <a16:colId xmlns:a16="http://schemas.microsoft.com/office/drawing/2014/main" val="3130221981"/>
                    </a:ext>
                  </a:extLst>
                </a:gridCol>
                <a:gridCol w="847722">
                  <a:extLst>
                    <a:ext uri="{9D8B030D-6E8A-4147-A177-3AD203B41FA5}">
                      <a16:colId xmlns:a16="http://schemas.microsoft.com/office/drawing/2014/main" val="509116263"/>
                    </a:ext>
                  </a:extLst>
                </a:gridCol>
                <a:gridCol w="1189455">
                  <a:extLst>
                    <a:ext uri="{9D8B030D-6E8A-4147-A177-3AD203B41FA5}">
                      <a16:colId xmlns:a16="http://schemas.microsoft.com/office/drawing/2014/main" val="1027714813"/>
                    </a:ext>
                  </a:extLst>
                </a:gridCol>
                <a:gridCol w="1094621">
                  <a:extLst>
                    <a:ext uri="{9D8B030D-6E8A-4147-A177-3AD203B41FA5}">
                      <a16:colId xmlns:a16="http://schemas.microsoft.com/office/drawing/2014/main" val="7739839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hu-HU" dirty="0" err="1"/>
                        <a:t>id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nev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felelosid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ferohely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5536770"/>
                  </a:ext>
                </a:extLst>
              </a:tr>
              <a:tr h="359837">
                <a:tc>
                  <a:txBody>
                    <a:bodyPr/>
                    <a:lstStyle/>
                    <a:p>
                      <a:r>
                        <a:rPr lang="hu-H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1612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A112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400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6275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3183061"/>
                  </a:ext>
                </a:extLst>
              </a:tr>
            </a:tbl>
          </a:graphicData>
        </a:graphic>
      </p:graphicFrame>
      <p:sp>
        <p:nvSpPr>
          <p:cNvPr id="7" name="Szövegdoboz 6"/>
          <p:cNvSpPr txBox="1"/>
          <p:nvPr/>
        </p:nvSpPr>
        <p:spPr>
          <a:xfrm>
            <a:off x="810000" y="4336230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/>
              <a:t>szemely</a:t>
            </a:r>
            <a:endParaRPr lang="hu-HU" b="1" dirty="0"/>
          </a:p>
        </p:txBody>
      </p:sp>
      <p:sp>
        <p:nvSpPr>
          <p:cNvPr id="8" name="Szövegdoboz 7"/>
          <p:cNvSpPr txBox="1"/>
          <p:nvPr/>
        </p:nvSpPr>
        <p:spPr>
          <a:xfrm>
            <a:off x="6851157" y="4341310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terem</a:t>
            </a:r>
          </a:p>
        </p:txBody>
      </p:sp>
      <p:sp>
        <p:nvSpPr>
          <p:cNvPr id="9" name="Téglalap 8"/>
          <p:cNvSpPr/>
          <p:nvPr/>
        </p:nvSpPr>
        <p:spPr>
          <a:xfrm>
            <a:off x="818712" y="4648860"/>
            <a:ext cx="686531" cy="1596764"/>
          </a:xfrm>
          <a:prstGeom prst="rect">
            <a:avLst/>
          </a:prstGeom>
          <a:noFill/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Téglalap 9"/>
          <p:cNvSpPr/>
          <p:nvPr/>
        </p:nvSpPr>
        <p:spPr>
          <a:xfrm>
            <a:off x="6851157" y="4623419"/>
            <a:ext cx="686531" cy="1596764"/>
          </a:xfrm>
          <a:prstGeom prst="rect">
            <a:avLst/>
          </a:prstGeom>
          <a:noFill/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26032990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Fogalmak: Idegen kulcs</a:t>
            </a:r>
          </a:p>
        </p:txBody>
      </p:sp>
      <p:sp>
        <p:nvSpPr>
          <p:cNvPr id="4" name="Tartalom helye 3"/>
          <p:cNvSpPr>
            <a:spLocks noGrp="1"/>
          </p:cNvSpPr>
          <p:nvPr>
            <p:ph idx="1"/>
          </p:nvPr>
        </p:nvSpPr>
        <p:spPr>
          <a:xfrm>
            <a:off x="818712" y="2222288"/>
            <a:ext cx="10554574" cy="2113942"/>
          </a:xfrm>
        </p:spPr>
        <p:txBody>
          <a:bodyPr/>
          <a:lstStyle/>
          <a:p>
            <a:pPr marL="0" indent="0">
              <a:buNone/>
            </a:pPr>
            <a:r>
              <a:rPr lang="hu-HU" dirty="0"/>
              <a:t>Az </a:t>
            </a:r>
            <a:r>
              <a:rPr lang="hu-HU" b="1" i="1" dirty="0">
                <a:solidFill>
                  <a:schemeClr val="accent1"/>
                </a:solidFill>
              </a:rPr>
              <a:t>idegen kulcsok </a:t>
            </a:r>
            <a:r>
              <a:rPr lang="hu-HU" dirty="0"/>
              <a:t>biztosítják a kapcsolatot a </a:t>
            </a:r>
            <a:r>
              <a:rPr lang="hu-HU" b="1" i="1" dirty="0">
                <a:solidFill>
                  <a:schemeClr val="accent1"/>
                </a:solidFill>
              </a:rPr>
              <a:t>táblák</a:t>
            </a:r>
            <a:r>
              <a:rPr lang="hu-HU" dirty="0"/>
              <a:t> között. Tehát az egyik tábla </a:t>
            </a:r>
            <a:r>
              <a:rPr lang="hu-HU" b="1" i="1" dirty="0">
                <a:solidFill>
                  <a:schemeClr val="accent1"/>
                </a:solidFill>
              </a:rPr>
              <a:t>idegen</a:t>
            </a:r>
            <a:r>
              <a:rPr lang="hu-HU" dirty="0"/>
              <a:t> </a:t>
            </a:r>
            <a:r>
              <a:rPr lang="hu-HU" b="1" i="1" dirty="0">
                <a:solidFill>
                  <a:schemeClr val="accent1"/>
                </a:solidFill>
              </a:rPr>
              <a:t>kulcsa</a:t>
            </a:r>
            <a:r>
              <a:rPr lang="hu-HU" dirty="0"/>
              <a:t> egy másik tábla </a:t>
            </a:r>
            <a:r>
              <a:rPr lang="hu-HU" b="1" i="1" dirty="0">
                <a:solidFill>
                  <a:schemeClr val="accent1"/>
                </a:solidFill>
              </a:rPr>
              <a:t>elsődleges kulcsa</a:t>
            </a:r>
            <a:r>
              <a:rPr lang="hu-HU" dirty="0"/>
              <a:t>.</a:t>
            </a:r>
          </a:p>
        </p:txBody>
      </p:sp>
      <p:graphicFrame>
        <p:nvGraphicFramePr>
          <p:cNvPr id="5" name="Tábláza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0336083"/>
              </p:ext>
            </p:extLst>
          </p:nvPr>
        </p:nvGraphicFramePr>
        <p:xfrm>
          <a:off x="910330" y="4705562"/>
          <a:ext cx="278003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930">
                  <a:extLst>
                    <a:ext uri="{9D8B030D-6E8A-4147-A177-3AD203B41FA5}">
                      <a16:colId xmlns:a16="http://schemas.microsoft.com/office/drawing/2014/main" val="1373194223"/>
                    </a:ext>
                  </a:extLst>
                </a:gridCol>
                <a:gridCol w="914780">
                  <a:extLst>
                    <a:ext uri="{9D8B030D-6E8A-4147-A177-3AD203B41FA5}">
                      <a16:colId xmlns:a16="http://schemas.microsoft.com/office/drawing/2014/main" val="2417919438"/>
                    </a:ext>
                  </a:extLst>
                </a:gridCol>
                <a:gridCol w="1417320">
                  <a:extLst>
                    <a:ext uri="{9D8B030D-6E8A-4147-A177-3AD203B41FA5}">
                      <a16:colId xmlns:a16="http://schemas.microsoft.com/office/drawing/2014/main" val="20524027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hu-HU" dirty="0" err="1"/>
                        <a:t>id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nev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magassag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6322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Jóska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0060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Pista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8701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Marcsi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5729292"/>
                  </a:ext>
                </a:extLst>
              </a:tr>
            </a:tbl>
          </a:graphicData>
        </a:graphic>
      </p:graphicFrame>
      <p:graphicFrame>
        <p:nvGraphicFramePr>
          <p:cNvPr id="6" name="Tábláza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9240085"/>
              </p:ext>
            </p:extLst>
          </p:nvPr>
        </p:nvGraphicFramePr>
        <p:xfrm>
          <a:off x="6981967" y="4710642"/>
          <a:ext cx="356869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6901">
                  <a:extLst>
                    <a:ext uri="{9D8B030D-6E8A-4147-A177-3AD203B41FA5}">
                      <a16:colId xmlns:a16="http://schemas.microsoft.com/office/drawing/2014/main" val="3130221981"/>
                    </a:ext>
                  </a:extLst>
                </a:gridCol>
                <a:gridCol w="847722">
                  <a:extLst>
                    <a:ext uri="{9D8B030D-6E8A-4147-A177-3AD203B41FA5}">
                      <a16:colId xmlns:a16="http://schemas.microsoft.com/office/drawing/2014/main" val="509116263"/>
                    </a:ext>
                  </a:extLst>
                </a:gridCol>
                <a:gridCol w="1189455">
                  <a:extLst>
                    <a:ext uri="{9D8B030D-6E8A-4147-A177-3AD203B41FA5}">
                      <a16:colId xmlns:a16="http://schemas.microsoft.com/office/drawing/2014/main" val="1027714813"/>
                    </a:ext>
                  </a:extLst>
                </a:gridCol>
                <a:gridCol w="1094621">
                  <a:extLst>
                    <a:ext uri="{9D8B030D-6E8A-4147-A177-3AD203B41FA5}">
                      <a16:colId xmlns:a16="http://schemas.microsoft.com/office/drawing/2014/main" val="7739839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hu-HU" dirty="0" err="1"/>
                        <a:t>id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nev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felelosid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ferohely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5536770"/>
                  </a:ext>
                </a:extLst>
              </a:tr>
              <a:tr h="359837">
                <a:tc>
                  <a:txBody>
                    <a:bodyPr/>
                    <a:lstStyle/>
                    <a:p>
                      <a:r>
                        <a:rPr lang="hu-H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1612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A112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400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6275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3183061"/>
                  </a:ext>
                </a:extLst>
              </a:tr>
            </a:tbl>
          </a:graphicData>
        </a:graphic>
      </p:graphicFrame>
      <p:sp>
        <p:nvSpPr>
          <p:cNvPr id="7" name="Szövegdoboz 6"/>
          <p:cNvSpPr txBox="1"/>
          <p:nvPr/>
        </p:nvSpPr>
        <p:spPr>
          <a:xfrm>
            <a:off x="810000" y="4336230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/>
              <a:t>szemely</a:t>
            </a:r>
            <a:endParaRPr lang="hu-HU" b="1" dirty="0"/>
          </a:p>
        </p:txBody>
      </p:sp>
      <p:sp>
        <p:nvSpPr>
          <p:cNvPr id="8" name="Szövegdoboz 7"/>
          <p:cNvSpPr txBox="1"/>
          <p:nvPr/>
        </p:nvSpPr>
        <p:spPr>
          <a:xfrm>
            <a:off x="6851157" y="4341310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terem</a:t>
            </a:r>
          </a:p>
        </p:txBody>
      </p:sp>
      <p:sp>
        <p:nvSpPr>
          <p:cNvPr id="10" name="Téglalap 9"/>
          <p:cNvSpPr/>
          <p:nvPr/>
        </p:nvSpPr>
        <p:spPr>
          <a:xfrm>
            <a:off x="8294682" y="4592158"/>
            <a:ext cx="1201010" cy="1653466"/>
          </a:xfrm>
          <a:prstGeom prst="rect">
            <a:avLst/>
          </a:prstGeom>
          <a:noFill/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pSp>
        <p:nvGrpSpPr>
          <p:cNvPr id="21" name="Csoportba foglalás 20"/>
          <p:cNvGrpSpPr/>
          <p:nvPr/>
        </p:nvGrpSpPr>
        <p:grpSpPr>
          <a:xfrm>
            <a:off x="1235450" y="4122233"/>
            <a:ext cx="7659737" cy="630349"/>
            <a:chOff x="1235450" y="4122233"/>
            <a:chExt cx="7659737" cy="630349"/>
          </a:xfrm>
        </p:grpSpPr>
        <p:cxnSp>
          <p:nvCxnSpPr>
            <p:cNvPr id="11" name="Egyenes összekötő nyíllal 10"/>
            <p:cNvCxnSpPr/>
            <p:nvPr/>
          </p:nvCxnSpPr>
          <p:spPr>
            <a:xfrm flipH="1">
              <a:off x="1235450" y="4175807"/>
              <a:ext cx="1561514" cy="576775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2" name="Egyenes összekötő nyíllal 11"/>
            <p:cNvCxnSpPr/>
            <p:nvPr/>
          </p:nvCxnSpPr>
          <p:spPr>
            <a:xfrm flipH="1">
              <a:off x="2805676" y="4122233"/>
              <a:ext cx="6089511" cy="53036"/>
            </a:xfrm>
            <a:prstGeom prst="straightConnector1">
              <a:avLst/>
            </a:prstGeom>
            <a:ln w="57150"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5" name="Egyenes összekötő nyíllal 14"/>
            <p:cNvCxnSpPr/>
            <p:nvPr/>
          </p:nvCxnSpPr>
          <p:spPr>
            <a:xfrm>
              <a:off x="8895187" y="4132467"/>
              <a:ext cx="0" cy="450167"/>
            </a:xfrm>
            <a:prstGeom prst="straightConnector1">
              <a:avLst/>
            </a:prstGeom>
            <a:ln w="57150"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39744484"/>
      </p:ext>
    </p:extLst>
  </p:cSld>
  <p:clrMapOvr>
    <a:masterClrMapping/>
  </p:clrMapOvr>
  <p:transition spd="slow">
    <p:push dir="u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Jegyezhető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9912</TotalTime>
  <Words>781</Words>
  <Application>Microsoft Office PowerPoint</Application>
  <PresentationFormat>Szélesvásznú</PresentationFormat>
  <Paragraphs>252</Paragraphs>
  <Slides>12</Slides>
  <Notes>3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12</vt:i4>
      </vt:variant>
    </vt:vector>
  </HeadingPairs>
  <TitlesOfParts>
    <vt:vector size="16" baseType="lpstr">
      <vt:lpstr>Calibri</vt:lpstr>
      <vt:lpstr>Century Gothic</vt:lpstr>
      <vt:lpstr>Wingdings 2</vt:lpstr>
      <vt:lpstr>Jegyezhető</vt:lpstr>
      <vt:lpstr>SQL: Adatbázis kezelés</vt:lpstr>
      <vt:lpstr>XAMPP</vt:lpstr>
      <vt:lpstr>EK modell elemei</vt:lpstr>
      <vt:lpstr>Fogalmak: Tábla</vt:lpstr>
      <vt:lpstr>Fogalmak: Mező</vt:lpstr>
      <vt:lpstr>Fogalmak: Rekord</vt:lpstr>
      <vt:lpstr>Fogalmak: Kulcs</vt:lpstr>
      <vt:lpstr>Fogalmak: Elsődleges kulcs</vt:lpstr>
      <vt:lpstr>Fogalmak: Idegen kulcs</vt:lpstr>
      <vt:lpstr>Fogalmak: Index</vt:lpstr>
      <vt:lpstr>Fogalmak: Redundancia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SQL: Adatbázis kezelés</dc:title>
  <dc:creator>Papp Péter</dc:creator>
  <cp:lastModifiedBy>Péter Papp</cp:lastModifiedBy>
  <cp:revision>185</cp:revision>
  <dcterms:created xsi:type="dcterms:W3CDTF">2021-01-29T09:47:33Z</dcterms:created>
  <dcterms:modified xsi:type="dcterms:W3CDTF">2021-04-05T13:44:22Z</dcterms:modified>
</cp:coreProperties>
</file>