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69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B9471-D12C-49CE-97A1-2C92F83F645A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E0BEB-5947-4257-A1C1-A7FFF9C0B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5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E0BEB-5947-4257-A1C1-A7FFF9C0BB9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13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SHARPNESS-AWARE MINIMIZATION FOR EFFICIENTLY IMPROVING GENERALIZATION Pierre </a:t>
            </a:r>
            <a:r>
              <a:rPr lang="en-IN" dirty="0" err="1"/>
              <a:t>Foret</a:t>
            </a:r>
            <a:r>
              <a:rPr lang="en-IN" dirty="0"/>
              <a:t> ∗ Google Research pierre.pforet@gmail.com Ariel Kleiner Google Research akleiner@gmail.com Hossein </a:t>
            </a:r>
            <a:r>
              <a:rPr lang="en-IN" dirty="0" err="1"/>
              <a:t>Mobahi</a:t>
            </a:r>
            <a:r>
              <a:rPr lang="en-IN" dirty="0"/>
              <a:t> Google Research hmobahi@google.com Behnam </a:t>
            </a:r>
            <a:r>
              <a:rPr lang="en-IN" dirty="0" err="1"/>
              <a:t>Neyshabur</a:t>
            </a:r>
            <a:r>
              <a:rPr lang="en-IN" dirty="0"/>
              <a:t> Blueshift, Alphabet neyshabur@google.com</a:t>
            </a:r>
          </a:p>
          <a:p>
            <a:endParaRPr lang="en-IN" dirty="0"/>
          </a:p>
          <a:p>
            <a:r>
              <a:rPr lang="en-US" dirty="0"/>
              <a:t>y minimizing loss value and loss sharpness. In particular, our procedure, Sharpness-Aware Minimization (SAM), seeks parameters that lie in neighborhoods having uniformly low loss;</a:t>
            </a:r>
          </a:p>
          <a:p>
            <a:endParaRPr lang="en-US" dirty="0"/>
          </a:p>
          <a:p>
            <a:r>
              <a:rPr lang="en-US" dirty="0"/>
              <a:t>Though our derivation of SAM defines the SAM objective over the entire training set, when utilizing SAM in practice, we compute the SAM update per-batch (as described in Algorithm 1) or even by averaging SAM updates computed independently per-accelerator (where each accelerator receives a subset of size m of a batch, as described in Section 3). This latter setting is equivalent to modifying the SAM objective (equation 1) to sum over a set of independent  maximizations, each performed on a sum of per-data-point losses on a disjoint subset of m data points, rather than performing the  maximization over a global sum over the training set (which would be equivalent to setting m to the total training set size). We term the associated measure of sharpness of the loss landscape m-sharpness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E0BEB-5947-4257-A1C1-A7FFF9C0BB9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80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7C85-225D-4C61-A600-839C5240D07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E5F7-9126-42F9-8298-BFB6C31CD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62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7C85-225D-4C61-A600-839C5240D07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E5F7-9126-42F9-8298-BFB6C31CD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9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7C85-225D-4C61-A600-839C5240D07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E5F7-9126-42F9-8298-BFB6C31CD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7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7C85-225D-4C61-A600-839C5240D07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E5F7-9126-42F9-8298-BFB6C31CD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87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7C85-225D-4C61-A600-839C5240D07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E5F7-9126-42F9-8298-BFB6C31CD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064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7C85-225D-4C61-A600-839C5240D07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E5F7-9126-42F9-8298-BFB6C31CD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51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7C85-225D-4C61-A600-839C5240D07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E5F7-9126-42F9-8298-BFB6C31CD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82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7C85-225D-4C61-A600-839C5240D07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E5F7-9126-42F9-8298-BFB6C31CD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55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7C85-225D-4C61-A600-839C5240D07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E5F7-9126-42F9-8298-BFB6C31CD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13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7C85-225D-4C61-A600-839C5240D07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E5F7-9126-42F9-8298-BFB6C31CD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7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7C85-225D-4C61-A600-839C5240D07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E5F7-9126-42F9-8298-BFB6C31CD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15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7C85-225D-4C61-A600-839C5240D07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E5F7-9126-42F9-8298-BFB6C31CD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66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7C85-225D-4C61-A600-839C5240D07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E5F7-9126-42F9-8298-BFB6C31CD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96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EAC7C85-225D-4C61-A600-839C5240D07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CCCE5F7-9126-42F9-8298-BFB6C31CD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46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EAC7C85-225D-4C61-A600-839C5240D07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CCCE5F7-9126-42F9-8298-BFB6C31CD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567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E14D-A625-8BFE-78B7-7B59155BE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Achieving better model Generalization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0B6B0-D8C5-398C-AB25-0E27553F7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Pedro Paulo </a:t>
            </a:r>
            <a:r>
              <a:rPr lang="en-US" dirty="0" err="1"/>
              <a:t>Boechat</a:t>
            </a:r>
            <a:r>
              <a:rPr lang="en-US" dirty="0"/>
              <a:t> </a:t>
            </a:r>
            <a:r>
              <a:rPr lang="en-US" dirty="0" err="1"/>
              <a:t>Rabello</a:t>
            </a:r>
            <a:r>
              <a:rPr lang="en-US" dirty="0"/>
              <a:t> Dutra Pinto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37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70"/>
    </mc:Choice>
    <mc:Fallback>
      <p:transition spd="slow" advTm="1537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2E71-AA57-FA2B-B826-6405E7DA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problem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ACBB6-4676-53C8-5F83-218221F0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processing field </a:t>
            </a:r>
          </a:p>
          <a:p>
            <a:endParaRPr lang="en-US" dirty="0"/>
          </a:p>
          <a:p>
            <a:r>
              <a:rPr lang="en-US" dirty="0"/>
              <a:t>What are some approaches?</a:t>
            </a:r>
          </a:p>
          <a:p>
            <a:endParaRPr lang="en-US" dirty="0"/>
          </a:p>
          <a:p>
            <a:r>
              <a:rPr lang="en-US" dirty="0"/>
              <a:t>How can loss be a determinant factor?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EFC15-089D-E60C-67E7-A175F5BF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82" y="2960144"/>
            <a:ext cx="4388882" cy="21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8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54"/>
    </mc:Choice>
    <mc:Fallback>
      <p:transition spd="slow" advTm="921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C74-3809-FBCF-495E-36688339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E9526-87BA-416E-D53B-4C5CD34D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62" y="2263384"/>
            <a:ext cx="10554574" cy="3636511"/>
          </a:xfrm>
        </p:spPr>
        <p:txBody>
          <a:bodyPr/>
          <a:lstStyle/>
          <a:p>
            <a:r>
              <a:rPr lang="en-US" dirty="0"/>
              <a:t>Re-implement SAM algorithm </a:t>
            </a:r>
          </a:p>
          <a:p>
            <a:endParaRPr lang="en-US" dirty="0"/>
          </a:p>
          <a:p>
            <a:r>
              <a:rPr lang="en-US" dirty="0"/>
              <a:t>Test two scenarios</a:t>
            </a:r>
          </a:p>
          <a:p>
            <a:endParaRPr lang="en-US" dirty="0"/>
          </a:p>
          <a:p>
            <a:r>
              <a:rPr lang="en-US" dirty="0"/>
              <a:t>Expend and test on novel models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AA355-AAA6-42B8-A3FF-8F7B22E20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078" y="2892607"/>
            <a:ext cx="4062035" cy="2698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D57951-3356-4C10-76DA-DF6B75575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740" y="2844105"/>
            <a:ext cx="3114698" cy="27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94"/>
    </mc:Choice>
    <mc:Fallback>
      <p:transition spd="slow" advTm="26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06BD-ACF3-A7AC-4729-16B4CDE4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CIFAR with WideResnet50</a:t>
            </a:r>
            <a:endParaRPr lang="en-IN" dirty="0"/>
          </a:p>
        </p:txBody>
      </p:sp>
      <p:pic>
        <p:nvPicPr>
          <p:cNvPr id="20" name="Picture 1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A2FE6B3-1BBE-8164-CD51-7D9A8A0A9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89" y="2318692"/>
            <a:ext cx="4835386" cy="3930483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46CFF06-5CF7-7008-20F0-E5B020FD7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610" y="1765087"/>
            <a:ext cx="10554574" cy="363651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1E4EB22-F1DA-3C95-00EB-E63963473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19" y="2318692"/>
            <a:ext cx="4623568" cy="39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47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82"/>
    </mc:Choice>
    <mc:Fallback>
      <p:transition spd="slow" advTm="368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4976-1377-CC20-075D-EFCA8FFE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923088" cy="970450"/>
          </a:xfrm>
        </p:spPr>
        <p:txBody>
          <a:bodyPr/>
          <a:lstStyle/>
          <a:p>
            <a:r>
              <a:rPr lang="en-US" dirty="0"/>
              <a:t>Loss in CIFAR-10 with WideResnet50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16A88-9B95-7D5F-645D-94096F890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E01CB-FDBB-9D25-C077-AB7C9544B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4" y="2036971"/>
            <a:ext cx="5350920" cy="44267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8E50FE-0B37-CED2-E2F0-C3F81322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919" y="2036971"/>
            <a:ext cx="5364763" cy="442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8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D7EC-C8FE-C9DF-5FB0-2843AA6B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02" y="447188"/>
            <a:ext cx="11104596" cy="970450"/>
          </a:xfrm>
        </p:spPr>
        <p:txBody>
          <a:bodyPr/>
          <a:lstStyle/>
          <a:p>
            <a:r>
              <a:rPr lang="en-US" dirty="0"/>
              <a:t>Results for Fashion-MNIST with custom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1C64-8193-E316-7A6C-F14BEFC4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47A93E6F-A91B-2AAF-D32A-72A6AC288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2038"/>
            <a:ext cx="4954314" cy="4067117"/>
          </a:xfrm>
          <a:prstGeom prst="rect">
            <a:avLst/>
          </a:prstGeom>
        </p:spPr>
      </p:pic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C53276DE-A306-DDBC-2A3A-448F07043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0" y="2272038"/>
            <a:ext cx="4884946" cy="406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8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39B2-CD5F-C6AD-8811-E06DE5EF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Takeaways and Future Directions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4AEA-E0FF-EFFA-6940-1AD16D91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 seems promising and delivers in generalizing models, as their loss becomes  smoother</a:t>
            </a:r>
          </a:p>
          <a:p>
            <a:endParaRPr lang="en-US" dirty="0"/>
          </a:p>
          <a:p>
            <a:r>
              <a:rPr lang="en-US" dirty="0"/>
              <a:t>There is still more tests and research to be done!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53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74</TotalTime>
  <Words>310</Words>
  <Application>Microsoft Office PowerPoint</Application>
  <PresentationFormat>Widescreen</PresentationFormat>
  <Paragraphs>28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2</vt:lpstr>
      <vt:lpstr>Quotable</vt:lpstr>
      <vt:lpstr>Achieving better model Generalization</vt:lpstr>
      <vt:lpstr>Motivation and problem definition</vt:lpstr>
      <vt:lpstr>Implementation</vt:lpstr>
      <vt:lpstr>Results for CIFAR with WideResnet50</vt:lpstr>
      <vt:lpstr>Loss in CIFAR-10 with WideResnet50</vt:lpstr>
      <vt:lpstr>Results for Fashion-MNIST with custom Model</vt:lpstr>
      <vt:lpstr>Main Takeaways and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Achieving better model Generalization</dc:title>
  <dc:creator>Pedro Paulo Boechat Rabello Dutra Pinto</dc:creator>
  <cp:lastModifiedBy>Pedro Paulo Boechat Rabello Dutra Pinto</cp:lastModifiedBy>
  <cp:revision>33</cp:revision>
  <dcterms:created xsi:type="dcterms:W3CDTF">2023-11-21T03:21:26Z</dcterms:created>
  <dcterms:modified xsi:type="dcterms:W3CDTF">2023-11-21T04:36:10Z</dcterms:modified>
</cp:coreProperties>
</file>