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1" r:id="rId5"/>
    <p:sldId id="262" r:id="rId6"/>
    <p:sldId id="264" r:id="rId7"/>
    <p:sldId id="283" r:id="rId8"/>
    <p:sldId id="284" r:id="rId9"/>
    <p:sldId id="285" r:id="rId10"/>
    <p:sldId id="286" r:id="rId11"/>
    <p:sldId id="287" r:id="rId12"/>
    <p:sldId id="288" r:id="rId13"/>
    <p:sldId id="312" r:id="rId14"/>
    <p:sldId id="289" r:id="rId15"/>
    <p:sldId id="290" r:id="rId16"/>
    <p:sldId id="291" r:id="rId17"/>
    <p:sldId id="292" r:id="rId18"/>
    <p:sldId id="297" r:id="rId19"/>
    <p:sldId id="293" r:id="rId20"/>
    <p:sldId id="298" r:id="rId21"/>
    <p:sldId id="294" r:id="rId22"/>
    <p:sldId id="295" r:id="rId23"/>
    <p:sldId id="300" r:id="rId24"/>
    <p:sldId id="296" r:id="rId25"/>
    <p:sldId id="299" r:id="rId26"/>
    <p:sldId id="272" r:id="rId27"/>
    <p:sldId id="276" r:id="rId28"/>
    <p:sldId id="274" r:id="rId29"/>
    <p:sldId id="275" r:id="rId30"/>
    <p:sldId id="277" r:id="rId31"/>
    <p:sldId id="266" r:id="rId32"/>
    <p:sldId id="268" r:id="rId33"/>
    <p:sldId id="278" r:id="rId34"/>
    <p:sldId id="269" r:id="rId35"/>
    <p:sldId id="270" r:id="rId36"/>
    <p:sldId id="279" r:id="rId37"/>
    <p:sldId id="271" r:id="rId38"/>
    <p:sldId id="273" r:id="rId39"/>
    <p:sldId id="267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1E3E-950F-449C-B6FC-AE35F781A8B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38E9E-A20C-4AB1-BDD9-09D43669E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8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0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6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2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51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8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98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33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95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0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1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2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96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99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9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0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6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D133-A180-45A9-BE0B-373F157D1A79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6B7B-20E4-41AC-AD82-A33523376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64393"/>
            <a:ext cx="9144000" cy="90152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Algoritmos de Caminhos Mínimos: </a:t>
            </a:r>
            <a:r>
              <a:rPr lang="pt-BR" dirty="0" err="1" smtClean="0"/>
              <a:t>Dijkstra</a:t>
            </a:r>
            <a:r>
              <a:rPr lang="pt-BR" dirty="0" smtClean="0"/>
              <a:t> e Floyd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08764"/>
            <a:ext cx="9144000" cy="2169308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dirty="0" smtClean="0"/>
              <a:t>Eduarda </a:t>
            </a:r>
            <a:r>
              <a:rPr lang="pt-BR" dirty="0" err="1" smtClean="0"/>
              <a:t>Coppo</a:t>
            </a:r>
            <a:r>
              <a:rPr lang="pt-BR" dirty="0" smtClean="0"/>
              <a:t> - </a:t>
            </a:r>
            <a:r>
              <a:rPr lang="pt-BR" dirty="0"/>
              <a:t>eduardacoppopkm@gmail.com</a:t>
            </a:r>
            <a:endParaRPr lang="pt-BR" dirty="0" smtClean="0"/>
          </a:p>
          <a:p>
            <a:r>
              <a:rPr lang="pt-BR" dirty="0" smtClean="0"/>
              <a:t>Pedro Henrique Vieira de Oliveira Azevedo - pedro.hvo.azevedo@gmail.com</a:t>
            </a:r>
          </a:p>
          <a:p>
            <a:endParaRPr lang="pt-BR" dirty="0"/>
          </a:p>
          <a:p>
            <a:r>
              <a:rPr lang="pt-BR" dirty="0" smtClean="0"/>
              <a:t>Teoria dos Grafos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81"/>
          <a:stretch/>
        </p:blipFill>
        <p:spPr>
          <a:xfrm>
            <a:off x="562136" y="353223"/>
            <a:ext cx="11063528" cy="14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Binária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13505"/>
              </p:ext>
            </p:extLst>
          </p:nvPr>
        </p:nvGraphicFramePr>
        <p:xfrm>
          <a:off x="384219" y="1690688"/>
          <a:ext cx="11423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57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9126004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dataIndex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HeapItem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pt-B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HeapItem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*H; 	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size_map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dijkstra_heap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*h =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createHeap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 = 0; i &lt;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i++){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 ==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(h,i,0);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h,i,inf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(k!=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removeMin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(h);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p;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for(p 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[k]; p!=NULL; p = p-&gt;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dist_v1 = h-&gt;H[h-&gt;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]].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h-&gt;H[h-&gt;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[k]].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(dist_v1 &gt; 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dist_v1 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r.anterior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k;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changeKey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h,h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-&gt;H[h-&gt;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]].dataIndex,dist_v1);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}}}}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smtClean="0"/>
              <a:t>Inserção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43" y="2354434"/>
            <a:ext cx="3391557" cy="26605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85633" y="2970159"/>
            <a:ext cx="52803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 | 0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42562" y="37742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 | ∞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∞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0754" y="4544856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323308" y="4544958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∞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9707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 | 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Binária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13505"/>
              </p:ext>
            </p:extLst>
          </p:nvPr>
        </p:nvGraphicFramePr>
        <p:xfrm>
          <a:off x="384219" y="1690688"/>
          <a:ext cx="11423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57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9126004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dataIndex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HeapItem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pt-B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HeapItem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*H; 	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size_map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dijkstra_heap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*h =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createHeap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 = 0; i &lt;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i++){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 ==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(h,i,0);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h,i,inf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(k!=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removeMin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(h);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p;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for(p 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[k]; p!=NULL; p = p-&gt;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dist_v1 = h-&gt;H[h-&gt;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]].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h-&gt;H[h-&gt;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[k]].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(dist_v1 &gt; 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dist_v1 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r.anterior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k;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changeKey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h,h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-&gt;H[h-&gt;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]].dataIndex,dist_v1);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}}}}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smtClean="0"/>
              <a:t>Remoção (Escolha do k)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43" y="2354434"/>
            <a:ext cx="3391557" cy="26605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85633" y="2970159"/>
            <a:ext cx="52803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42562" y="37742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 | ∞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∞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0754" y="4544856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323308" y="4544958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∞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92057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73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smtClean="0"/>
              <a:t>Remoção (Escolha do k)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43" y="2354434"/>
            <a:ext cx="3391557" cy="26605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1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42562" y="37742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 | ∞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∞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0754" y="4544856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178120" y="2981651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∞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67347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6| </a:t>
                      </a:r>
                      <a:r>
                        <a:rPr lang="pt-BR" sz="1800" dirty="0" smtClean="0"/>
                        <a:t>∞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7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Binária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13505"/>
              </p:ext>
            </p:extLst>
          </p:nvPr>
        </p:nvGraphicFramePr>
        <p:xfrm>
          <a:off x="384219" y="1690688"/>
          <a:ext cx="11423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57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9126004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       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dataIndex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HeapItem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pt-BR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HeapItem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*H; 	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size_map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dijkstra_heap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*h =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createHeap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 = 0; i &lt;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i++){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 ==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(h,i,0);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h,i,inf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(k!=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removeMin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(h);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p;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for(p 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[k]; p!=NULL; p = p-&gt;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dist_v1 = h-&gt;H[h-&gt;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]].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h-&gt;H[h-&gt;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[k]].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p-&gt;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(dist_v1 &gt; 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dist_v1 =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r.anterior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k;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changeKey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h,h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-&gt;H[h-&gt;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]].dataIndex,dist_v1);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}}}}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err="1" smtClean="0"/>
              <a:t>changeKey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1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42562" y="37742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 | 7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∞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0754" y="4544856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178120" y="2981651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∞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70940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6| </a:t>
                      </a:r>
                      <a:r>
                        <a:rPr lang="pt-BR" sz="1800" dirty="0" smtClean="0"/>
                        <a:t>∞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2| 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2354400"/>
            <a:ext cx="3391411" cy="2660400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V="1">
            <a:off x="2482922" y="3156965"/>
            <a:ext cx="1541012" cy="5490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err="1" smtClean="0"/>
              <a:t>changeKey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1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78120" y="29989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 | 7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</a:t>
            </a:r>
            <a:r>
              <a:rPr lang="pt-BR" sz="1400" dirty="0"/>
              <a:t>∞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0754" y="4544856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57213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∞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04930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 |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2354400"/>
            <a:ext cx="3391411" cy="2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err="1" smtClean="0"/>
              <a:t>changeKey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1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78120" y="29989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 | 7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9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0754" y="4544856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57213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∞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19549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 |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 flipH="1" flipV="1">
            <a:off x="4761422" y="3115291"/>
            <a:ext cx="1647643" cy="541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2354400"/>
            <a:ext cx="3391411" cy="2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err="1" smtClean="0"/>
              <a:t>changeKey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1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78120" y="29989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 | 7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9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0754" y="4544856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57213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14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84463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 |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482922" y="3156965"/>
            <a:ext cx="1541012" cy="5490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2354400"/>
            <a:ext cx="3391411" cy="2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Minimizar o custo de travessia de um grafo entre dois nós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sz="2800" dirty="0" smtClean="0"/>
                  <a:t>.</a:t>
                </a:r>
              </a:p>
              <a:p>
                <a:pPr>
                  <a:buClr>
                    <a:srgbClr val="C00000"/>
                  </a:buClr>
                </a:pPr>
                <a:endParaRPr lang="pt-BR" dirty="0"/>
              </a:p>
              <a:p>
                <a:pPr>
                  <a:buClr>
                    <a:srgbClr val="C00000"/>
                  </a:buClr>
                </a:pPr>
                <a:r>
                  <a:rPr lang="pt-BR" dirty="0" smtClean="0"/>
                  <a:t>Os algoritmos que iremos apresentar possuem características diferentes para a solucionar o problema do caminho mínimo:</a:t>
                </a:r>
              </a:p>
              <a:p>
                <a:pPr lvl="1">
                  <a:buClr>
                    <a:srgbClr val="C00000"/>
                  </a:buClr>
                </a:pPr>
                <a:r>
                  <a:rPr lang="pt-BR" dirty="0" smtClean="0"/>
                  <a:t> Algoritmo de </a:t>
                </a:r>
                <a:r>
                  <a:rPr lang="pt-BR" dirty="0" err="1" smtClean="0"/>
                  <a:t>Dijkstra</a:t>
                </a:r>
                <a:r>
                  <a:rPr lang="pt-BR" dirty="0" smtClean="0"/>
                  <a:t>: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pt-BR" dirty="0" smtClean="0"/>
                  <a:t>De um vértice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 smtClean="0"/>
                  <a:t> até um vértice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b="0" dirty="0" smtClean="0"/>
              </a:p>
              <a:p>
                <a:pPr lvl="2">
                  <a:buClr>
                    <a:srgbClr val="C00000"/>
                  </a:buClr>
                </a:pPr>
                <a:r>
                  <a:rPr lang="pt-BR" dirty="0" smtClean="0"/>
                  <a:t>De um vértice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 smtClean="0"/>
                  <a:t> para todos os vértices do grafo;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pt-BR" dirty="0" smtClean="0"/>
                  <a:t>Para todos os pares de vértices.</a:t>
                </a:r>
                <a:endParaRPr lang="pt-BR" dirty="0"/>
              </a:p>
              <a:p>
                <a:pPr lvl="1">
                  <a:buClr>
                    <a:srgbClr val="C00000"/>
                  </a:buClr>
                </a:pPr>
                <a:r>
                  <a:rPr lang="pt-BR" dirty="0" smtClean="0"/>
                  <a:t>Algoritmo de Floyd: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pt-BR" dirty="0" smtClean="0"/>
                  <a:t>Para todos os pares de vértices.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782" r="-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/>
              <a:t>Remoção (Escolha do k)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1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78120" y="29989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9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080754" y="4544856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57213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14</a:t>
            </a:r>
            <a:endParaRPr lang="pt-BR" sz="1400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84463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 |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2354400"/>
            <a:ext cx="3391411" cy="2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smtClean="0"/>
              <a:t>Remoção (Escolha do k)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2</a:t>
            </a:r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9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126604" y="2990083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957213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14</a:t>
            </a:r>
            <a:endParaRPr lang="pt-BR" sz="1400" dirty="0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58985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2354400"/>
            <a:ext cx="3391411" cy="2660400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428780" y="4040313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094341" y="2184730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Qual dos filhos do topo é o menor?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1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smtClean="0"/>
              <a:t>Remoção (Escolha do k)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2</a:t>
            </a:r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409065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9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126604" y="2990083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957213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14</a:t>
            </a:r>
            <a:endParaRPr lang="pt-BR" sz="1400" dirty="0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58985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3| 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2354400"/>
            <a:ext cx="3391411" cy="2660400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428780" y="4040313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094341" y="2184730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Qual dos filhos do topo é o menor?</a:t>
            </a:r>
            <a:endParaRPr lang="pt-BR" dirty="0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055" y="3109219"/>
            <a:ext cx="1835055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br>
              <a:rPr lang="pt-BR" dirty="0" smtClean="0"/>
            </a:br>
            <a:r>
              <a:rPr lang="pt-BR" dirty="0" smtClean="0"/>
              <a:t>Remoção (Escolha do k)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643"/>
            <a:ext cx="6110509" cy="2096306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028088" y="5321778"/>
            <a:ext cx="78561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K = 2</a:t>
            </a:r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98044" y="2977270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  <a:r>
              <a:rPr lang="pt-BR" sz="1400" dirty="0" smtClean="0"/>
              <a:t> | 9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73805" y="4544857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 | ∞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409131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 | ∞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957213" y="3774269"/>
            <a:ext cx="64609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 | 14</a:t>
            </a:r>
            <a:endParaRPr lang="pt-BR" sz="1400" dirty="0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85872"/>
              </p:ext>
            </p:extLst>
          </p:nvPr>
        </p:nvGraphicFramePr>
        <p:xfrm>
          <a:off x="2289650" y="5365276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511006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194866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88518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92021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5894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325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 |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6| 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5| </a:t>
                      </a:r>
                      <a:r>
                        <a:rPr lang="pt-BR" sz="1800" dirty="0" smtClean="0"/>
                        <a:t>∞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4| </a:t>
                      </a:r>
                      <a:r>
                        <a:rPr lang="pt-BR" sz="1800" dirty="0" smtClean="0"/>
                        <a:t>∞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757"/>
                  </a:ext>
                </a:extLst>
              </a:tr>
            </a:tbl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5065691" y="4069267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00" y="2354400"/>
            <a:ext cx="3391411" cy="2660400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428780" y="4040313"/>
            <a:ext cx="1386304" cy="1149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094341" y="2184730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Qual dos filhos do topo é o menor?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2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/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rgbClr val="C00000"/>
                  </a:buClr>
                </a:pPr>
                <a:r>
                  <a:rPr lang="pt-BR" sz="3200" dirty="0" smtClean="0"/>
                  <a:t>O máximo de operações a serem feitas seriam no máximo a altura da árvore o que faz com que o custo computacional das operações da </a:t>
                </a:r>
                <a:r>
                  <a:rPr lang="pt-BR" sz="3200" dirty="0" err="1" smtClean="0"/>
                  <a:t>heap</a:t>
                </a:r>
                <a:r>
                  <a:rPr lang="pt-BR" sz="3200" dirty="0" smtClean="0"/>
                  <a:t>, tanto na remoção quanto na </a:t>
                </a:r>
                <a:r>
                  <a:rPr lang="pt-BR" sz="3200" dirty="0" err="1" smtClean="0"/>
                  <a:t>changeKey</a:t>
                </a:r>
                <a:r>
                  <a:rPr lang="pt-BR" sz="3200" dirty="0" smtClean="0"/>
                  <a:t> sejam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200" dirty="0" smtClean="0"/>
                  <a:t>.</a:t>
                </a:r>
              </a:p>
              <a:p>
                <a:pPr>
                  <a:buClr>
                    <a:srgbClr val="C00000"/>
                  </a:buClr>
                </a:pPr>
                <a:endParaRPr lang="pt-BR" sz="3200" dirty="0"/>
              </a:p>
              <a:p>
                <a:pPr marL="0" indent="0">
                  <a:buClr>
                    <a:srgbClr val="C00000"/>
                  </a:buClr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1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333" t="-2941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0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/>
              <a:t>minHeap</a:t>
            </a:r>
            <a:r>
              <a:rPr lang="pt-BR" dirty="0"/>
              <a:t> </a:t>
            </a:r>
            <a:r>
              <a:rPr lang="pt-BR" dirty="0" smtClean="0"/>
              <a:t>Binária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62314"/>
              </p:ext>
            </p:extLst>
          </p:nvPr>
        </p:nvGraphicFramePr>
        <p:xfrm>
          <a:off x="384219" y="1690688"/>
          <a:ext cx="11423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57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9126004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        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dataIndex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HeapItem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pt-BR" sz="1800" b="1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t-BR" sz="18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HeapItem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*H; 	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size_map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dijkstra_heap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*h =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createHeap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for(i = 0; i &lt;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 i++){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(i ==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(h,i,0);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h,i,inf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(k!=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removeMin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(h);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 p;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for(p =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[k]; p!=NULL; p = p-&gt;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dist_v1 = h-&gt;H[h-&gt;</a:t>
                      </a:r>
                      <a:r>
                        <a:rPr lang="pt-BR" sz="16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6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]].</a:t>
                      </a:r>
                      <a:r>
                        <a:rPr lang="pt-BR" sz="16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6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= h-&gt;H[h-&gt;</a:t>
                      </a:r>
                      <a:r>
                        <a:rPr lang="pt-BR" sz="16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[k]].</a:t>
                      </a:r>
                      <a:r>
                        <a:rPr lang="pt-BR" sz="16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6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= p-&gt;</a:t>
                      </a:r>
                      <a:r>
                        <a:rPr lang="pt-BR" sz="16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6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(dist_v1 &gt; (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dist_v1 =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dist_k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edge_weight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r.anterior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 = k;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changeKey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h,h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-&gt;H[h-&gt;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[p-&gt;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]].dataIndex,dist_v1);</a:t>
                      </a:r>
                    </a:p>
                    <a:p>
                      <a:r>
                        <a:rPr lang="pt-BR" sz="1800" b="1" kern="1200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}}}}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795244" y="2274838"/>
                <a:ext cx="4601513" cy="230832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dirty="0" smtClean="0">
                    <a:solidFill>
                      <a:schemeClr val="bg1"/>
                    </a:solidFill>
                  </a:rPr>
                  <a:t>Complexidade Total: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44" y="2274838"/>
                <a:ext cx="4601513" cy="2308324"/>
              </a:xfrm>
              <a:prstGeom prst="rect">
                <a:avLst/>
              </a:prstGeom>
              <a:blipFill>
                <a:blip r:embed="rId3"/>
                <a:stretch>
                  <a:fillRect t="-5805" r="-2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3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2"/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Cada instância foi dividida em um caminho fácil, médio e difícil.</a:t>
                </a:r>
              </a:p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Vértice 1 como ponto de partida para todos as instâncias.</a:t>
                </a:r>
                <a:endParaRPr lang="pt-BR" sz="3200" dirty="0"/>
              </a:p>
              <a:p>
                <a:pPr lvl="1">
                  <a:buClr>
                    <a:srgbClr val="C00000"/>
                  </a:buClr>
                </a:pPr>
                <a:r>
                  <a:rPr lang="pt-BR" sz="2800" dirty="0" smtClean="0"/>
                  <a:t>Difícil (</a:t>
                </a:r>
                <a:r>
                  <a:rPr lang="pt-BR" sz="2800" dirty="0" err="1" smtClean="0"/>
                  <a:t>df</a:t>
                </a:r>
                <a:r>
                  <a:rPr lang="pt-BR" sz="2800" dirty="0" smtClean="0"/>
                  <a:t>) = primeiro vértice periférico encontrado</a:t>
                </a:r>
              </a:p>
              <a:p>
                <a:pPr lvl="1">
                  <a:buClr>
                    <a:srgbClr val="C00000"/>
                  </a:buClr>
                </a:pPr>
                <a:endParaRPr lang="pt-BR" sz="200" dirty="0" smtClean="0"/>
              </a:p>
              <a:p>
                <a:pPr lvl="1">
                  <a:buClr>
                    <a:srgbClr val="C00000"/>
                  </a:buClr>
                </a:pPr>
                <a:r>
                  <a:rPr lang="pt-BR" sz="2800" dirty="0" smtClean="0"/>
                  <a:t>Médio (</a:t>
                </a:r>
                <a:r>
                  <a:rPr lang="pt-BR" sz="2800" dirty="0" err="1" smtClean="0"/>
                  <a:t>md</a:t>
                </a:r>
                <a:r>
                  <a:rPr lang="pt-BR" sz="2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−100&lt;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pt-BR" sz="2800" dirty="0" smtClean="0"/>
              </a:p>
              <a:p>
                <a:pPr lvl="1">
                  <a:buClr>
                    <a:srgbClr val="C00000"/>
                  </a:buClr>
                </a:pPr>
                <a:endParaRPr lang="pt-BR" sz="200" dirty="0" smtClean="0"/>
              </a:p>
              <a:p>
                <a:pPr lvl="1">
                  <a:buClr>
                    <a:srgbClr val="C00000"/>
                  </a:buClr>
                </a:pPr>
                <a:r>
                  <a:rPr lang="pt-BR" sz="2800" dirty="0" smtClean="0"/>
                  <a:t>Fácil (</a:t>
                </a:r>
                <a:r>
                  <a:rPr lang="pt-BR" sz="2800" dirty="0" err="1" smtClean="0"/>
                  <a:t>fa</a:t>
                </a:r>
                <a:r>
                  <a:rPr lang="pt-BR" sz="28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𝑚𝑑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−100&lt;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𝑚𝑑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𝑚𝑑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NY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15712"/>
              </p:ext>
            </p:extLst>
          </p:nvPr>
        </p:nvGraphicFramePr>
        <p:xfrm>
          <a:off x="950118" y="2477067"/>
          <a:ext cx="10291764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:a16="http://schemas.microsoft.com/office/drawing/2014/main" val="991685491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597732256"/>
                    </a:ext>
                  </a:extLst>
                </a:gridCol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NY.d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(Vetor | </a:t>
                      </a:r>
                      <a:r>
                        <a:rPr lang="pt-BR" baseline="0" dirty="0" err="1" smtClean="0"/>
                        <a:t>Heap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13.848363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0.016686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359425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7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0.067572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719659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52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0.111725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1440081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8865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200" y="1690688"/>
            <a:ext cx="600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</a:t>
            </a:r>
            <a:r>
              <a:rPr lang="pt-BR" sz="3200" dirty="0" smtClean="0"/>
              <a:t>264346 | Arestas</a:t>
            </a:r>
            <a:r>
              <a:rPr lang="pt-BR" sz="3200" dirty="0"/>
              <a:t>: 733846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40027"/>
              </p:ext>
            </p:extLst>
          </p:nvPr>
        </p:nvGraphicFramePr>
        <p:xfrm>
          <a:off x="950118" y="4692743"/>
          <a:ext cx="10291764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:a16="http://schemas.microsoft.com/office/drawing/2014/main" val="991685491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597732256"/>
                    </a:ext>
                  </a:extLst>
                </a:gridCol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NY.t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(Vetor | </a:t>
                      </a:r>
                      <a:r>
                        <a:rPr lang="pt-BR" baseline="0" dirty="0" err="1" smtClean="0"/>
                        <a:t>Heap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9.890253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0.014851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477526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14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0.080786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957198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57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0.114438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1916421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8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</a:t>
            </a:r>
            <a:r>
              <a:rPr lang="pt-BR" dirty="0" err="1" smtClean="0"/>
              <a:t>NY.d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156000" y="1454461"/>
            <a:ext cx="11880000" cy="3960000"/>
            <a:chOff x="547106" y="1690688"/>
            <a:chExt cx="10800000" cy="36000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06" y="1690688"/>
              <a:ext cx="3600000" cy="360000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106" y="1690688"/>
              <a:ext cx="3600000" cy="3600000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106" y="1690688"/>
              <a:ext cx="3600000" cy="3600000"/>
            </a:xfrm>
            <a:prstGeom prst="rect">
              <a:avLst/>
            </a:prstGeom>
          </p:spPr>
        </p:pic>
      </p:grp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22342"/>
              </p:ext>
            </p:extLst>
          </p:nvPr>
        </p:nvGraphicFramePr>
        <p:xfrm>
          <a:off x="264000" y="54144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27448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69036"/>
              </p:ext>
            </p:extLst>
          </p:nvPr>
        </p:nvGraphicFramePr>
        <p:xfrm>
          <a:off x="4224000" y="5424872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147106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56235"/>
              </p:ext>
            </p:extLst>
          </p:nvPr>
        </p:nvGraphicFramePr>
        <p:xfrm>
          <a:off x="8184000" y="54001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264346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1177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NY.t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10" name="Agrupar 9"/>
          <p:cNvGrpSpPr>
            <a:grpSpLocks noChangeAspect="1"/>
          </p:cNvGrpSpPr>
          <p:nvPr/>
        </p:nvGrpSpPr>
        <p:grpSpPr>
          <a:xfrm>
            <a:off x="154800" y="1454400"/>
            <a:ext cx="11880000" cy="3960000"/>
            <a:chOff x="553800" y="1690688"/>
            <a:chExt cx="10800000" cy="36000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00" y="1690688"/>
              <a:ext cx="3600000" cy="36000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800" y="1690688"/>
              <a:ext cx="3600000" cy="360000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3800" y="1690688"/>
              <a:ext cx="3600000" cy="3600000"/>
            </a:xfrm>
            <a:prstGeom prst="rect">
              <a:avLst/>
            </a:prstGeom>
          </p:spPr>
        </p:pic>
      </p:grp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64153"/>
              </p:ext>
            </p:extLst>
          </p:nvPr>
        </p:nvGraphicFramePr>
        <p:xfrm>
          <a:off x="264000" y="54144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1884"/>
              </p:ext>
            </p:extLst>
          </p:nvPr>
        </p:nvGraphicFramePr>
        <p:xfrm>
          <a:off x="4224000" y="5424872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166863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9032"/>
              </p:ext>
            </p:extLst>
          </p:nvPr>
        </p:nvGraphicFramePr>
        <p:xfrm>
          <a:off x="8184000" y="54001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264346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7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200" dirty="0" smtClean="0"/>
              <a:t>É hora da revisão!</a:t>
            </a:r>
          </a:p>
          <a:p>
            <a:pPr>
              <a:buClr>
                <a:srgbClr val="C00000"/>
              </a:buClr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46" y="2563475"/>
            <a:ext cx="504810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BAY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22917"/>
              </p:ext>
            </p:extLst>
          </p:nvPr>
        </p:nvGraphicFramePr>
        <p:xfrm>
          <a:off x="950118" y="2477067"/>
          <a:ext cx="10291764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:a16="http://schemas.microsoft.com/office/drawing/2014/main" val="991685491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597732256"/>
                    </a:ext>
                  </a:extLst>
                </a:gridCol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BAY.d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(Vetor | </a:t>
                      </a:r>
                      <a:r>
                        <a:rPr lang="pt-BR" baseline="0" dirty="0" err="1" smtClean="0"/>
                        <a:t>Heap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40.983618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0.039093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539988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54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0.096090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1082034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45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0.138710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2165941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8865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200" y="1690688"/>
            <a:ext cx="600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321270 </a:t>
            </a:r>
            <a:r>
              <a:rPr lang="pt-BR" sz="3200" dirty="0" smtClean="0"/>
              <a:t>| Arestas</a:t>
            </a:r>
            <a:r>
              <a:rPr lang="pt-BR" sz="3200" dirty="0"/>
              <a:t>: 800172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11117"/>
              </p:ext>
            </p:extLst>
          </p:nvPr>
        </p:nvGraphicFramePr>
        <p:xfrm>
          <a:off x="950118" y="4692743"/>
          <a:ext cx="10291764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:a16="http://schemas.microsoft.com/office/drawing/2014/main" val="991685491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597732256"/>
                    </a:ext>
                  </a:extLst>
                </a:gridCol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BAY.t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(Vetor | </a:t>
                      </a:r>
                      <a:r>
                        <a:rPr lang="pt-BR" baseline="0" dirty="0" err="1" smtClean="0"/>
                        <a:t>Heap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57.966595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0.053536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866301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13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0.117376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1737617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45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0.145794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3480192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8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</a:t>
            </a:r>
            <a:r>
              <a:rPr lang="pt-BR" dirty="0" err="1" smtClean="0"/>
              <a:t>BAY.d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6" name="Agrupar 5"/>
          <p:cNvGrpSpPr>
            <a:grpSpLocks noChangeAspect="1"/>
          </p:cNvGrpSpPr>
          <p:nvPr/>
        </p:nvGrpSpPr>
        <p:grpSpPr>
          <a:xfrm>
            <a:off x="156000" y="1454400"/>
            <a:ext cx="11880000" cy="3960000"/>
            <a:chOff x="-7543" y="1806853"/>
            <a:chExt cx="10800000" cy="3600000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43" y="1806853"/>
              <a:ext cx="3600000" cy="360000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457" y="1806853"/>
              <a:ext cx="3600000" cy="36000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2457" y="1806853"/>
              <a:ext cx="3600000" cy="3600000"/>
            </a:xfrm>
            <a:prstGeom prst="rect">
              <a:avLst/>
            </a:prstGeom>
          </p:spPr>
        </p:pic>
      </p:grp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41363"/>
              </p:ext>
            </p:extLst>
          </p:nvPr>
        </p:nvGraphicFramePr>
        <p:xfrm>
          <a:off x="264000" y="54144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73920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44320"/>
              </p:ext>
            </p:extLst>
          </p:nvPr>
        </p:nvGraphicFramePr>
        <p:xfrm>
          <a:off x="4224000" y="5424872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212411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40269"/>
              </p:ext>
            </p:extLst>
          </p:nvPr>
        </p:nvGraphicFramePr>
        <p:xfrm>
          <a:off x="8184000" y="54001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321270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BAY.t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154800" y="1454400"/>
            <a:ext cx="11880000" cy="3960000"/>
            <a:chOff x="652463" y="1630185"/>
            <a:chExt cx="10800000" cy="36000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63" y="1630185"/>
              <a:ext cx="3600000" cy="36000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63" y="1630185"/>
              <a:ext cx="3600000" cy="360000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463" y="1630185"/>
              <a:ext cx="3600000" cy="3600000"/>
            </a:xfrm>
            <a:prstGeom prst="rect">
              <a:avLst/>
            </a:prstGeom>
          </p:spPr>
        </p:pic>
      </p:grp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47988"/>
              </p:ext>
            </p:extLst>
          </p:nvPr>
        </p:nvGraphicFramePr>
        <p:xfrm>
          <a:off x="264000" y="54144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103233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5932"/>
              </p:ext>
            </p:extLst>
          </p:nvPr>
        </p:nvGraphicFramePr>
        <p:xfrm>
          <a:off x="4224000" y="5424872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248040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44886"/>
              </p:ext>
            </p:extLst>
          </p:nvPr>
        </p:nvGraphicFramePr>
        <p:xfrm>
          <a:off x="8184000" y="54001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321270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6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COL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90164"/>
              </p:ext>
            </p:extLst>
          </p:nvPr>
        </p:nvGraphicFramePr>
        <p:xfrm>
          <a:off x="950118" y="2477067"/>
          <a:ext cx="10291764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:a16="http://schemas.microsoft.com/office/drawing/2014/main" val="991685491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597732256"/>
                    </a:ext>
                  </a:extLst>
                </a:gridCol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COL.d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(Vetor | </a:t>
                      </a:r>
                      <a:r>
                        <a:rPr lang="pt-BR" baseline="0" dirty="0" err="1" smtClean="0"/>
                        <a:t>Heap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0.098990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1804428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0.150582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3616936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0.195049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7246198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8865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199" y="1690688"/>
            <a:ext cx="623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435666 </a:t>
            </a:r>
            <a:r>
              <a:rPr lang="pt-BR" sz="3200" dirty="0" smtClean="0"/>
              <a:t>| Arestas</a:t>
            </a:r>
            <a:r>
              <a:rPr lang="pt-BR" sz="3200" dirty="0"/>
              <a:t>: 1057066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1464"/>
              </p:ext>
            </p:extLst>
          </p:nvPr>
        </p:nvGraphicFramePr>
        <p:xfrm>
          <a:off x="950118" y="4692743"/>
          <a:ext cx="10291764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:a16="http://schemas.microsoft.com/office/drawing/2014/main" val="991685491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597732256"/>
                    </a:ext>
                  </a:extLst>
                </a:gridCol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COL.t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(Vetor | </a:t>
                      </a:r>
                      <a:r>
                        <a:rPr lang="pt-BR" baseline="0" dirty="0" err="1" smtClean="0"/>
                        <a:t>Heap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21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0.098132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2694987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45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0.164361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5483070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0.196074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10935293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8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1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</a:t>
            </a:r>
            <a:r>
              <a:rPr lang="pt-BR" dirty="0" err="1" smtClean="0"/>
              <a:t>COL.d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11" name="Agrupar 10"/>
          <p:cNvGrpSpPr>
            <a:grpSpLocks noChangeAspect="1"/>
          </p:cNvGrpSpPr>
          <p:nvPr/>
        </p:nvGrpSpPr>
        <p:grpSpPr>
          <a:xfrm>
            <a:off x="154800" y="1454400"/>
            <a:ext cx="11880000" cy="3960000"/>
            <a:chOff x="1439400" y="857250"/>
            <a:chExt cx="10800000" cy="36000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400" y="857250"/>
              <a:ext cx="3600000" cy="36000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400" y="857250"/>
              <a:ext cx="3600000" cy="360000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400" y="857250"/>
              <a:ext cx="3600000" cy="3600000"/>
            </a:xfrm>
            <a:prstGeom prst="rect">
              <a:avLst/>
            </a:prstGeom>
          </p:spPr>
        </p:pic>
      </p:grp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80205"/>
              </p:ext>
            </p:extLst>
          </p:nvPr>
        </p:nvGraphicFramePr>
        <p:xfrm>
          <a:off x="264000" y="54144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94809"/>
              </p:ext>
            </p:extLst>
          </p:nvPr>
        </p:nvGraphicFramePr>
        <p:xfrm>
          <a:off x="4224000" y="5424872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17818"/>
              </p:ext>
            </p:extLst>
          </p:nvPr>
        </p:nvGraphicFramePr>
        <p:xfrm>
          <a:off x="8184000" y="54001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435666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1750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4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COL.t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10" name="Agrupar 9"/>
          <p:cNvGrpSpPr>
            <a:grpSpLocks noChangeAspect="1"/>
          </p:cNvGrpSpPr>
          <p:nvPr/>
        </p:nvGrpSpPr>
        <p:grpSpPr>
          <a:xfrm>
            <a:off x="154800" y="1454400"/>
            <a:ext cx="11880000" cy="3960000"/>
            <a:chOff x="895800" y="2055813"/>
            <a:chExt cx="10800000" cy="36000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0" y="2055813"/>
              <a:ext cx="3600000" cy="36000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2055813"/>
              <a:ext cx="3600000" cy="360000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800" y="2055813"/>
              <a:ext cx="3600000" cy="3600000"/>
            </a:xfrm>
            <a:prstGeom prst="rect">
              <a:avLst/>
            </a:prstGeom>
          </p:spPr>
        </p:pic>
      </p:grp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76477"/>
              </p:ext>
            </p:extLst>
          </p:nvPr>
        </p:nvGraphicFramePr>
        <p:xfrm>
          <a:off x="264000" y="54144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190177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74234"/>
              </p:ext>
            </p:extLst>
          </p:nvPr>
        </p:nvGraphicFramePr>
        <p:xfrm>
          <a:off x="4224000" y="5424872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336250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1091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5338"/>
              </p:ext>
            </p:extLst>
          </p:nvPr>
        </p:nvGraphicFramePr>
        <p:xfrm>
          <a:off x="8184000" y="54001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435666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FLA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66724"/>
              </p:ext>
            </p:extLst>
          </p:nvPr>
        </p:nvGraphicFramePr>
        <p:xfrm>
          <a:off x="950118" y="2477067"/>
          <a:ext cx="10291764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:a16="http://schemas.microsoft.com/office/drawing/2014/main" val="991685491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597732256"/>
                    </a:ext>
                  </a:extLst>
                </a:gridCol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FLA.d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(Vetor | </a:t>
                      </a:r>
                      <a:r>
                        <a:rPr lang="pt-BR" baseline="0" dirty="0" err="1" smtClean="0"/>
                        <a:t>Heap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13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0.074377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2907930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17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0.149866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5829987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20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0.491751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11674195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8865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199" y="1690688"/>
            <a:ext cx="6534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1070376 </a:t>
            </a:r>
            <a:r>
              <a:rPr lang="pt-BR" sz="3200" dirty="0" smtClean="0"/>
              <a:t>| Arestas</a:t>
            </a:r>
            <a:r>
              <a:rPr lang="pt-BR" sz="3200" dirty="0"/>
              <a:t>: 2712798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9092"/>
              </p:ext>
            </p:extLst>
          </p:nvPr>
        </p:nvGraphicFramePr>
        <p:xfrm>
          <a:off x="950118" y="4692743"/>
          <a:ext cx="10291764" cy="201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41">
                  <a:extLst>
                    <a:ext uri="{9D8B030D-6E8A-4147-A177-3AD203B41FA5}">
                      <a16:colId xmlns:a16="http://schemas.microsoft.com/office/drawing/2014/main" val="991685491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2572941">
                  <a:extLst>
                    <a:ext uri="{9D8B030D-6E8A-4147-A177-3AD203B41FA5}">
                      <a16:colId xmlns:a16="http://schemas.microsoft.com/office/drawing/2014/main" val="1597732256"/>
                    </a:ext>
                  </a:extLst>
                </a:gridCol>
              </a:tblGrid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FLA.t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 (Vetor | </a:t>
                      </a:r>
                      <a:r>
                        <a:rPr lang="pt-BR" baseline="0" dirty="0" err="1" smtClean="0"/>
                        <a:t>Heap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Fácil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36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0.077648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3417632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9124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45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0.206668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6870773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3360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Difícil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0.508526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13776909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8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5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</a:t>
            </a:r>
            <a:r>
              <a:rPr lang="pt-BR" dirty="0" err="1" smtClean="0"/>
              <a:t>FLA.d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10" name="Agrupar 9"/>
          <p:cNvGrpSpPr>
            <a:grpSpLocks noChangeAspect="1"/>
          </p:cNvGrpSpPr>
          <p:nvPr/>
        </p:nvGrpSpPr>
        <p:grpSpPr>
          <a:xfrm>
            <a:off x="154800" y="1454400"/>
            <a:ext cx="11880000" cy="3960000"/>
            <a:chOff x="121284" y="1417459"/>
            <a:chExt cx="10800000" cy="36000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4" y="1417459"/>
              <a:ext cx="3600000" cy="36000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284" y="1417459"/>
              <a:ext cx="3600000" cy="360000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84" y="1417459"/>
              <a:ext cx="3600000" cy="3600000"/>
            </a:xfrm>
            <a:prstGeom prst="rect">
              <a:avLst/>
            </a:prstGeom>
          </p:spPr>
        </p:pic>
      </p:grp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48816"/>
              </p:ext>
            </p:extLst>
          </p:nvPr>
        </p:nvGraphicFramePr>
        <p:xfrm>
          <a:off x="264000" y="54144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110581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02730"/>
              </p:ext>
            </p:extLst>
          </p:nvPr>
        </p:nvGraphicFramePr>
        <p:xfrm>
          <a:off x="4224000" y="5424872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281082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1363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87617"/>
              </p:ext>
            </p:extLst>
          </p:nvPr>
        </p:nvGraphicFramePr>
        <p:xfrm>
          <a:off x="8184000" y="54001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1070376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3529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FLA.t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pSp>
        <p:nvGrpSpPr>
          <p:cNvPr id="10" name="Agrupar 9"/>
          <p:cNvGrpSpPr>
            <a:grpSpLocks noChangeAspect="1"/>
          </p:cNvGrpSpPr>
          <p:nvPr/>
        </p:nvGrpSpPr>
        <p:grpSpPr>
          <a:xfrm>
            <a:off x="154800" y="1454400"/>
            <a:ext cx="11880000" cy="3960000"/>
            <a:chOff x="-18600" y="1632439"/>
            <a:chExt cx="10800000" cy="36000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600" y="1632439"/>
              <a:ext cx="3600000" cy="36000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1632439"/>
              <a:ext cx="3600000" cy="360000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400" y="1632439"/>
              <a:ext cx="3600000" cy="3600000"/>
            </a:xfrm>
            <a:prstGeom prst="rect">
              <a:avLst/>
            </a:prstGeom>
          </p:spPr>
        </p:pic>
      </p:grp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24303"/>
              </p:ext>
            </p:extLst>
          </p:nvPr>
        </p:nvGraphicFramePr>
        <p:xfrm>
          <a:off x="264000" y="54144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114490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14103"/>
              </p:ext>
            </p:extLst>
          </p:nvPr>
        </p:nvGraphicFramePr>
        <p:xfrm>
          <a:off x="4224000" y="5424872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385384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1198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59939"/>
              </p:ext>
            </p:extLst>
          </p:nvPr>
        </p:nvGraphicFramePr>
        <p:xfrm>
          <a:off x="8184000" y="5400161"/>
          <a:ext cx="374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417744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61517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Pontos Visitados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Caminho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1070376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2332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8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Floyd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endParaRPr lang="pt-BR" sz="3200" dirty="0" smtClean="0"/>
          </a:p>
          <a:p>
            <a:pPr>
              <a:buClr>
                <a:srgbClr val="C00000"/>
              </a:buClr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pt-BR" sz="3200" dirty="0"/>
              <a:t>Caminho mais curto entre </a:t>
            </a:r>
            <a:r>
              <a:rPr lang="pt-BR" sz="3200" b="1" dirty="0"/>
              <a:t>todos</a:t>
            </a:r>
            <a:r>
              <a:rPr lang="pt-BR" sz="3200" dirty="0"/>
              <a:t> os pares de </a:t>
            </a:r>
            <a:r>
              <a:rPr lang="pt-BR" sz="3200" dirty="0" smtClean="0"/>
              <a:t>vértices.</a:t>
            </a:r>
          </a:p>
          <a:p>
            <a:pPr>
              <a:buClr>
                <a:srgbClr val="C00000"/>
              </a:buClr>
            </a:pPr>
            <a:endParaRPr lang="pt-BR" sz="100" dirty="0" smtClean="0"/>
          </a:p>
          <a:p>
            <a:pPr>
              <a:buClr>
                <a:srgbClr val="C00000"/>
              </a:buClr>
            </a:pPr>
            <a:r>
              <a:rPr lang="pt-BR" sz="3200" dirty="0" smtClean="0"/>
              <a:t>Grafo </a:t>
            </a:r>
            <a:r>
              <a:rPr lang="pt-BR" sz="3200" dirty="0"/>
              <a:t>orientado e </a:t>
            </a:r>
            <a:r>
              <a:rPr lang="pt-BR" sz="3200" dirty="0" smtClean="0"/>
              <a:t>valorado.</a:t>
            </a:r>
          </a:p>
          <a:p>
            <a:pPr>
              <a:buClr>
                <a:srgbClr val="C00000"/>
              </a:buClr>
            </a:pPr>
            <a:endParaRPr lang="pt-BR" sz="100" dirty="0" smtClean="0"/>
          </a:p>
          <a:p>
            <a:pPr>
              <a:buClr>
                <a:srgbClr val="C00000"/>
              </a:buClr>
            </a:pPr>
            <a:r>
              <a:rPr lang="pt-BR" sz="3200" dirty="0" smtClean="0"/>
              <a:t>Ciclos </a:t>
            </a:r>
            <a:r>
              <a:rPr lang="pt-BR" sz="3200" dirty="0"/>
              <a:t>negativos não são </a:t>
            </a:r>
            <a:r>
              <a:rPr lang="pt-BR" sz="3200" dirty="0" smtClean="0"/>
              <a:t>permitidos.</a:t>
            </a:r>
          </a:p>
          <a:p>
            <a:pPr>
              <a:buClr>
                <a:srgbClr val="C00000"/>
              </a:buClr>
            </a:pPr>
            <a:endParaRPr lang="pt-BR" sz="100" dirty="0" smtClean="0"/>
          </a:p>
          <a:p>
            <a:pPr>
              <a:buClr>
                <a:srgbClr val="C00000"/>
              </a:buClr>
            </a:pPr>
            <a:r>
              <a:rPr lang="pt-BR" sz="3200" dirty="0" smtClean="0"/>
              <a:t>Arestas </a:t>
            </a:r>
            <a:r>
              <a:rPr lang="pt-BR" sz="3200" dirty="0"/>
              <a:t>negativas são </a:t>
            </a:r>
            <a:r>
              <a:rPr lang="pt-BR" sz="3200" dirty="0" smtClean="0"/>
              <a:t>permitidas.</a:t>
            </a:r>
          </a:p>
        </p:txBody>
      </p:sp>
    </p:spTree>
    <p:extLst>
      <p:ext uri="{BB962C8B-B14F-4D97-AF65-F5344CB8AC3E}">
        <p14:creationId xmlns:p14="http://schemas.microsoft.com/office/powerpoint/2010/main" val="33451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Representação do Grafo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08295"/>
              </p:ext>
            </p:extLst>
          </p:nvPr>
        </p:nvGraphicFramePr>
        <p:xfrm>
          <a:off x="619261" y="2361951"/>
          <a:ext cx="706942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652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5408775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type_graph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vertex;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cost;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type_graph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prox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};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add_to_list_undir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66" y="1658975"/>
            <a:ext cx="3391557" cy="2660515"/>
          </a:xfrm>
          <a:prstGeom prst="rect">
            <a:avLst/>
          </a:prstGeom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51068"/>
              </p:ext>
            </p:extLst>
          </p:nvPr>
        </p:nvGraphicFramePr>
        <p:xfrm>
          <a:off x="8094966" y="4460356"/>
          <a:ext cx="38160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4342199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1947933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323129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28201843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51266693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89432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| 7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| 9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 | 14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9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| 7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| 10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 | 15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03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| 9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| 10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 |11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 | 2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13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 |</a:t>
                      </a:r>
                      <a:r>
                        <a:rPr lang="pt-BR" baseline="0" dirty="0" smtClean="0"/>
                        <a:t> 15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| 11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| 6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0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 | 6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 | 9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80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| 14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 | 2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| 9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28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Floyd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453" y="1690813"/>
            <a:ext cx="5243083" cy="46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Floyd</a:t>
            </a:r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287100" y="1852475"/>
            <a:ext cx="11617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  let V be the number of vertices in a graph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2  let dist be a |V| × |V| array of minimum distances initialized to ∞ (infinity)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3  for each edge (u,v)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4     dist[u][v] ← w(u,v)  // the weight of the edge (u,v)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5  for each vertex v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6     dist[v][v] ← 0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7  for k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8     for i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9        for j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10           if dist[i][j] &gt; dist[i][k] + dist[k][j] 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11               dist[i][j] ← dist[i][k] + dist[k][j]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12           end if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51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Floyd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294275" y="1825625"/>
            <a:ext cx="11668800" cy="82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2 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dist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be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a |V| × |V|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minimum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distances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initialized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 ∞ (</a:t>
            </a:r>
            <a:r>
              <a:rPr lang="pt-BR" sz="1800" dirty="0" err="1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infinity</a:t>
            </a:r>
            <a:r>
              <a:rPr lang="pt-BR" sz="1800" dirty="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9" name="Shape 349"/>
          <p:cNvGraphicFramePr/>
          <p:nvPr/>
        </p:nvGraphicFramePr>
        <p:xfrm>
          <a:off x="4109625" y="2510850"/>
          <a:ext cx="3972750" cy="396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43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Floyd</a:t>
            </a: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38200" y="1664850"/>
            <a:ext cx="10515600" cy="84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3  for each edge (u,v)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4     dist[u][v] ← w(u,v)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5  for each vertex v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6     dist[v][v] ← 0</a:t>
            </a:r>
            <a:endParaRPr/>
          </a:p>
        </p:txBody>
      </p:sp>
      <p:graphicFrame>
        <p:nvGraphicFramePr>
          <p:cNvPr id="356" name="Shape 356"/>
          <p:cNvGraphicFramePr/>
          <p:nvPr/>
        </p:nvGraphicFramePr>
        <p:xfrm>
          <a:off x="6335925" y="2101475"/>
          <a:ext cx="3972750" cy="396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-2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750" y="3165375"/>
            <a:ext cx="3908650" cy="35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3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Floyd</a:t>
            </a: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838200" y="1633725"/>
            <a:ext cx="10515600" cy="209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7  for k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8     for i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9        for j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10           if dist[i][j] &gt; dist[i][k] + dist[k][j] 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11               dist[i][j] ← dist[i][k] + dist[k][j]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12           end if</a:t>
            </a: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11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Floyd</a:t>
            </a: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838200" y="1633725"/>
            <a:ext cx="10515600" cy="75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10  if dist[i][j] &gt; dist[i][k] + dist[k][j] 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11      dist[i][j] ← dist[i][k] + dist[k][j]</a:t>
            </a:r>
            <a:endParaRPr/>
          </a:p>
        </p:txBody>
      </p:sp>
      <p:graphicFrame>
        <p:nvGraphicFramePr>
          <p:cNvPr id="370" name="Shape 370"/>
          <p:cNvGraphicFramePr/>
          <p:nvPr/>
        </p:nvGraphicFramePr>
        <p:xfrm>
          <a:off x="1452350" y="2626050"/>
          <a:ext cx="3972750" cy="396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1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 = 1</a:t>
                      </a:r>
                      <a:endParaRPr sz="800" b="1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-2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 b="1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1" name="Shape 371"/>
          <p:cNvGraphicFramePr/>
          <p:nvPr/>
        </p:nvGraphicFramePr>
        <p:xfrm>
          <a:off x="6766900" y="2626050"/>
          <a:ext cx="3972750" cy="396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1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 = 2</a:t>
                      </a:r>
                      <a:endParaRPr sz="800" b="1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-2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 b="1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 b="1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10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Floyd</a:t>
            </a: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838200" y="1633725"/>
            <a:ext cx="10515600" cy="75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10  if dist[i][j] &gt; dist[i][k] + dist[k][j] 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11      dist[i][j] ← dist[i][k] + dist[k][j]</a:t>
            </a:r>
            <a:endParaRPr/>
          </a:p>
        </p:txBody>
      </p:sp>
      <p:graphicFrame>
        <p:nvGraphicFramePr>
          <p:cNvPr id="378" name="Shape 378"/>
          <p:cNvGraphicFramePr/>
          <p:nvPr>
            <p:extLst>
              <p:ext uri="{D42A27DB-BD31-4B8C-83A1-F6EECF244321}">
                <p14:modId xmlns:p14="http://schemas.microsoft.com/office/powerpoint/2010/main" val="2122120735"/>
              </p:ext>
            </p:extLst>
          </p:nvPr>
        </p:nvGraphicFramePr>
        <p:xfrm>
          <a:off x="1452350" y="2626050"/>
          <a:ext cx="3972750" cy="396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1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 = 3</a:t>
                      </a:r>
                      <a:endParaRPr sz="800" b="1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 dirty="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-2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 b="1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 b="1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9" name="Shape 379"/>
          <p:cNvGraphicFramePr/>
          <p:nvPr>
            <p:extLst>
              <p:ext uri="{D42A27DB-BD31-4B8C-83A1-F6EECF244321}">
                <p14:modId xmlns:p14="http://schemas.microsoft.com/office/powerpoint/2010/main" val="1074621114"/>
              </p:ext>
            </p:extLst>
          </p:nvPr>
        </p:nvGraphicFramePr>
        <p:xfrm>
          <a:off x="6766900" y="2626050"/>
          <a:ext cx="3972750" cy="396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1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 = 4</a:t>
                      </a:r>
                      <a:endParaRPr sz="800" b="1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 dirty="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</a:t>
                      </a:r>
                      <a:endParaRPr sz="2000" b="1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-2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∞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2000" b="1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b="1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 b="1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50"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rgbClr val="9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2000">
                        <a:solidFill>
                          <a:srgbClr val="9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200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9700" marR="13970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38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Floyd</a:t>
            </a: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345450" y="1544200"/>
            <a:ext cx="11668800" cy="501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  let V be the number of vertices in a graph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2  let dist be a |V| × |V| array of minimum distances initialized to ∞ (infinity)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3  let next be a |V| × |V| array of adjacent vertices initialized to -1</a:t>
            </a:r>
            <a:endParaRPr sz="1800">
              <a:highlight>
                <a:srgbClr val="D9EAD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4  for each edge (u,v)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5     dist[u][v] ← w(u,v)  // the weight of the edge (u,v)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6     next[u][v] ← v</a:t>
            </a:r>
            <a:endParaRPr sz="1800">
              <a:highlight>
                <a:srgbClr val="D9EAD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7  for each vertex v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8     dist[v][v] ← 0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9  for k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10     for i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11        for j from 1 to |V|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12           if dist[i][j] &gt; dist[i][k] + dist[k][j] 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13               dist[i][j] ← dist[i][k] + dist[k][j]</a:t>
            </a:r>
            <a:endParaRPr sz="18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14               next[i][j] ← next[i][k]</a:t>
            </a:r>
            <a:endParaRPr sz="1800">
              <a:highlight>
                <a:srgbClr val="D9EAD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700" marR="13970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D0DEEF"/>
                </a:highlight>
                <a:latin typeface="Roboto Mono"/>
                <a:ea typeface="Roboto Mono"/>
                <a:cs typeface="Roboto Mono"/>
                <a:sym typeface="Roboto Mono"/>
              </a:rPr>
              <a:t>15           end if</a:t>
            </a:r>
            <a:endParaRPr sz="14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highlight>
                <a:srgbClr val="D0DEE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8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Floyd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endParaRPr lang="pt-BR" sz="3200" dirty="0" smtClean="0"/>
          </a:p>
          <a:p>
            <a:pPr>
              <a:buClr>
                <a:srgbClr val="C00000"/>
              </a:buClr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</a:pPr>
                <a:r>
                  <a:rPr lang="pt-BR" sz="3200" dirty="0" smtClean="0"/>
                  <a:t>Devido </a:t>
                </a:r>
                <a:r>
                  <a:rPr lang="pt-BR" sz="3200" dirty="0"/>
                  <a:t>aos 3 loops for aninhados, a complexidade do algoritmo de </a:t>
                </a:r>
                <a:r>
                  <a:rPr lang="pt-BR" sz="3200" dirty="0" smtClean="0"/>
                  <a:t>Floyd para todos os casos de teste é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³)</m:t>
                    </m:r>
                  </m:oMath>
                </a14:m>
                <a:r>
                  <a:rPr lang="pt-BR" sz="3200" dirty="0" smtClean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Computacionais – 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8184"/>
              </p:ext>
            </p:extLst>
          </p:nvPr>
        </p:nvGraphicFramePr>
        <p:xfrm>
          <a:off x="2856308" y="2635319"/>
          <a:ext cx="6479384" cy="151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846">
                  <a:extLst>
                    <a:ext uri="{9D8B030D-6E8A-4147-A177-3AD203B41FA5}">
                      <a16:colId xmlns:a16="http://schemas.microsoft.com/office/drawing/2014/main" val="2247342882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4012289288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17362708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905672073"/>
                    </a:ext>
                  </a:extLst>
                </a:gridCol>
              </a:tblGrid>
              <a:tr h="503518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</a:t>
                      </a:r>
                      <a:r>
                        <a:rPr lang="pt-BR" baseline="0" dirty="0" smtClean="0"/>
                        <a:t> DE EXECUÇÃO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0704"/>
                  </a:ext>
                </a:extLst>
              </a:tr>
              <a:tr h="503518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Dijkstra</a:t>
                      </a:r>
                      <a:r>
                        <a:rPr lang="pt-BR" b="1" dirty="0" smtClean="0"/>
                        <a:t> (Vetor | </a:t>
                      </a:r>
                      <a:r>
                        <a:rPr lang="pt-BR" b="1" dirty="0" err="1" smtClean="0"/>
                        <a:t>Heap</a:t>
                      </a:r>
                      <a:r>
                        <a:rPr lang="pt-BR" b="1" dirty="0" smtClean="0"/>
                        <a:t>)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Floyd (Matriz | Vetor)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261662"/>
                  </a:ext>
                </a:extLst>
              </a:tr>
              <a:tr h="50351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3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0.000486 </a:t>
                      </a:r>
                      <a:r>
                        <a:rPr lang="pt-BR" dirty="0" err="1" smtClean="0"/>
                        <a:t>secs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 min 52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 </a:t>
                      </a:r>
                      <a:r>
                        <a:rPr lang="pt-BR" dirty="0" err="1" smtClean="0"/>
                        <a:t>mins</a:t>
                      </a:r>
                      <a:r>
                        <a:rPr lang="pt-BR" dirty="0" smtClean="0"/>
                        <a:t> 32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err="1" smtClean="0"/>
                        <a:t>secs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68938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38200" y="1690688"/>
            <a:ext cx="6005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Vértices: 3353 </a:t>
            </a:r>
            <a:r>
              <a:rPr lang="pt-BR" sz="3200" dirty="0" smtClean="0"/>
              <a:t>| Arestas</a:t>
            </a:r>
            <a:r>
              <a:rPr lang="pt-BR" sz="3200" dirty="0"/>
              <a:t>: 8870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34840" y="4505729"/>
            <a:ext cx="712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As matrizes de distância e de recuperação de caminhos geradas pelos algoritmos de Floyd e </a:t>
            </a:r>
            <a:r>
              <a:rPr lang="pt-BR" sz="3200" dirty="0" err="1" smtClean="0"/>
              <a:t>Dijkstra</a:t>
            </a:r>
            <a:r>
              <a:rPr lang="pt-BR" sz="3200" dirty="0" smtClean="0"/>
              <a:t> são exatamente iguais.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274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Forma Canônica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6837"/>
              </p:ext>
            </p:extLst>
          </p:nvPr>
        </p:nvGraphicFramePr>
        <p:xfrm>
          <a:off x="384219" y="1690688"/>
          <a:ext cx="1142356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57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9126004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dijkstra_array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INICIALIZAÇÕES DE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aberto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]==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]&lt;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menor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]!=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custo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MIN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custo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  }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endParaRPr lang="pt-BR" sz="2800" dirty="0" smtClean="0"/>
          </a:p>
          <a:p>
            <a:pPr>
              <a:buClr>
                <a:srgbClr val="C00000"/>
              </a:buClr>
            </a:pPr>
            <a:endParaRPr lang="pt-BR" dirty="0"/>
          </a:p>
          <a:p>
            <a:pPr marL="0" indent="0" algn="ctr">
              <a:buClr>
                <a:srgbClr val="C00000"/>
              </a:buClr>
              <a:buNone/>
            </a:pPr>
            <a:r>
              <a:rPr lang="pt-BR" sz="7200" dirty="0" smtClean="0"/>
              <a:t>DÚVIDAS???</a:t>
            </a:r>
            <a:endParaRPr lang="pt-BR" sz="7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Forma Canônica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73675"/>
              </p:ext>
            </p:extLst>
          </p:nvPr>
        </p:nvGraphicFramePr>
        <p:xfrm>
          <a:off x="384219" y="1690688"/>
          <a:ext cx="1142356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57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9126004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dijkstra_array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INICIALIZAÇÕES DE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aberto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]==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]&lt;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menor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!=NULL;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]!=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custo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MIN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],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]+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custo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custo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   }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3103808" y="2848826"/>
            <a:ext cx="4211392" cy="1362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7328079" y="3530109"/>
            <a:ext cx="450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688684" y="3299276"/>
                <a:ext cx="2485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/>
                  <a:t>GARGALO!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84" y="3299276"/>
                <a:ext cx="2485622" cy="461665"/>
              </a:xfrm>
              <a:prstGeom prst="rect">
                <a:avLst/>
              </a:prstGeom>
              <a:blipFill>
                <a:blip r:embed="rId3"/>
                <a:stretch>
                  <a:fillRect l="-367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7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Forma Canônica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31502"/>
              </p:ext>
            </p:extLst>
          </p:nvPr>
        </p:nvGraphicFramePr>
        <p:xfrm>
          <a:off x="384219" y="1690688"/>
          <a:ext cx="1142356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57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9126004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dijkstra_array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INICIALIZAÇÕES DE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aberto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]==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]&lt;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menor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!=NULL;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]!=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custo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MIN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custo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  }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936383" y="2550017"/>
            <a:ext cx="6954592" cy="4169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5222384" y="2703713"/>
            <a:ext cx="20928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15200" y="2498638"/>
                <a:ext cx="1962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498638"/>
                <a:ext cx="196295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3103808" y="2848826"/>
            <a:ext cx="4211392" cy="1362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7328079" y="3530109"/>
            <a:ext cx="450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688684" y="3299276"/>
                <a:ext cx="2485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/>
                  <a:t>GARGALO!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84" y="3299276"/>
                <a:ext cx="2485622" cy="461665"/>
              </a:xfrm>
              <a:prstGeom prst="rect">
                <a:avLst/>
              </a:prstGeom>
              <a:blipFill>
                <a:blip r:embed="rId4"/>
                <a:stretch>
                  <a:fillRect l="-367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6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Forma Canônica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54255"/>
              </p:ext>
            </p:extLst>
          </p:nvPr>
        </p:nvGraphicFramePr>
        <p:xfrm>
          <a:off x="384219" y="1690688"/>
          <a:ext cx="1142356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57">
                  <a:extLst>
                    <a:ext uri="{9D8B030D-6E8A-4147-A177-3AD203B41FA5}">
                      <a16:colId xmlns:a16="http://schemas.microsoft.com/office/drawing/2014/main" val="1509365935"/>
                    </a:ext>
                  </a:extLst>
                </a:gridCol>
                <a:gridCol w="9126004">
                  <a:extLst>
                    <a:ext uri="{9D8B030D-6E8A-4147-A177-3AD203B41FA5}">
                      <a16:colId xmlns:a16="http://schemas.microsoft.com/office/drawing/2014/main" val="195165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t_graph_info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dijkstra_array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vertex_ini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INICIALIZAÇÕES DE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vertex_end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graph_size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aberto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]==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]&lt;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menor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menor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t_graph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adjacent_list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!=NULL;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prox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fechado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]!=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custo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MIN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],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]+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custo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custo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1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anterior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pt-BR" sz="1800" b="0" kern="12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vertex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k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800" b="0" kern="1200" dirty="0" smtClean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pt-BR" sz="1800" b="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}   }</a:t>
                      </a:r>
                      <a:endParaRPr lang="pt-BR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33176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936383" y="2550017"/>
            <a:ext cx="6954592" cy="4169871"/>
          </a:xfrm>
          <a:prstGeom prst="rect">
            <a:avLst/>
          </a:prstGeom>
          <a:noFill/>
          <a:ln w="38100"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5222384" y="2703713"/>
            <a:ext cx="2092816" cy="0"/>
          </a:xfrm>
          <a:prstGeom prst="straightConnector1">
            <a:avLst/>
          </a:prstGeom>
          <a:ln w="76200">
            <a:solidFill>
              <a:srgbClr val="FF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15200" y="2498638"/>
                <a:ext cx="1962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pt-B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pt-BR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498638"/>
                <a:ext cx="196295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3103808" y="2848826"/>
            <a:ext cx="4211392" cy="1362566"/>
          </a:xfrm>
          <a:prstGeom prst="rect">
            <a:avLst/>
          </a:prstGeom>
          <a:noFill/>
          <a:ln w="38100"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7328079" y="3530109"/>
            <a:ext cx="450000" cy="0"/>
          </a:xfrm>
          <a:prstGeom prst="straightConnector1">
            <a:avLst/>
          </a:prstGeom>
          <a:ln w="76200">
            <a:solidFill>
              <a:srgbClr val="FF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688684" y="3299276"/>
                <a:ext cx="2485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 smtClean="0">
                    <a:solidFill>
                      <a:schemeClr val="bg2"/>
                    </a:solidFill>
                  </a:rPr>
                  <a:t>GARGALO!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84" y="3299276"/>
                <a:ext cx="2485622" cy="461665"/>
              </a:xfrm>
              <a:prstGeom prst="rect">
                <a:avLst/>
              </a:prstGeom>
              <a:blipFill>
                <a:blip r:embed="rId4"/>
                <a:stretch>
                  <a:fillRect l="-367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95244" y="2274838"/>
                <a:ext cx="4601513" cy="230832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b="1" dirty="0" smtClean="0">
                    <a:solidFill>
                      <a:schemeClr val="bg1"/>
                    </a:solidFill>
                  </a:rPr>
                  <a:t>Complexidade Total: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4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44" y="2274838"/>
                <a:ext cx="4601513" cy="2308324"/>
              </a:xfrm>
              <a:prstGeom prst="rect">
                <a:avLst/>
              </a:prstGeom>
              <a:blipFill>
                <a:blip r:embed="rId5"/>
                <a:stretch>
                  <a:fillRect t="-5805" r="-2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4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r>
              <a:rPr lang="pt-BR" dirty="0" smtClean="0"/>
              <a:t> – </a:t>
            </a:r>
            <a:r>
              <a:rPr lang="pt-BR" dirty="0" err="1" smtClean="0"/>
              <a:t>minHeap</a:t>
            </a:r>
            <a:r>
              <a:rPr lang="pt-BR" dirty="0" smtClean="0"/>
              <a:t>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</a:pPr>
            <a:r>
              <a:rPr lang="pt-BR" sz="3200" dirty="0" smtClean="0"/>
              <a:t>Uma </a:t>
            </a:r>
            <a:r>
              <a:rPr lang="pt-BR" sz="3200" dirty="0" err="1" smtClean="0"/>
              <a:t>heap</a:t>
            </a:r>
            <a:r>
              <a:rPr lang="pt-BR" sz="3200" dirty="0" smtClean="0"/>
              <a:t> é uma árvore binária balanceada</a:t>
            </a:r>
          </a:p>
          <a:p>
            <a:pPr>
              <a:buClr>
                <a:srgbClr val="C00000"/>
              </a:buClr>
            </a:pPr>
            <a:endParaRPr lang="pt-BR" sz="3200" dirty="0"/>
          </a:p>
          <a:p>
            <a:pPr>
              <a:buClr>
                <a:srgbClr val="C00000"/>
              </a:buClr>
            </a:pPr>
            <a:endParaRPr lang="pt-BR" sz="3200" dirty="0" smtClean="0"/>
          </a:p>
          <a:p>
            <a:pPr>
              <a:buClr>
                <a:srgbClr val="C00000"/>
              </a:buClr>
            </a:pPr>
            <a:endParaRPr lang="pt-BR" sz="3200" dirty="0"/>
          </a:p>
          <a:p>
            <a:pPr>
              <a:buClr>
                <a:srgbClr val="C00000"/>
              </a:buClr>
            </a:pPr>
            <a:endParaRPr lang="pt-BR" sz="3200" dirty="0" smtClean="0"/>
          </a:p>
          <a:p>
            <a:pPr>
              <a:buClr>
                <a:srgbClr val="C00000"/>
              </a:buClr>
            </a:pPr>
            <a:endParaRPr lang="pt-BR" sz="3200" dirty="0"/>
          </a:p>
          <a:p>
            <a:pPr>
              <a:buClr>
                <a:srgbClr val="C00000"/>
              </a:buClr>
            </a:pPr>
            <a:r>
              <a:rPr lang="pt-BR" sz="3200" dirty="0" smtClean="0"/>
              <a:t>No algoritmo de </a:t>
            </a:r>
            <a:r>
              <a:rPr lang="pt-BR" sz="3200" dirty="0" err="1" smtClean="0"/>
              <a:t>Dijkstra</a:t>
            </a:r>
            <a:r>
              <a:rPr lang="pt-BR" sz="3200" dirty="0" smtClean="0"/>
              <a:t> substituímos o loop que busca a menor distância pela </a:t>
            </a:r>
            <a:r>
              <a:rPr lang="pt-BR" sz="3200" dirty="0" err="1" smtClean="0"/>
              <a:t>heap</a:t>
            </a:r>
            <a:r>
              <a:rPr lang="pt-BR" sz="3200" dirty="0" smtClean="0"/>
              <a:t>. </a:t>
            </a:r>
          </a:p>
          <a:p>
            <a:pPr>
              <a:buClr>
                <a:srgbClr val="C00000"/>
              </a:buClr>
            </a:pPr>
            <a:r>
              <a:rPr lang="pt-BR" sz="3200" dirty="0" smtClean="0"/>
              <a:t>O vértice com menor distância sempre estará no topo da </a:t>
            </a:r>
            <a:r>
              <a:rPr lang="pt-BR" sz="3200" dirty="0" err="1" smtClean="0"/>
              <a:t>heap</a:t>
            </a:r>
            <a:r>
              <a:rPr lang="pt-BR" sz="3200" dirty="0" smtClean="0"/>
              <a:t> juntamente com o identificador do vértice.</a:t>
            </a:r>
          </a:p>
          <a:p>
            <a:pPr>
              <a:buClr>
                <a:srgbClr val="C00000"/>
              </a:buClr>
            </a:pPr>
            <a:endParaRPr lang="pt-BR" dirty="0" smtClean="0"/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284" y="193186"/>
            <a:ext cx="1089336" cy="1089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18830" r="2627" b="15883"/>
          <a:stretch/>
        </p:blipFill>
        <p:spPr>
          <a:xfrm>
            <a:off x="838200" y="2262641"/>
            <a:ext cx="7637709" cy="2472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783393" y="2614220"/>
                <a:ext cx="2987898" cy="1769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/>
                  <a:t>Pai: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b="0" dirty="0" smtClean="0"/>
              </a:p>
              <a:p>
                <a:endParaRPr lang="pt-BR" sz="2000" dirty="0" smtClean="0"/>
              </a:p>
              <a:p>
                <a:r>
                  <a:rPr lang="pt-BR" sz="2000" dirty="0" smtClean="0"/>
                  <a:t>Filho Esquerda: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2000" b="0" dirty="0" smtClean="0"/>
              </a:p>
              <a:p>
                <a:endParaRPr lang="pt-BR" sz="2000" dirty="0" smtClean="0"/>
              </a:p>
              <a:p>
                <a:r>
                  <a:rPr lang="pt-BR" sz="2000" dirty="0" smtClean="0"/>
                  <a:t>Filho Direita: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393" y="2614220"/>
                <a:ext cx="2987898" cy="1769587"/>
              </a:xfrm>
              <a:prstGeom prst="rect">
                <a:avLst/>
              </a:prstGeom>
              <a:blipFill>
                <a:blip r:embed="rId4"/>
                <a:stretch>
                  <a:fillRect l="-2245" b="-55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0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3497</Words>
  <Application>Microsoft Office PowerPoint</Application>
  <PresentationFormat>Widescreen</PresentationFormat>
  <Paragraphs>886</Paragraphs>
  <Slides>50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Roboto Mono</vt:lpstr>
      <vt:lpstr>Tema do Office</vt:lpstr>
      <vt:lpstr>Algoritmos de Caminhos Mínimos: Dijkstra e Floyd</vt:lpstr>
      <vt:lpstr>Introdução</vt:lpstr>
      <vt:lpstr>Algoritmo de Dijkstra</vt:lpstr>
      <vt:lpstr>Algoritmo de Dijkstra – Representação do Grafo</vt:lpstr>
      <vt:lpstr>Algoritmo de Dijkstra – Forma Canônica</vt:lpstr>
      <vt:lpstr>Algoritmo de Dijkstra – Forma Canônica</vt:lpstr>
      <vt:lpstr>Algoritmo de Dijkstra – Forma Canônica</vt:lpstr>
      <vt:lpstr>Algoritmo de Dijkstra – Forma Canônica</vt:lpstr>
      <vt:lpstr>Algoritmo de Dijkstra – minHeap Binária</vt:lpstr>
      <vt:lpstr>Algoritmo de Dijkstra – minHeap Binária</vt:lpstr>
      <vt:lpstr>Algoritmo de Dijkstra – minHeap Binária Inserção</vt:lpstr>
      <vt:lpstr>Algoritmo de Dijkstra – minHeap Binária</vt:lpstr>
      <vt:lpstr>Algoritmo de Dijkstra – minHeap Binária Remoção (Escolha do k)</vt:lpstr>
      <vt:lpstr>Algoritmo de Dijkstra – minHeap Binária Remoção (Escolha do k)</vt:lpstr>
      <vt:lpstr>Algoritmo de Dijkstra – minHeap Binária</vt:lpstr>
      <vt:lpstr>Algoritmo de Dijkstra – minHeap Binária changeKey</vt:lpstr>
      <vt:lpstr>Algoritmo de Dijkstra – minHeap Binária changeKey</vt:lpstr>
      <vt:lpstr>Algoritmo de Dijkstra – minHeap Binária changeKey</vt:lpstr>
      <vt:lpstr>Algoritmo de Dijkstra – minHeap Binária changeKey</vt:lpstr>
      <vt:lpstr>Algoritmo de Dijkstra – minHeap Binária Remoção (Escolha do k)</vt:lpstr>
      <vt:lpstr>Algoritmo de Dijkstra – minHeap Binária Remoção (Escolha do k)</vt:lpstr>
      <vt:lpstr>Algoritmo de Dijkstra – minHeap Binária Remoção (Escolha do k)</vt:lpstr>
      <vt:lpstr>Algoritmo de Dijkstra – minHeap Binária Remoção (Escolha do k)</vt:lpstr>
      <vt:lpstr>Algoritmo de Dijkstra – minHeap Binária</vt:lpstr>
      <vt:lpstr>Algoritmo de Dijkstra – minHeap Binária</vt:lpstr>
      <vt:lpstr>Resultados Computacionais</vt:lpstr>
      <vt:lpstr>Resultados Computacionais – NY</vt:lpstr>
      <vt:lpstr>Resultados Computacionais – NY.d</vt:lpstr>
      <vt:lpstr>Resultados Computacionais – NY.t</vt:lpstr>
      <vt:lpstr>Resultados Computacionais – BAY</vt:lpstr>
      <vt:lpstr>Resultados Computacionais – BAY.d</vt:lpstr>
      <vt:lpstr>Resultados Computacionais – BAY.t</vt:lpstr>
      <vt:lpstr>Resultados Computacionais – COL</vt:lpstr>
      <vt:lpstr>Resultados Computacionais – COL.d</vt:lpstr>
      <vt:lpstr>Resultados Computacionais – COL.t</vt:lpstr>
      <vt:lpstr>Resultados Computacionais – FLA</vt:lpstr>
      <vt:lpstr>Resultados Computacionais – FLA.d</vt:lpstr>
      <vt:lpstr>Resultados Computacionais – FLA.t</vt:lpstr>
      <vt:lpstr>Algoritmo de Floyd </vt:lpstr>
      <vt:lpstr>Algoritmo de Floyd</vt:lpstr>
      <vt:lpstr>Algoritmo de Floyd</vt:lpstr>
      <vt:lpstr>Algoritmo de Floyd</vt:lpstr>
      <vt:lpstr>Algoritmo de Floyd</vt:lpstr>
      <vt:lpstr>Algoritmo de Floyd</vt:lpstr>
      <vt:lpstr>Algoritmo de Floyd</vt:lpstr>
      <vt:lpstr>Algoritmo de Floyd</vt:lpstr>
      <vt:lpstr>Algoritmo de Floyd</vt:lpstr>
      <vt:lpstr>Algoritmo de Floyd </vt:lpstr>
      <vt:lpstr>Resultados Computacionais – RO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Gráficos</dc:title>
  <dc:creator>Pedro Azevedo</dc:creator>
  <cp:lastModifiedBy>Pedro Azevedo</cp:lastModifiedBy>
  <cp:revision>127</cp:revision>
  <dcterms:created xsi:type="dcterms:W3CDTF">2017-03-31T11:21:40Z</dcterms:created>
  <dcterms:modified xsi:type="dcterms:W3CDTF">2018-06-11T11:22:08Z</dcterms:modified>
</cp:coreProperties>
</file>