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272" r:id="rId22"/>
    <p:sldId id="276" r:id="rId23"/>
    <p:sldId id="274" r:id="rId24"/>
    <p:sldId id="277" r:id="rId25"/>
    <p:sldId id="331" r:id="rId26"/>
    <p:sldId id="278" r:id="rId27"/>
    <p:sldId id="332" r:id="rId28"/>
    <p:sldId id="279" r:id="rId29"/>
    <p:sldId id="333" r:id="rId30"/>
    <p:sldId id="330" r:id="rId31"/>
    <p:sldId id="334" r:id="rId32"/>
    <p:sldId id="311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1E3E-950F-449C-B6FC-AE35F781A8B0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38E9E-A20C-4AB1-BDD9-09D43669E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8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0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1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2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96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99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9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0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6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D133-A180-45A9-BE0B-373F157D1A79}" type="datetimeFigureOut">
              <a:rPr lang="pt-BR" smtClean="0"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pepeaze/aSt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64393"/>
            <a:ext cx="9144000" cy="90152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Planejamento de Caminho para</a:t>
            </a:r>
            <a:br>
              <a:rPr lang="pt-BR" dirty="0" smtClean="0"/>
            </a:br>
            <a:r>
              <a:rPr lang="pt-BR" dirty="0" smtClean="0"/>
              <a:t>Carros Autônomos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08764"/>
            <a:ext cx="9144000" cy="216930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Pedro Henrique Vieira de Oliveira Azevedo - pedro.hvo.azevedo@gmail.com</a:t>
            </a:r>
          </a:p>
          <a:p>
            <a:endParaRPr lang="pt-BR" dirty="0"/>
          </a:p>
          <a:p>
            <a:r>
              <a:rPr lang="pt-BR" dirty="0" smtClean="0"/>
              <a:t>Teoria dos Grafos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81"/>
          <a:stretch/>
        </p:blipFill>
        <p:spPr>
          <a:xfrm>
            <a:off x="562136" y="353223"/>
            <a:ext cx="11063528" cy="14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b="0" dirty="0"/>
          </a:p>
          <a:p>
            <a:pPr>
              <a:buClr>
                <a:srgbClr val="C00000"/>
              </a:buClr>
            </a:pPr>
            <a:endParaRPr lang="pt-BR" sz="3200" b="0" i="1" dirty="0" smtClean="0">
              <a:latin typeface="Cambria Math" panose="020405030504060302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 algn="ctr">
              <a:buClr>
                <a:srgbClr val="C00000"/>
              </a:buClr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92" y="1282522"/>
            <a:ext cx="5948015" cy="50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b="0" dirty="0"/>
          </a:p>
          <a:p>
            <a:pPr>
              <a:buClr>
                <a:srgbClr val="C00000"/>
              </a:buClr>
            </a:pPr>
            <a:endParaRPr lang="pt-BR" sz="3200" b="0" i="1" dirty="0" smtClean="0">
              <a:latin typeface="Cambria Math" panose="020405030504060302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 algn="ctr">
              <a:buClr>
                <a:srgbClr val="C00000"/>
              </a:buClr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00" y="1281600"/>
            <a:ext cx="5947200" cy="50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b="0" dirty="0"/>
          </a:p>
          <a:p>
            <a:pPr>
              <a:buClr>
                <a:srgbClr val="C00000"/>
              </a:buClr>
            </a:pPr>
            <a:endParaRPr lang="pt-BR" sz="3200" b="0" i="1" dirty="0" smtClean="0">
              <a:latin typeface="Cambria Math" panose="020405030504060302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 algn="ctr">
              <a:buClr>
                <a:srgbClr val="C00000"/>
              </a:buClr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00" y="1281600"/>
            <a:ext cx="5947200" cy="53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b="0" dirty="0"/>
          </a:p>
          <a:p>
            <a:pPr>
              <a:buClr>
                <a:srgbClr val="C00000"/>
              </a:buClr>
            </a:pPr>
            <a:endParaRPr lang="pt-BR" sz="3200" b="0" i="1" dirty="0" smtClean="0">
              <a:latin typeface="Cambria Math" panose="020405030504060302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 algn="ctr">
              <a:buClr>
                <a:srgbClr val="C00000"/>
              </a:buClr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00" y="1281600"/>
            <a:ext cx="5947200" cy="53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b="0" dirty="0"/>
          </a:p>
          <a:p>
            <a:pPr>
              <a:buClr>
                <a:srgbClr val="C00000"/>
              </a:buClr>
            </a:pPr>
            <a:endParaRPr lang="pt-BR" sz="3200" b="0" i="1" dirty="0" smtClean="0">
              <a:latin typeface="Cambria Math" panose="020405030504060302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 algn="ctr">
              <a:buClr>
                <a:srgbClr val="C00000"/>
              </a:buClr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00" y="1281600"/>
            <a:ext cx="5947200" cy="52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b="0" dirty="0"/>
          </a:p>
          <a:p>
            <a:pPr>
              <a:buClr>
                <a:srgbClr val="C00000"/>
              </a:buClr>
            </a:pPr>
            <a:endParaRPr lang="pt-BR" sz="3200" b="0" i="1" dirty="0" smtClean="0">
              <a:latin typeface="Cambria Math" panose="020405030504060302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 algn="ctr">
              <a:buClr>
                <a:srgbClr val="C00000"/>
              </a:buClr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00" y="1281600"/>
            <a:ext cx="5947200" cy="51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b="0" dirty="0"/>
          </a:p>
          <a:p>
            <a:pPr>
              <a:buClr>
                <a:srgbClr val="C00000"/>
              </a:buClr>
            </a:pPr>
            <a:endParaRPr lang="pt-BR" sz="3200" b="0" i="1" dirty="0" smtClean="0">
              <a:latin typeface="Cambria Math" panose="020405030504060302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 algn="ctr">
              <a:buClr>
                <a:srgbClr val="C00000"/>
              </a:buClr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00" y="1281600"/>
            <a:ext cx="5947200" cy="50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 - Forma Canônica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521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0" dirty="0" smtClean="0"/>
                  <a:t>Entrada: grafo,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pt-BR" b="0" dirty="0" smtClean="0"/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fechado[ ] = 0, </a:t>
                </a:r>
                <a:r>
                  <a:rPr lang="pt-BR" dirty="0" smtClean="0">
                    <a:ea typeface="Cambria Math" panose="02040503050406030204" pitchFamily="18" charset="0"/>
                  </a:rPr>
                  <a:t>anterior[ ] = 0, </a:t>
                </a:r>
                <a:r>
                  <a:rPr lang="pt-BR" dirty="0" err="1" smtClean="0"/>
                  <a:t>gScore</a:t>
                </a:r>
                <a:r>
                  <a:rPr lang="pt-BR" dirty="0" smtClean="0"/>
                  <a:t> [ ] =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, </a:t>
                </a:r>
                <a:r>
                  <a:rPr lang="pt-BR" dirty="0" err="1" smtClean="0"/>
                  <a:t>fScore</a:t>
                </a:r>
                <a:r>
                  <a:rPr lang="pt-BR" dirty="0" smtClean="0"/>
                  <a:t> </a:t>
                </a:r>
                <a:r>
                  <a:rPr lang="pt-BR" dirty="0"/>
                  <a:t>[ ]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0" dirty="0" smtClean="0"/>
                  <a:t>	</a:t>
                </a:r>
                <a:r>
                  <a:rPr lang="pt-BR" b="0" dirty="0" err="1" smtClean="0"/>
                  <a:t>gScore</a:t>
                </a:r>
                <a:r>
                  <a:rPr lang="pt-BR" b="0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/>
                  <a:t>] = 0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err="1" smtClean="0"/>
                  <a:t>fScore</a:t>
                </a:r>
                <a:r>
                  <a:rPr lang="pt-BR" dirty="0" smtClean="0"/>
                  <a:t> </a:t>
                </a:r>
                <a:r>
                  <a:rPr lang="pt-BR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] = </a:t>
                </a:r>
                <a:r>
                  <a:rPr lang="pt-BR" dirty="0" err="1" smtClean="0"/>
                  <a:t>h_n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/>
                  <a:t>) //Utilizei distância Euclidiana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/>
                  <a:t>	</a:t>
                </a:r>
                <a:r>
                  <a:rPr lang="pt-BR" b="1" i="1" dirty="0" smtClean="0"/>
                  <a:t>enquanto (</a:t>
                </a:r>
                <a:r>
                  <a:rPr lang="pt-BR" b="1" i="1" dirty="0" err="1" smtClean="0"/>
                  <a:t>current</a:t>
                </a:r>
                <a:r>
                  <a:rPr lang="pt-BR" b="1" i="1" dirty="0" smtClean="0"/>
                  <a:t>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pt-BR" b="1" i="1" dirty="0" smtClean="0"/>
                  <a:t>)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:r>
                  <a:rPr lang="pt-BR" dirty="0" err="1" smtClean="0"/>
                  <a:t>current</a:t>
                </a:r>
                <a:r>
                  <a:rPr lang="pt-BR" dirty="0" smtClean="0"/>
                  <a:t> = nó não fechado que possui o menor </a:t>
                </a:r>
                <a:r>
                  <a:rPr lang="pt-BR" dirty="0" err="1" smtClean="0"/>
                  <a:t>fScore</a:t>
                </a:r>
                <a:endParaRPr lang="pt-BR" dirty="0" smtClean="0"/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fechado[</a:t>
                </a:r>
                <a:r>
                  <a:rPr lang="pt-BR" dirty="0" err="1" smtClean="0"/>
                  <a:t>current</a:t>
                </a:r>
                <a:r>
                  <a:rPr lang="pt-BR" dirty="0" smtClean="0"/>
                  <a:t>] = 1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/>
                  <a:t>	</a:t>
                </a:r>
                <a:r>
                  <a:rPr lang="pt-BR" b="1" i="1" dirty="0" smtClean="0"/>
                  <a:t>	para cada vizinho de </a:t>
                </a:r>
                <a:r>
                  <a:rPr lang="pt-BR" b="1" i="1" dirty="0" err="1" smtClean="0"/>
                  <a:t>current</a:t>
                </a:r>
                <a:endParaRPr lang="pt-BR" b="1" i="1" dirty="0" smtClean="0"/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/>
                  <a:t>	</a:t>
                </a:r>
                <a:r>
                  <a:rPr lang="pt-BR" b="1" i="1" dirty="0" smtClean="0"/>
                  <a:t>		se fechado[vizinho] != 1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		</a:t>
                </a:r>
                <a:r>
                  <a:rPr lang="pt-BR" dirty="0" err="1" smtClean="0"/>
                  <a:t>t_gScore</a:t>
                </a:r>
                <a:r>
                  <a:rPr lang="pt-BR" dirty="0" smtClean="0"/>
                  <a:t> = </a:t>
                </a:r>
                <a:r>
                  <a:rPr lang="pt-BR" dirty="0" err="1" smtClean="0"/>
                  <a:t>gScore</a:t>
                </a:r>
                <a:r>
                  <a:rPr lang="pt-BR" dirty="0" smtClean="0"/>
                  <a:t>[</a:t>
                </a:r>
                <a:r>
                  <a:rPr lang="pt-BR" dirty="0" err="1" smtClean="0"/>
                  <a:t>current</a:t>
                </a:r>
                <a:r>
                  <a:rPr lang="pt-BR" dirty="0" smtClean="0"/>
                  <a:t>]+custo[vizinho]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/>
                  <a:t>	</a:t>
                </a:r>
                <a:r>
                  <a:rPr lang="pt-BR" b="1" i="1" dirty="0" smtClean="0"/>
                  <a:t>			se </a:t>
                </a:r>
                <a:r>
                  <a:rPr lang="pt-BR" b="1" i="1" dirty="0" err="1" smtClean="0"/>
                  <a:t>t_gScore</a:t>
                </a:r>
                <a:r>
                  <a:rPr lang="pt-BR" b="1" i="1" dirty="0" smtClean="0"/>
                  <a:t> &lt;= </a:t>
                </a:r>
                <a:r>
                  <a:rPr lang="pt-BR" b="1" i="1" dirty="0" err="1" smtClean="0"/>
                  <a:t>gScore</a:t>
                </a:r>
                <a:r>
                  <a:rPr lang="pt-BR" b="1" i="1" dirty="0" smtClean="0"/>
                  <a:t>[vizinho]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			anterior[vizinho] = </a:t>
                </a:r>
                <a:r>
                  <a:rPr lang="pt-BR" dirty="0" err="1" smtClean="0"/>
                  <a:t>current</a:t>
                </a:r>
                <a:endParaRPr lang="pt-BR" dirty="0" smtClean="0"/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			</a:t>
                </a:r>
                <a:r>
                  <a:rPr lang="pt-BR" dirty="0" err="1" smtClean="0"/>
                  <a:t>gScore</a:t>
                </a:r>
                <a:r>
                  <a:rPr lang="pt-BR" dirty="0" smtClean="0"/>
                  <a:t>[vizinho] = </a:t>
                </a:r>
                <a:r>
                  <a:rPr lang="pt-BR" dirty="0" err="1" smtClean="0"/>
                  <a:t>t_gScore</a:t>
                </a:r>
                <a:endParaRPr lang="pt-BR" dirty="0" smtClean="0"/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			</a:t>
                </a:r>
                <a:r>
                  <a:rPr lang="pt-BR" dirty="0" err="1" smtClean="0"/>
                  <a:t>fScore</a:t>
                </a:r>
                <a:r>
                  <a:rPr lang="pt-BR" dirty="0" smtClean="0"/>
                  <a:t>[vizinho] = </a:t>
                </a:r>
                <a:r>
                  <a:rPr lang="pt-BR" dirty="0" err="1" smtClean="0"/>
                  <a:t>gScore</a:t>
                </a:r>
                <a:r>
                  <a:rPr lang="pt-BR" dirty="0" smtClean="0"/>
                  <a:t>[vizinho] + </a:t>
                </a:r>
                <a:r>
                  <a:rPr lang="pt-BR" dirty="0" err="1" smtClean="0"/>
                  <a:t>h_n</a:t>
                </a:r>
                <a:r>
                  <a:rPr lang="pt-BR" dirty="0" smtClean="0"/>
                  <a:t>(vizinho,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/>
                  <a:t>)</a:t>
                </a:r>
                <a:endParaRPr lang="pt-BR" dirty="0"/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b="0" dirty="0"/>
              </a:p>
              <a:p>
                <a:pPr>
                  <a:buClr>
                    <a:srgbClr val="C00000"/>
                  </a:buClr>
                </a:pPr>
                <a:endParaRPr lang="pt-BR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dirty="0" smtClean="0"/>
              </a:p>
              <a:p>
                <a:pPr marL="0" indent="0" algn="ctr">
                  <a:buClr>
                    <a:srgbClr val="C00000"/>
                  </a:buClr>
                  <a:buNone/>
                </a:pPr>
                <a:endParaRPr lang="pt-BR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5213"/>
              </a:xfrm>
              <a:blipFill rotWithShape="0">
                <a:blip r:embed="rId2"/>
                <a:stretch>
                  <a:fillRect l="-638" t="-2125" b="-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 - Forma Canônica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521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0" dirty="0" smtClean="0">
                    <a:solidFill>
                      <a:schemeClr val="bg2"/>
                    </a:solidFill>
                  </a:rPr>
                  <a:t>Entrada: grafo,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pt-BR" b="0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fechado[ ] = 0, </a:t>
                </a:r>
                <a:r>
                  <a:rPr lang="pt-BR" dirty="0" smtClean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anterior[ ] = 0,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[ ] =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pt-BR" dirty="0" smtClean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</a:t>
                </a:r>
                <a:r>
                  <a:rPr lang="pt-BR" dirty="0">
                    <a:solidFill>
                      <a:schemeClr val="bg2"/>
                    </a:solidFill>
                  </a:rPr>
                  <a:t>[ ] =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pt-BR" dirty="0" smtClean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0" dirty="0" smtClean="0">
                    <a:solidFill>
                      <a:schemeClr val="bg2"/>
                    </a:solidFill>
                  </a:rPr>
                  <a:t>	</a:t>
                </a:r>
                <a:r>
                  <a:rPr lang="pt-BR" b="0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b="0" dirty="0" smtClean="0">
                    <a:solidFill>
                      <a:schemeClr val="bg2"/>
                    </a:solidFill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>
                    <a:solidFill>
                      <a:schemeClr val="bg2"/>
                    </a:solidFill>
                  </a:rPr>
                  <a:t>] = 0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</a:t>
                </a:r>
                <a:r>
                  <a:rPr lang="pt-BR" dirty="0">
                    <a:solidFill>
                      <a:schemeClr val="bg2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2"/>
                    </a:solidFill>
                  </a:rPr>
                  <a:t>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h_n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2"/>
                    </a:solidFill>
                  </a:rPr>
                  <a:t>) //Utilizei distância Euclidiana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enquanto (</a:t>
                </a:r>
                <a:r>
                  <a:rPr lang="pt-BR" b="1" i="1" dirty="0" err="1" smtClean="0">
                    <a:solidFill>
                      <a:schemeClr val="bg2"/>
                    </a:solidFill>
                  </a:rPr>
                  <a:t>current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pt-BR" b="1" i="1" dirty="0" smtClean="0">
                    <a:solidFill>
                      <a:schemeClr val="bg2"/>
                    </a:solidFill>
                  </a:rPr>
                  <a:t>)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:r>
                  <a:rPr lang="pt-BR" dirty="0" err="1" smtClean="0"/>
                  <a:t>current</a:t>
                </a:r>
                <a:r>
                  <a:rPr lang="pt-BR" dirty="0" smtClean="0"/>
                  <a:t> = nó não fechado que possui o menor </a:t>
                </a:r>
                <a:r>
                  <a:rPr lang="pt-BR" dirty="0" err="1" smtClean="0"/>
                  <a:t>fScore</a:t>
                </a:r>
                <a:endParaRPr lang="pt-BR" dirty="0" smtClean="0"/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fechado[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current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] = 1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	para cada vizinho de </a:t>
                </a:r>
                <a:r>
                  <a:rPr lang="pt-BR" b="1" i="1" dirty="0" err="1" smtClean="0">
                    <a:solidFill>
                      <a:schemeClr val="bg2"/>
                    </a:solidFill>
                  </a:rPr>
                  <a:t>current</a:t>
                </a:r>
                <a:endParaRPr lang="pt-BR" b="1" i="1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		se fechado[vizinho] != 1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	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t_gScore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[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current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]+custo[vizinho]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			se </a:t>
                </a:r>
                <a:r>
                  <a:rPr lang="pt-BR" b="1" i="1" dirty="0" err="1" smtClean="0">
                    <a:solidFill>
                      <a:schemeClr val="bg2"/>
                    </a:solidFill>
                  </a:rPr>
                  <a:t>t_gScore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 &lt;= </a:t>
                </a:r>
                <a:r>
                  <a:rPr lang="pt-BR" b="1" i="1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[vizinho]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			anterior[vizinho]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current</a:t>
                </a:r>
                <a:endParaRPr lang="pt-BR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		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[vizinho]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t_gScore</a:t>
                </a:r>
                <a:endParaRPr lang="pt-BR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		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[vizinho]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[vizinho] +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h_n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(vizinho,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2"/>
                    </a:solidFill>
                  </a:rPr>
                  <a:t>)</a:t>
                </a:r>
                <a:endParaRPr lang="pt-BR" dirty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b="0" dirty="0"/>
              </a:p>
              <a:p>
                <a:pPr>
                  <a:buClr>
                    <a:srgbClr val="C00000"/>
                  </a:buClr>
                </a:pPr>
                <a:endParaRPr lang="pt-BR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dirty="0" smtClean="0"/>
              </a:p>
              <a:p>
                <a:pPr marL="0" indent="0" algn="ctr">
                  <a:buClr>
                    <a:srgbClr val="C00000"/>
                  </a:buClr>
                  <a:buNone/>
                </a:pPr>
                <a:endParaRPr lang="pt-BR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5213"/>
              </a:xfrm>
              <a:blipFill rotWithShape="0">
                <a:blip r:embed="rId2"/>
                <a:stretch>
                  <a:fillRect l="-638" t="-2125" b="-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00338" y="3530109"/>
            <a:ext cx="5570716" cy="356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8271054" y="3477322"/>
            <a:ext cx="2874803" cy="461665"/>
            <a:chOff x="8271054" y="3477322"/>
            <a:chExt cx="2874803" cy="461665"/>
          </a:xfrm>
        </p:grpSpPr>
        <p:cxnSp>
          <p:nvCxnSpPr>
            <p:cNvPr id="12" name="Conector de Seta Reta 5"/>
            <p:cNvCxnSpPr/>
            <p:nvPr/>
          </p:nvCxnSpPr>
          <p:spPr>
            <a:xfrm flipH="1">
              <a:off x="8271054" y="3708155"/>
              <a:ext cx="4500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8660235" y="3477322"/>
                  <a:ext cx="24856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400" b="1" dirty="0" smtClean="0"/>
                    <a:t>GARGALO! </a:t>
                  </a:r>
                  <a14:m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0235" y="3477322"/>
                  <a:ext cx="248562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31" t="-10526" b="-289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8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 - Forma Canônica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521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0" dirty="0" smtClean="0">
                    <a:solidFill>
                      <a:schemeClr val="bg2"/>
                    </a:solidFill>
                  </a:rPr>
                  <a:t>Entrada: grafo,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pt-BR" b="0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fechado[ ] = 0, </a:t>
                </a:r>
                <a:r>
                  <a:rPr lang="pt-BR" dirty="0" smtClean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anterior[ ] = 0,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[ ] =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pt-BR" dirty="0" smtClean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</a:t>
                </a:r>
                <a:r>
                  <a:rPr lang="pt-BR" dirty="0">
                    <a:solidFill>
                      <a:schemeClr val="bg2"/>
                    </a:solidFill>
                  </a:rPr>
                  <a:t>[ ] =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pt-BR" dirty="0" smtClean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0" dirty="0" smtClean="0">
                    <a:solidFill>
                      <a:schemeClr val="bg2"/>
                    </a:solidFill>
                  </a:rPr>
                  <a:t>	</a:t>
                </a:r>
                <a:r>
                  <a:rPr lang="pt-BR" b="0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b="0" dirty="0" smtClean="0">
                    <a:solidFill>
                      <a:schemeClr val="bg2"/>
                    </a:solidFill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>
                    <a:solidFill>
                      <a:schemeClr val="bg2"/>
                    </a:solidFill>
                  </a:rPr>
                  <a:t>] = 0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</a:t>
                </a:r>
                <a:r>
                  <a:rPr lang="pt-BR" dirty="0">
                    <a:solidFill>
                      <a:schemeClr val="bg2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2"/>
                    </a:solidFill>
                  </a:rPr>
                  <a:t>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h_n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2"/>
                    </a:solidFill>
                  </a:rPr>
                  <a:t>) //Utilizei distância Euclidiana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 smtClean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enquanto (</a:t>
                </a:r>
                <a:r>
                  <a:rPr lang="pt-BR" b="1" i="1" dirty="0" err="1" smtClean="0">
                    <a:solidFill>
                      <a:schemeClr val="tx1"/>
                    </a:solidFill>
                  </a:rPr>
                  <a:t>current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pt-BR" b="1" i="1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:r>
                  <a:rPr lang="pt-BR" dirty="0" err="1" smtClean="0"/>
                  <a:t>current</a:t>
                </a:r>
                <a:r>
                  <a:rPr lang="pt-BR" dirty="0" smtClean="0"/>
                  <a:t> = nó não fechado que possui o menor </a:t>
                </a:r>
                <a:r>
                  <a:rPr lang="pt-BR" dirty="0" err="1" smtClean="0"/>
                  <a:t>fScore</a:t>
                </a:r>
                <a:endParaRPr lang="pt-BR" dirty="0" smtClean="0"/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fechado[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current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] = 1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tx1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	para cada vizinho de </a:t>
                </a:r>
                <a:r>
                  <a:rPr lang="pt-BR" b="1" i="1" dirty="0" err="1" smtClean="0">
                    <a:solidFill>
                      <a:schemeClr val="tx1"/>
                    </a:solidFill>
                  </a:rPr>
                  <a:t>current</a:t>
                </a:r>
                <a:endParaRPr lang="pt-BR" b="1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tx1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		se fechado[vizinho] != 1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	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			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t_gScore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= 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[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current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]+custo[vizinho]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tx1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			se </a:t>
                </a:r>
                <a:r>
                  <a:rPr lang="pt-BR" b="1" i="1" dirty="0" err="1" smtClean="0">
                    <a:solidFill>
                      <a:schemeClr val="tx1"/>
                    </a:solidFill>
                  </a:rPr>
                  <a:t>t_gScore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 &lt;= </a:t>
                </a:r>
                <a:r>
                  <a:rPr lang="pt-BR" b="1" i="1" dirty="0" err="1" smtClean="0">
                    <a:solidFill>
                      <a:schemeClr val="tx1"/>
                    </a:solidFill>
                  </a:rPr>
                  <a:t>gScore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[vizinho]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	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				anterior[vizinho] = 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current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	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				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[vizinho] = 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t_gScore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	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				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[vizinho] = 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[vizinho] + </a:t>
                </a:r>
                <a:r>
                  <a:rPr lang="pt-BR" dirty="0" err="1" smtClean="0">
                    <a:solidFill>
                      <a:schemeClr val="tx1"/>
                    </a:solidFill>
                  </a:rPr>
                  <a:t>h_n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(vizinho,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)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b="0" dirty="0"/>
              </a:p>
              <a:p>
                <a:pPr>
                  <a:buClr>
                    <a:srgbClr val="C00000"/>
                  </a:buClr>
                </a:pPr>
                <a:endParaRPr lang="pt-BR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dirty="0" smtClean="0"/>
              </a:p>
              <a:p>
                <a:pPr marL="0" indent="0" algn="ctr">
                  <a:buClr>
                    <a:srgbClr val="C00000"/>
                  </a:buClr>
                  <a:buNone/>
                </a:pPr>
                <a:endParaRPr lang="pt-BR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5213"/>
              </a:xfrm>
              <a:blipFill rotWithShape="0">
                <a:blip r:embed="rId2"/>
                <a:stretch>
                  <a:fillRect l="-638" t="-2125" b="-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00338" y="3530109"/>
            <a:ext cx="5570716" cy="356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8271054" y="3477322"/>
            <a:ext cx="2874803" cy="461665"/>
            <a:chOff x="8271054" y="3477322"/>
            <a:chExt cx="2874803" cy="461665"/>
          </a:xfrm>
        </p:grpSpPr>
        <p:cxnSp>
          <p:nvCxnSpPr>
            <p:cNvPr id="8" name="Conector de Seta Reta 5"/>
            <p:cNvCxnSpPr/>
            <p:nvPr/>
          </p:nvCxnSpPr>
          <p:spPr>
            <a:xfrm flipH="1">
              <a:off x="8271054" y="3708155"/>
              <a:ext cx="4500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8660235" y="3477322"/>
                  <a:ext cx="24856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400" b="1" dirty="0" smtClean="0"/>
                    <a:t>GARGALO! </a:t>
                  </a:r>
                  <a14:m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0235" y="3477322"/>
                  <a:ext cx="248562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31" t="-10526" b="-289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tângulo 10"/>
          <p:cNvSpPr/>
          <p:nvPr/>
        </p:nvSpPr>
        <p:spPr>
          <a:xfrm>
            <a:off x="1745088" y="3165378"/>
            <a:ext cx="9176196" cy="3535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4522967" y="3101084"/>
            <a:ext cx="2412956" cy="461665"/>
            <a:chOff x="4522967" y="3101084"/>
            <a:chExt cx="241295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4972967" y="3101084"/>
                  <a:ext cx="19629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967" y="3101084"/>
                  <a:ext cx="196295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de Seta Reta 5"/>
            <p:cNvCxnSpPr/>
            <p:nvPr/>
          </p:nvCxnSpPr>
          <p:spPr>
            <a:xfrm flipH="1">
              <a:off x="4522967" y="3331917"/>
              <a:ext cx="4500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3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Problema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P</a:t>
                </a:r>
                <a:r>
                  <a:rPr lang="pt-BR" sz="3200" dirty="0" smtClean="0">
                    <a:solidFill>
                      <a:srgbClr val="000000"/>
                    </a:solidFill>
                  </a:rPr>
                  <a:t>lanejamento </a:t>
                </a:r>
                <a:r>
                  <a:rPr lang="pt-BR" sz="3200" dirty="0">
                    <a:solidFill>
                      <a:srgbClr val="000000"/>
                    </a:solidFill>
                  </a:rPr>
                  <a:t>de Caminho consiste em gerar uma sequência de pontos de um ponto </a:t>
                </a:r>
                <a:r>
                  <a:rPr lang="pt-BR" sz="3200" dirty="0" smtClean="0">
                    <a:solidFill>
                      <a:srgbClr val="000000"/>
                    </a:solidFill>
                  </a:rPr>
                  <a:t>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3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pt-BR" sz="3200" dirty="0">
                    <a:solidFill>
                      <a:srgbClr val="000000"/>
                    </a:solidFill>
                  </a:rPr>
                  <a:t>até um ponto </a:t>
                </a:r>
                <a:r>
                  <a:rPr lang="pt-BR" sz="3200" dirty="0" smtClean="0">
                    <a:solidFill>
                      <a:srgbClr val="000000"/>
                    </a:solidFill>
                  </a:rPr>
                  <a:t>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pt-BR" sz="320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buClr>
                    <a:srgbClr val="C00000"/>
                  </a:buClr>
                </a:pPr>
                <a:endParaRPr lang="pt-BR" sz="32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>
                    <a:solidFill>
                      <a:srgbClr val="000000"/>
                    </a:solidFill>
                  </a:rPr>
                  <a:t>Planejamento de Caminho Global </a:t>
                </a:r>
                <a:r>
                  <a:rPr lang="pt-BR" sz="3200" i="1" dirty="0" smtClean="0">
                    <a:solidFill>
                      <a:srgbClr val="000000"/>
                    </a:solidFill>
                  </a:rPr>
                  <a:t>vs. </a:t>
                </a:r>
                <a:r>
                  <a:rPr lang="pt-BR" sz="3200" dirty="0" smtClean="0">
                    <a:solidFill>
                      <a:srgbClr val="000000"/>
                    </a:solidFill>
                  </a:rPr>
                  <a:t>Planejamento de Caminho Local.</a:t>
                </a:r>
                <a:endParaRPr lang="pt-BR" sz="3200" i="1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 - Forma Canônica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521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0" dirty="0" smtClean="0">
                    <a:solidFill>
                      <a:schemeClr val="bg2"/>
                    </a:solidFill>
                  </a:rPr>
                  <a:t>Entrada: grafo,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pt-BR" b="0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fechado[ ] = 0, </a:t>
                </a:r>
                <a:r>
                  <a:rPr lang="pt-BR" dirty="0" smtClean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anterior[ ] = 0,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[ ] =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pt-BR" dirty="0" smtClean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</a:t>
                </a:r>
                <a:r>
                  <a:rPr lang="pt-BR" dirty="0">
                    <a:solidFill>
                      <a:schemeClr val="bg2"/>
                    </a:solidFill>
                  </a:rPr>
                  <a:t>[ ] =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pt-BR" dirty="0" smtClean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0" dirty="0" smtClean="0">
                    <a:solidFill>
                      <a:schemeClr val="bg2"/>
                    </a:solidFill>
                  </a:rPr>
                  <a:t>	</a:t>
                </a:r>
                <a:r>
                  <a:rPr lang="pt-BR" b="0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b="0" dirty="0" smtClean="0">
                    <a:solidFill>
                      <a:schemeClr val="bg2"/>
                    </a:solidFill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>
                    <a:solidFill>
                      <a:schemeClr val="bg2"/>
                    </a:solidFill>
                  </a:rPr>
                  <a:t>] = 0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</a:t>
                </a:r>
                <a:r>
                  <a:rPr lang="pt-BR" dirty="0">
                    <a:solidFill>
                      <a:schemeClr val="bg2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2"/>
                    </a:solidFill>
                  </a:rPr>
                  <a:t>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h_n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2"/>
                    </a:solidFill>
                  </a:rPr>
                  <a:t>) //Utilizei distância Euclidiana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enquanto (</a:t>
                </a:r>
                <a:r>
                  <a:rPr lang="pt-BR" b="1" i="1" dirty="0" err="1" smtClean="0">
                    <a:solidFill>
                      <a:schemeClr val="bg2"/>
                    </a:solidFill>
                  </a:rPr>
                  <a:t>current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pt-BR" b="1" i="1" dirty="0" smtClean="0">
                    <a:solidFill>
                      <a:schemeClr val="bg2"/>
                    </a:solidFill>
                  </a:rPr>
                  <a:t>)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current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= nó não fechado que possui o menor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endParaRPr lang="pt-BR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fechado[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current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] = 1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	para cada vizinho de </a:t>
                </a:r>
                <a:r>
                  <a:rPr lang="pt-BR" b="1" i="1" dirty="0" err="1" smtClean="0">
                    <a:solidFill>
                      <a:schemeClr val="bg2"/>
                    </a:solidFill>
                  </a:rPr>
                  <a:t>current</a:t>
                </a:r>
                <a:endParaRPr lang="pt-BR" b="1" i="1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		se fechado[vizinho] != 1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	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t_gScore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[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current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]+custo[vizinho]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b="1" i="1" dirty="0">
                    <a:solidFill>
                      <a:schemeClr val="bg2"/>
                    </a:solidFill>
                  </a:rPr>
                  <a:t>	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			se </a:t>
                </a:r>
                <a:r>
                  <a:rPr lang="pt-BR" b="1" i="1" dirty="0" err="1" smtClean="0">
                    <a:solidFill>
                      <a:schemeClr val="bg2"/>
                    </a:solidFill>
                  </a:rPr>
                  <a:t>t_gScore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 &lt;= </a:t>
                </a:r>
                <a:r>
                  <a:rPr lang="pt-BR" b="1" i="1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b="1" i="1" dirty="0" smtClean="0">
                    <a:solidFill>
                      <a:schemeClr val="bg2"/>
                    </a:solidFill>
                  </a:rPr>
                  <a:t>[vizinho]</a:t>
                </a: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			anterior[vizinho]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current</a:t>
                </a:r>
                <a:endParaRPr lang="pt-BR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		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[vizinho]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t_gScore</a:t>
                </a:r>
                <a:endParaRPr lang="pt-BR" dirty="0" smtClean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r>
                  <a:rPr lang="pt-BR" dirty="0">
                    <a:solidFill>
                      <a:schemeClr val="bg2"/>
                    </a:solidFill>
                  </a:rPr>
                  <a:t>	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				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fScore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[vizinho] =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gScore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[vizinho] + </a:t>
                </a:r>
                <a:r>
                  <a:rPr lang="pt-BR" dirty="0" err="1" smtClean="0">
                    <a:solidFill>
                      <a:schemeClr val="bg2"/>
                    </a:solidFill>
                  </a:rPr>
                  <a:t>h_n</a:t>
                </a:r>
                <a:r>
                  <a:rPr lang="pt-BR" dirty="0" smtClean="0">
                    <a:solidFill>
                      <a:schemeClr val="bg2"/>
                    </a:solidFill>
                  </a:rPr>
                  <a:t>(vizinho,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2"/>
                    </a:solidFill>
                  </a:rPr>
                  <a:t>)</a:t>
                </a:r>
                <a:endParaRPr lang="pt-BR" dirty="0">
                  <a:solidFill>
                    <a:schemeClr val="bg2"/>
                  </a:solidFill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b="0" dirty="0"/>
              </a:p>
              <a:p>
                <a:pPr>
                  <a:buClr>
                    <a:srgbClr val="C00000"/>
                  </a:buClr>
                </a:pPr>
                <a:endParaRPr lang="pt-BR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dirty="0" smtClean="0"/>
              </a:p>
              <a:p>
                <a:pPr marL="0" indent="0" algn="ctr">
                  <a:buClr>
                    <a:srgbClr val="C00000"/>
                  </a:buClr>
                  <a:buNone/>
                </a:pPr>
                <a:endParaRPr lang="pt-BR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5213"/>
              </a:xfrm>
              <a:blipFill rotWithShape="0">
                <a:blip r:embed="rId2"/>
                <a:stretch>
                  <a:fillRect l="-638" t="-2125" b="-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00338" y="3530109"/>
            <a:ext cx="5570716" cy="356092"/>
          </a:xfrm>
          <a:prstGeom prst="rect">
            <a:avLst/>
          </a:prstGeom>
          <a:noFill/>
          <a:ln w="38100"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8271054" y="3477322"/>
            <a:ext cx="2874803" cy="461665"/>
            <a:chOff x="8271054" y="3477322"/>
            <a:chExt cx="2874803" cy="461665"/>
          </a:xfrm>
        </p:grpSpPr>
        <p:cxnSp>
          <p:nvCxnSpPr>
            <p:cNvPr id="8" name="Conector de Seta Reta 5"/>
            <p:cNvCxnSpPr/>
            <p:nvPr/>
          </p:nvCxnSpPr>
          <p:spPr>
            <a:xfrm flipH="1">
              <a:off x="8271054" y="3708155"/>
              <a:ext cx="4500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8660235" y="3477322"/>
                  <a:ext cx="24856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400" b="1" dirty="0" smtClean="0">
                      <a:solidFill>
                        <a:schemeClr val="bg2"/>
                      </a:solidFill>
                    </a:rPr>
                    <a:t>GARGALO! </a:t>
                  </a:r>
                  <a14:m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sz="2400" b="1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0235" y="3477322"/>
                  <a:ext cx="248562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31" t="-10526" b="-289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tângulo 10"/>
          <p:cNvSpPr/>
          <p:nvPr/>
        </p:nvSpPr>
        <p:spPr>
          <a:xfrm>
            <a:off x="1745088" y="3165378"/>
            <a:ext cx="9176196" cy="3535459"/>
          </a:xfrm>
          <a:prstGeom prst="rect">
            <a:avLst/>
          </a:prstGeom>
          <a:noFill/>
          <a:ln w="38100"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4522967" y="3101084"/>
            <a:ext cx="2412956" cy="461665"/>
            <a:chOff x="4522967" y="3101084"/>
            <a:chExt cx="241295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4972967" y="3101084"/>
                  <a:ext cx="19629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pt-BR" sz="24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r>
                          <a:rPr lang="pt-BR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pt-BR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4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pt-BR" sz="2400" b="1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967" y="3101084"/>
                  <a:ext cx="196295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de Seta Reta 5"/>
            <p:cNvCxnSpPr/>
            <p:nvPr/>
          </p:nvCxnSpPr>
          <p:spPr>
            <a:xfrm flipH="1">
              <a:off x="4522967" y="3331917"/>
              <a:ext cx="4500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3795244" y="2274838"/>
                <a:ext cx="4601513" cy="230832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dirty="0" smtClean="0">
                    <a:solidFill>
                      <a:schemeClr val="bg1"/>
                    </a:solidFill>
                  </a:rPr>
                  <a:t>Complexidade Total: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44" y="2274838"/>
                <a:ext cx="4601513" cy="2308324"/>
              </a:xfrm>
              <a:prstGeom prst="rect">
                <a:avLst/>
              </a:prstGeom>
              <a:blipFill rotWithShape="0">
                <a:blip r:embed="rId6"/>
                <a:stretch>
                  <a:fillRect t="-5805" r="-2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6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2"/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Instâncias de distância do trabalho anterior.</a:t>
                </a:r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Comparar resultados e </a:t>
                </a:r>
                <a:r>
                  <a:rPr lang="pt-BR" sz="3200" dirty="0" smtClean="0"/>
                  <a:t>tempos computacionais </a:t>
                </a:r>
                <a:r>
                  <a:rPr lang="pt-BR" sz="3200" dirty="0" smtClean="0"/>
                  <a:t>do </a:t>
                </a:r>
                <a:r>
                  <a:rPr lang="pt-BR" sz="3200" dirty="0" err="1" smtClean="0"/>
                  <a:t>Dijkstra</a:t>
                </a:r>
                <a:r>
                  <a:rPr lang="pt-BR" sz="3200" dirty="0" smtClean="0"/>
                  <a:t> com o A*.</a:t>
                </a:r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Cada instância foi dividida em um caminho fácil, médio e difícil.</a:t>
                </a:r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Vértice 1 como ponto de partida para todos as instâncias.</a:t>
                </a:r>
                <a:endParaRPr lang="pt-BR" sz="3200" dirty="0"/>
              </a:p>
              <a:p>
                <a:pPr lvl="1">
                  <a:buClr>
                    <a:srgbClr val="C00000"/>
                  </a:buClr>
                </a:pPr>
                <a:r>
                  <a:rPr lang="pt-BR" sz="2800" dirty="0" smtClean="0"/>
                  <a:t>Difícil (</a:t>
                </a:r>
                <a:r>
                  <a:rPr lang="pt-BR" sz="2800" dirty="0" err="1" smtClean="0"/>
                  <a:t>df</a:t>
                </a:r>
                <a:r>
                  <a:rPr lang="pt-BR" sz="2800" dirty="0" smtClean="0"/>
                  <a:t>) = primeiro vértice periférico encontrado</a:t>
                </a:r>
              </a:p>
              <a:p>
                <a:pPr lvl="1">
                  <a:buClr>
                    <a:srgbClr val="C00000"/>
                  </a:buClr>
                </a:pPr>
                <a:endParaRPr lang="pt-BR" sz="200" dirty="0" smtClean="0"/>
              </a:p>
              <a:p>
                <a:pPr lvl="1">
                  <a:buClr>
                    <a:srgbClr val="C00000"/>
                  </a:buClr>
                </a:pPr>
                <a:r>
                  <a:rPr lang="pt-BR" sz="2800" dirty="0" smtClean="0"/>
                  <a:t>Médio (</a:t>
                </a:r>
                <a:r>
                  <a:rPr lang="pt-BR" sz="2800" dirty="0" err="1" smtClean="0"/>
                  <a:t>md</a:t>
                </a:r>
                <a:r>
                  <a:rPr lang="pt-BR" sz="2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−100&lt;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pt-BR" sz="2800" dirty="0" smtClean="0"/>
              </a:p>
              <a:p>
                <a:pPr lvl="1">
                  <a:buClr>
                    <a:srgbClr val="C00000"/>
                  </a:buClr>
                </a:pPr>
                <a:endParaRPr lang="pt-BR" sz="200" dirty="0" smtClean="0"/>
              </a:p>
              <a:p>
                <a:pPr lvl="1">
                  <a:buClr>
                    <a:srgbClr val="C00000"/>
                  </a:buClr>
                </a:pPr>
                <a:r>
                  <a:rPr lang="pt-BR" sz="2800" dirty="0" smtClean="0"/>
                  <a:t>Fácil (</a:t>
                </a:r>
                <a:r>
                  <a:rPr lang="pt-BR" sz="2800" dirty="0" err="1" smtClean="0"/>
                  <a:t>fa</a:t>
                </a:r>
                <a:r>
                  <a:rPr lang="pt-BR" sz="2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𝑚𝑑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−100&lt;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𝑚𝑑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𝑚𝑑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1217" t="-2801" r="-1681" b="-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NY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2818"/>
              </p:ext>
            </p:extLst>
          </p:nvPr>
        </p:nvGraphicFramePr>
        <p:xfrm>
          <a:off x="950118" y="2880000"/>
          <a:ext cx="10291765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="" xmlns:a16="http://schemas.microsoft.com/office/drawing/2014/main" val="991685491"/>
                    </a:ext>
                  </a:extLst>
                </a:gridCol>
                <a:gridCol w="2181821">
                  <a:extLst>
                    <a:ext uri="{9D8B030D-6E8A-4147-A177-3AD203B41FA5}">
                      <a16:colId xmlns="" xmlns:a16="http://schemas.microsoft.com/office/drawing/2014/main" val="2247342882"/>
                    </a:ext>
                  </a:extLst>
                </a:gridCol>
                <a:gridCol w="2181821">
                  <a:extLst>
                    <a:ext uri="{9D8B030D-6E8A-4147-A177-3AD203B41FA5}">
                      <a16:colId xmlns="" xmlns:a16="http://schemas.microsoft.com/office/drawing/2014/main" val="17362708"/>
                    </a:ext>
                  </a:extLst>
                </a:gridCol>
                <a:gridCol w="1677591">
                  <a:extLst>
                    <a:ext uri="{9D8B030D-6E8A-4147-A177-3AD203B41FA5}">
                      <a16:colId xmlns="" xmlns:a16="http://schemas.microsoft.com/office/drawing/2014/main" val="1597732256"/>
                    </a:ext>
                  </a:extLst>
                </a:gridCol>
                <a:gridCol w="1677591"/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NY.d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</a:t>
                      </a:r>
                      <a:r>
                        <a:rPr lang="pt-BR" baseline="0" dirty="0" err="1" smtClean="0"/>
                        <a:t>Dijkstra</a:t>
                      </a:r>
                      <a:r>
                        <a:rPr lang="pt-BR" baseline="0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Dijkstra</a:t>
                      </a:r>
                      <a:r>
                        <a:rPr lang="pt-BR" baseline="0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13.84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2.43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359425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359425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7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19.75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719659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52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4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1440081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1440241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48865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200" y="1690688"/>
            <a:ext cx="600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</a:t>
            </a:r>
            <a:r>
              <a:rPr lang="pt-BR" sz="3200" dirty="0" smtClean="0"/>
              <a:t>264346 | Arestas</a:t>
            </a:r>
            <a:r>
              <a:rPr lang="pt-BR" sz="3200" dirty="0"/>
              <a:t>: 733846</a:t>
            </a:r>
          </a:p>
        </p:txBody>
      </p:sp>
    </p:spTree>
    <p:extLst>
      <p:ext uri="{BB962C8B-B14F-4D97-AF65-F5344CB8AC3E}">
        <p14:creationId xmlns:p14="http://schemas.microsoft.com/office/powerpoint/2010/main" val="1915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</a:t>
            </a:r>
            <a:r>
              <a:rPr lang="pt-BR" dirty="0" err="1" smtClean="0"/>
              <a:t>NY.d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19239"/>
              </p:ext>
            </p:extLst>
          </p:nvPr>
        </p:nvGraphicFramePr>
        <p:xfrm>
          <a:off x="173848" y="5242522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27448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-22396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56042"/>
              </p:ext>
            </p:extLst>
          </p:nvPr>
        </p:nvGraphicFramePr>
        <p:xfrm>
          <a:off x="8266620" y="5249491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264346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227394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1177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-36953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7928"/>
              </p:ext>
            </p:extLst>
          </p:nvPr>
        </p:nvGraphicFramePr>
        <p:xfrm>
          <a:off x="4241425" y="5242522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147106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37773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-109333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" y="1281600"/>
            <a:ext cx="3960000" cy="396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281600"/>
            <a:ext cx="3960000" cy="396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00" y="1281600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BAY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38200" y="1690688"/>
            <a:ext cx="600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321270 </a:t>
            </a:r>
            <a:r>
              <a:rPr lang="pt-BR" sz="3200" dirty="0" smtClean="0"/>
              <a:t>| Arestas</a:t>
            </a:r>
            <a:r>
              <a:rPr lang="pt-BR" sz="3200" dirty="0"/>
              <a:t>: 800172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67103"/>
              </p:ext>
            </p:extLst>
          </p:nvPr>
        </p:nvGraphicFramePr>
        <p:xfrm>
          <a:off x="950118" y="2880000"/>
          <a:ext cx="10291765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="" xmlns:a16="http://schemas.microsoft.com/office/drawing/2014/main" val="991685491"/>
                    </a:ext>
                  </a:extLst>
                </a:gridCol>
                <a:gridCol w="2181821">
                  <a:extLst>
                    <a:ext uri="{9D8B030D-6E8A-4147-A177-3AD203B41FA5}">
                      <a16:colId xmlns="" xmlns:a16="http://schemas.microsoft.com/office/drawing/2014/main" val="2247342882"/>
                    </a:ext>
                  </a:extLst>
                </a:gridCol>
                <a:gridCol w="2181821">
                  <a:extLst>
                    <a:ext uri="{9D8B030D-6E8A-4147-A177-3AD203B41FA5}">
                      <a16:colId xmlns="" xmlns:a16="http://schemas.microsoft.com/office/drawing/2014/main" val="17362708"/>
                    </a:ext>
                  </a:extLst>
                </a:gridCol>
                <a:gridCol w="1677591">
                  <a:extLst>
                    <a:ext uri="{9D8B030D-6E8A-4147-A177-3AD203B41FA5}">
                      <a16:colId xmlns="" xmlns:a16="http://schemas.microsoft.com/office/drawing/2014/main" val="1597732256"/>
                    </a:ext>
                  </a:extLst>
                </a:gridCol>
                <a:gridCol w="1677591"/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BAY.d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</a:t>
                      </a:r>
                      <a:r>
                        <a:rPr lang="pt-BR" baseline="0" dirty="0" err="1" smtClean="0"/>
                        <a:t>Dijkstra</a:t>
                      </a:r>
                      <a:r>
                        <a:rPr lang="pt-BR" baseline="0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Dijkstra</a:t>
                      </a:r>
                      <a:r>
                        <a:rPr lang="pt-BR" baseline="0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40.98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7.88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539988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539988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54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13.71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1082034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1082034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45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2165941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2166010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48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</a:t>
            </a:r>
            <a:r>
              <a:rPr lang="pt-BR" dirty="0" err="1" smtClean="0"/>
              <a:t>BAY.d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83099"/>
              </p:ext>
            </p:extLst>
          </p:nvPr>
        </p:nvGraphicFramePr>
        <p:xfrm>
          <a:off x="173848" y="5242522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73920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13255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-60665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47258"/>
              </p:ext>
            </p:extLst>
          </p:nvPr>
        </p:nvGraphicFramePr>
        <p:xfrm>
          <a:off x="8266620" y="5249491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321270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133384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-187886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+4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54556"/>
              </p:ext>
            </p:extLst>
          </p:nvPr>
        </p:nvGraphicFramePr>
        <p:xfrm>
          <a:off x="4241425" y="5242522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212411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-190704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" y="1281600"/>
            <a:ext cx="3960000" cy="396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281600"/>
            <a:ext cx="3960000" cy="396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00" y="1281600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COL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38199" y="1690688"/>
            <a:ext cx="623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435666 </a:t>
            </a:r>
            <a:r>
              <a:rPr lang="pt-BR" sz="3200" dirty="0" smtClean="0"/>
              <a:t>| Arestas</a:t>
            </a:r>
            <a:r>
              <a:rPr lang="pt-BR" sz="3200" dirty="0"/>
              <a:t>: 1057066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48524"/>
              </p:ext>
            </p:extLst>
          </p:nvPr>
        </p:nvGraphicFramePr>
        <p:xfrm>
          <a:off x="950118" y="2880000"/>
          <a:ext cx="10291765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="" xmlns:a16="http://schemas.microsoft.com/office/drawing/2014/main" val="991685491"/>
                    </a:ext>
                  </a:extLst>
                </a:gridCol>
                <a:gridCol w="2181821">
                  <a:extLst>
                    <a:ext uri="{9D8B030D-6E8A-4147-A177-3AD203B41FA5}">
                      <a16:colId xmlns="" xmlns:a16="http://schemas.microsoft.com/office/drawing/2014/main" val="2247342882"/>
                    </a:ext>
                  </a:extLst>
                </a:gridCol>
                <a:gridCol w="2181821">
                  <a:extLst>
                    <a:ext uri="{9D8B030D-6E8A-4147-A177-3AD203B41FA5}">
                      <a16:colId xmlns="" xmlns:a16="http://schemas.microsoft.com/office/drawing/2014/main" val="17362708"/>
                    </a:ext>
                  </a:extLst>
                </a:gridCol>
                <a:gridCol w="1677591">
                  <a:extLst>
                    <a:ext uri="{9D8B030D-6E8A-4147-A177-3AD203B41FA5}">
                      <a16:colId xmlns="" xmlns:a16="http://schemas.microsoft.com/office/drawing/2014/main" val="1597732256"/>
                    </a:ext>
                  </a:extLst>
                </a:gridCol>
                <a:gridCol w="1677591"/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COL.d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</a:t>
                      </a:r>
                      <a:r>
                        <a:rPr lang="pt-BR" baseline="0" dirty="0" err="1" smtClean="0"/>
                        <a:t>Dijkstra</a:t>
                      </a:r>
                      <a:r>
                        <a:rPr lang="pt-BR" baseline="0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Dijkstra</a:t>
                      </a:r>
                      <a:r>
                        <a:rPr lang="pt-BR" baseline="0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46.38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1804428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1804450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22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3616936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3619937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30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7246198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7246883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48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1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</a:t>
            </a:r>
            <a:r>
              <a:rPr lang="pt-BR" dirty="0" err="1" smtClean="0"/>
              <a:t>COL.d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34034"/>
              </p:ext>
            </p:extLst>
          </p:nvPr>
        </p:nvGraphicFramePr>
        <p:xfrm>
          <a:off x="173848" y="5242522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54803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-145131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 </a:t>
                      </a:r>
                      <a:r>
                        <a:rPr lang="pt-BR" dirty="0" err="1" smtClean="0"/>
                        <a:t>pt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1810"/>
              </p:ext>
            </p:extLst>
          </p:nvPr>
        </p:nvGraphicFramePr>
        <p:xfrm>
          <a:off x="8266620" y="5249491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435666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382520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1753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-53146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+3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86406"/>
              </p:ext>
            </p:extLst>
          </p:nvPr>
        </p:nvGraphicFramePr>
        <p:xfrm>
          <a:off x="4241425" y="5242522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150916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-170185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+13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" y="1281600"/>
            <a:ext cx="3960000" cy="396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281600"/>
            <a:ext cx="3960000" cy="396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00" y="1281600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FLA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38199" y="1690688"/>
            <a:ext cx="6534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1070376 </a:t>
            </a:r>
            <a:r>
              <a:rPr lang="pt-BR" sz="3200" dirty="0" smtClean="0"/>
              <a:t>| Arestas</a:t>
            </a:r>
            <a:r>
              <a:rPr lang="pt-BR" sz="3200" dirty="0"/>
              <a:t>: 2712798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298"/>
              </p:ext>
            </p:extLst>
          </p:nvPr>
        </p:nvGraphicFramePr>
        <p:xfrm>
          <a:off x="950118" y="2880000"/>
          <a:ext cx="10291765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="" xmlns:a16="http://schemas.microsoft.com/office/drawing/2014/main" val="991685491"/>
                    </a:ext>
                  </a:extLst>
                </a:gridCol>
                <a:gridCol w="2181821">
                  <a:extLst>
                    <a:ext uri="{9D8B030D-6E8A-4147-A177-3AD203B41FA5}">
                      <a16:colId xmlns="" xmlns:a16="http://schemas.microsoft.com/office/drawing/2014/main" val="2247342882"/>
                    </a:ext>
                  </a:extLst>
                </a:gridCol>
                <a:gridCol w="2181821">
                  <a:extLst>
                    <a:ext uri="{9D8B030D-6E8A-4147-A177-3AD203B41FA5}">
                      <a16:colId xmlns="" xmlns:a16="http://schemas.microsoft.com/office/drawing/2014/main" val="17362708"/>
                    </a:ext>
                  </a:extLst>
                </a:gridCol>
                <a:gridCol w="1677591">
                  <a:extLst>
                    <a:ext uri="{9D8B030D-6E8A-4147-A177-3AD203B41FA5}">
                      <a16:colId xmlns="" xmlns:a16="http://schemas.microsoft.com/office/drawing/2014/main" val="1597732256"/>
                    </a:ext>
                  </a:extLst>
                </a:gridCol>
                <a:gridCol w="1677591"/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FLA.d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</a:t>
                      </a:r>
                      <a:r>
                        <a:rPr lang="pt-BR" baseline="0" dirty="0" err="1" smtClean="0"/>
                        <a:t>Dijkstra</a:t>
                      </a:r>
                      <a:r>
                        <a:rPr lang="pt-BR" baseline="0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Dijkstra</a:t>
                      </a:r>
                      <a:r>
                        <a:rPr lang="pt-BR" baseline="0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13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25.65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2907930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2908133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17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14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5829987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5830874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20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37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11674195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11674195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48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5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</a:t>
            </a:r>
            <a:r>
              <a:rPr lang="pt-BR" dirty="0" err="1" smtClean="0"/>
              <a:t>FLA.d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3025"/>
              </p:ext>
            </p:extLst>
          </p:nvPr>
        </p:nvGraphicFramePr>
        <p:xfrm>
          <a:off x="173848" y="5242522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110581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13309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-97272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-2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39779"/>
              </p:ext>
            </p:extLst>
          </p:nvPr>
        </p:nvGraphicFramePr>
        <p:xfrm>
          <a:off x="8266620" y="5249491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1070376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1053326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3529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-17050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21790"/>
              </p:ext>
            </p:extLst>
          </p:nvPr>
        </p:nvGraphicFramePr>
        <p:xfrm>
          <a:off x="4241425" y="5242522"/>
          <a:ext cx="374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00">
                  <a:extLst>
                    <a:ext uri="{9D8B030D-6E8A-4147-A177-3AD203B41FA5}">
                      <a16:colId xmlns="" xmlns:a16="http://schemas.microsoft.com/office/drawing/2014/main" val="341774449"/>
                    </a:ext>
                  </a:extLst>
                </a:gridCol>
                <a:gridCol w="882000"/>
                <a:gridCol w="990000">
                  <a:extLst>
                    <a:ext uri="{9D8B030D-6E8A-4147-A177-3AD203B41FA5}">
                      <a16:colId xmlns="" xmlns:a16="http://schemas.microsoft.com/office/drawing/2014/main" val="615171917"/>
                    </a:ext>
                  </a:extLst>
                </a:gridCol>
                <a:gridCol w="990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</a:p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Dijkstra</a:t>
                      </a:r>
                      <a:r>
                        <a:rPr lang="pt-BR" dirty="0" smtClean="0"/>
                        <a:t> | A*)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281082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186903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70533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-94179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-7 </a:t>
                      </a:r>
                      <a:r>
                        <a:rPr lang="pt-BR" dirty="0" err="1" smtClean="0"/>
                        <a:t>pts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" y="1281600"/>
            <a:ext cx="3960000" cy="396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281600"/>
            <a:ext cx="3960000" cy="396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00" y="1281600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em Grafos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6" name="Espaço Reservado para Conteúdo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15160" y="1703439"/>
            <a:ext cx="9361440" cy="4495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3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Obtidas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Em 83,3% dos casos, o A* reduziu significativamente o tempo computacional, m</a:t>
                </a:r>
                <a:r>
                  <a:rPr lang="pt-BR" sz="3200" dirty="0" smtClean="0"/>
                  <a:t>enos em </a:t>
                </a:r>
                <a:r>
                  <a:rPr lang="pt-BR" sz="3200" dirty="0" err="1" smtClean="0"/>
                  <a:t>FLA.d</a:t>
                </a:r>
                <a:r>
                  <a:rPr lang="pt-BR" sz="3200" dirty="0" smtClean="0"/>
                  <a:t> e </a:t>
                </a:r>
                <a:r>
                  <a:rPr lang="pt-BR" sz="3200" dirty="0" err="1" smtClean="0"/>
                  <a:t>NY.d</a:t>
                </a:r>
                <a:r>
                  <a:rPr lang="pt-BR" sz="3200" dirty="0" smtClean="0"/>
                  <a:t> difícil.</a:t>
                </a:r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A visitação de nós para chegar ao nó de origem tem uma redução significativa em todos os casos.</a:t>
                </a:r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Quando executado de 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3200" dirty="0" smtClean="0"/>
                  <a:t> para todos os outros, utilizando </a:t>
                </a:r>
                <a14:m>
                  <m:oMath xmlns:m="http://schemas.openxmlformats.org/officeDocument/2006/math">
                    <m:r>
                      <a:rPr lang="pt-BR" sz="32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dirty="0" smtClean="0"/>
                  <a:t> como distância euclidiana é garantido o resultado ótimo.</a:t>
                </a:r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Uma melhoria para o código seria a implementação da </a:t>
                </a:r>
                <a:r>
                  <a:rPr lang="pt-BR" sz="3200" dirty="0" err="1" smtClean="0"/>
                  <a:t>minHeap</a:t>
                </a:r>
                <a:r>
                  <a:rPr lang="pt-BR" sz="3200" dirty="0" smtClean="0"/>
                  <a:t> binária.</a:t>
                </a:r>
                <a:endParaRPr lang="pt-BR" sz="3200" dirty="0" smtClean="0"/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Código e instâncias se </a:t>
                </a:r>
                <a:r>
                  <a:rPr lang="pt-BR" sz="3200" dirty="0"/>
                  <a:t>encontram disponíveis em: </a:t>
                </a:r>
                <a:r>
                  <a:rPr lang="pt-BR" sz="3200" dirty="0">
                    <a:hlinkClick r:id="rId2"/>
                  </a:rPr>
                  <a:t>https://</a:t>
                </a:r>
                <a:r>
                  <a:rPr lang="pt-BR" sz="3200" dirty="0" smtClean="0">
                    <a:hlinkClick r:id="rId2"/>
                  </a:rPr>
                  <a:t>github.com/pepeaze/aStar</a:t>
                </a:r>
                <a:endParaRPr lang="pt-BR" sz="3200" dirty="0" smtClean="0"/>
              </a:p>
              <a:p>
                <a:pPr>
                  <a:buClr>
                    <a:srgbClr val="C00000"/>
                  </a:buClr>
                </a:pPr>
                <a:endParaRPr lang="pt-BR" sz="32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641" r="-2029" b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Clr>
                <a:srgbClr val="C00000"/>
              </a:buClr>
              <a:buNone/>
            </a:pPr>
            <a:r>
              <a:rPr lang="pt-BR" sz="1400" dirty="0" smtClean="0">
                <a:solidFill>
                  <a:srgbClr val="000000"/>
                </a:solidFill>
              </a:rPr>
              <a:t>[1] </a:t>
            </a:r>
            <a:r>
              <a:rPr lang="en-US" sz="1400" dirty="0"/>
              <a:t>P. Hart, N. Nilsson, and B. Raphael, “A formal basis for the heuristic determination of minimum cost paths”, IEEE Transactions on Systems Science and Cybernetics, vol. 4, no. 2, pp. 100–107, 1968</a:t>
            </a:r>
            <a:r>
              <a:rPr lang="en-US" sz="1400" dirty="0" smtClean="0"/>
              <a:t>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[2]</a:t>
            </a:r>
            <a:r>
              <a:rPr lang="en-US" sz="1400" dirty="0"/>
              <a:t> M. Buehler, K. </a:t>
            </a:r>
            <a:r>
              <a:rPr lang="en-US" sz="1400" dirty="0" err="1"/>
              <a:t>Iagnemma</a:t>
            </a:r>
            <a:r>
              <a:rPr lang="en-US" sz="1400" dirty="0"/>
              <a:t>, and S. Singh, Eds., The 2005 DARPA grand challenge: the great robot race, Springer-</a:t>
            </a:r>
            <a:r>
              <a:rPr lang="en-US" sz="1400" dirty="0" err="1"/>
              <a:t>Verlag</a:t>
            </a:r>
            <a:r>
              <a:rPr lang="en-US" sz="1400" dirty="0"/>
              <a:t> Berlin Heidelberg, 2007</a:t>
            </a:r>
            <a:r>
              <a:rPr lang="en-US" sz="1400" dirty="0" smtClean="0"/>
              <a:t>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[3]</a:t>
            </a:r>
            <a:r>
              <a:rPr lang="en-US" sz="1400" dirty="0"/>
              <a:t> M. Buehler, K. </a:t>
            </a:r>
            <a:r>
              <a:rPr lang="en-US" sz="1400" dirty="0" err="1"/>
              <a:t>Iagnemma</a:t>
            </a:r>
            <a:r>
              <a:rPr lang="en-US" sz="1400" dirty="0"/>
              <a:t>, and S. Singh, Eds., The DARPA urban challenge: autonomous vehicles in city traffic, Springer-</a:t>
            </a:r>
            <a:r>
              <a:rPr lang="en-US" sz="1400" dirty="0" err="1"/>
              <a:t>Verlag</a:t>
            </a:r>
            <a:r>
              <a:rPr lang="en-US" sz="1400" dirty="0"/>
              <a:t> Berlin Heidelberg, 2009</a:t>
            </a:r>
            <a:r>
              <a:rPr lang="en-US" sz="1400" dirty="0" smtClean="0"/>
              <a:t>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[4]</a:t>
            </a:r>
            <a:r>
              <a:rPr lang="en-US" sz="1400" dirty="0"/>
              <a:t> R. </a:t>
            </a:r>
            <a:r>
              <a:rPr lang="en-US" sz="1400" dirty="0" err="1"/>
              <a:t>Arnay</a:t>
            </a:r>
            <a:r>
              <a:rPr lang="en-US" sz="1400" dirty="0"/>
              <a:t>, N. Morales, A. </a:t>
            </a:r>
            <a:r>
              <a:rPr lang="en-US" sz="1400" dirty="0" err="1"/>
              <a:t>Morell</a:t>
            </a:r>
            <a:r>
              <a:rPr lang="en-US" sz="1400" dirty="0"/>
              <a:t>, J. Hernandez-</a:t>
            </a:r>
            <a:r>
              <a:rPr lang="en-US" sz="1400" dirty="0" err="1"/>
              <a:t>Aceituno</a:t>
            </a:r>
            <a:r>
              <a:rPr lang="en-US" sz="1400" dirty="0"/>
              <a:t>, D. </a:t>
            </a:r>
            <a:r>
              <a:rPr lang="en-US" sz="1400" dirty="0" err="1"/>
              <a:t>Perea</a:t>
            </a:r>
            <a:r>
              <a:rPr lang="en-US" sz="1400" dirty="0"/>
              <a:t>, J. T. Toledo, A. Hamilton, J. J. Sanchez-Medina, and L. Acosta, “Safe and reliable path planning for the autonomous vehicle </a:t>
            </a:r>
            <a:r>
              <a:rPr lang="en-US" sz="1400" dirty="0" err="1"/>
              <a:t>verdino</a:t>
            </a:r>
            <a:r>
              <a:rPr lang="en-US" sz="1400" dirty="0"/>
              <a:t>”, IEEE Intelligent Transportation Systems Magazine, vol. 8, no. 2, pp. 22–32, 2016</a:t>
            </a:r>
            <a:r>
              <a:rPr lang="en-US" sz="1400" dirty="0" smtClean="0"/>
              <a:t>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[5] </a:t>
            </a:r>
            <a:r>
              <a:rPr lang="en-US" sz="1400" dirty="0"/>
              <a:t>A. </a:t>
            </a:r>
            <a:r>
              <a:rPr lang="en-US" sz="1400" dirty="0" err="1"/>
              <a:t>Bacha</a:t>
            </a:r>
            <a:r>
              <a:rPr lang="en-US" sz="1400" dirty="0"/>
              <a:t>, C. Bauman, R. </a:t>
            </a:r>
            <a:r>
              <a:rPr lang="en-US" sz="1400" dirty="0" err="1"/>
              <a:t>Faruque</a:t>
            </a:r>
            <a:r>
              <a:rPr lang="en-US" sz="1400" dirty="0"/>
              <a:t>, M. Fleming, C. </a:t>
            </a:r>
            <a:r>
              <a:rPr lang="en-US" sz="1400" dirty="0" err="1"/>
              <a:t>Terwelp</a:t>
            </a:r>
            <a:r>
              <a:rPr lang="en-US" sz="1400" dirty="0"/>
              <a:t>, C. </a:t>
            </a:r>
            <a:r>
              <a:rPr lang="en-US" sz="1400" dirty="0" err="1"/>
              <a:t>Reinholtz</a:t>
            </a:r>
            <a:r>
              <a:rPr lang="en-US" sz="1400" dirty="0"/>
              <a:t>, D. Hong, A. Wicks, T. </a:t>
            </a:r>
            <a:r>
              <a:rPr lang="en-US" sz="1400" dirty="0" err="1"/>
              <a:t>Alberi</a:t>
            </a:r>
            <a:r>
              <a:rPr lang="en-US" sz="1400" dirty="0"/>
              <a:t>, D. Anderson, S. </a:t>
            </a:r>
            <a:r>
              <a:rPr lang="en-US" sz="1400" dirty="0" err="1"/>
              <a:t>Cacciola</a:t>
            </a:r>
            <a:r>
              <a:rPr lang="en-US" sz="1400" dirty="0"/>
              <a:t>, P. Currier, A. Dalton, J. Farmer, J. </a:t>
            </a:r>
            <a:r>
              <a:rPr lang="en-US" sz="1400" dirty="0" err="1"/>
              <a:t>Hurdus</a:t>
            </a:r>
            <a:r>
              <a:rPr lang="en-US" sz="1400" dirty="0"/>
              <a:t>, S. Kimmel, P. King, A. Taylor, D. Van </a:t>
            </a:r>
            <a:r>
              <a:rPr lang="en-US" sz="1400" dirty="0" err="1"/>
              <a:t>Covern</a:t>
            </a:r>
            <a:r>
              <a:rPr lang="en-US" sz="1400" dirty="0"/>
              <a:t>, and M. Webster, “Odin: team </a:t>
            </a:r>
            <a:r>
              <a:rPr lang="en-US" sz="1400" dirty="0" err="1"/>
              <a:t>victortango’s</a:t>
            </a:r>
            <a:r>
              <a:rPr lang="en-US" sz="1400" dirty="0"/>
              <a:t> entry in the </a:t>
            </a:r>
            <a:r>
              <a:rPr lang="en-US" sz="1400" dirty="0" err="1"/>
              <a:t>darpa</a:t>
            </a:r>
            <a:r>
              <a:rPr lang="en-US" sz="1400" dirty="0"/>
              <a:t> urban challenge,” Journal of Field Robotics, vol. 25, no. 8, pp. 467–492, 2008</a:t>
            </a:r>
            <a:r>
              <a:rPr lang="en-US" sz="1400" dirty="0" smtClean="0"/>
              <a:t>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[6]</a:t>
            </a:r>
            <a:r>
              <a:rPr lang="en-US" sz="1400" dirty="0"/>
              <a:t> R. Kala and K. Warwick, “Multi-level planning for semi-autonomous vehicles in traffic scenarios based on separation maximization,” Journal of Intelligent &amp; Robotic Systems, vol. 72, no. 3–4, pp. 559–590, 2013</a:t>
            </a:r>
            <a:r>
              <a:rPr lang="en-US" sz="1400" dirty="0" smtClean="0"/>
              <a:t>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[7]</a:t>
            </a:r>
            <a:r>
              <a:rPr lang="en-US" sz="1400" dirty="0"/>
              <a:t> S. Yoon, S. Yoon, U. Lee, and D. H. Shim, “Recursive path planning using reduced states for car-like vehicles on grid maps”, IEEE Transactions on Intelligent Transportation Systems, vol. 16, no. 5, pp. 2797–2813, 2015</a:t>
            </a:r>
            <a:r>
              <a:rPr lang="en-US" sz="1400" dirty="0" smtClean="0"/>
              <a:t>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[8] </a:t>
            </a:r>
            <a:r>
              <a:rPr lang="en-US" sz="1400" dirty="0"/>
              <a:t>K. Chu, J. Kim, K. Jo, and M. </a:t>
            </a:r>
            <a:r>
              <a:rPr lang="en-US" sz="1400" dirty="0" err="1"/>
              <a:t>Sunwoo</a:t>
            </a:r>
            <a:r>
              <a:rPr lang="en-US" sz="1400" dirty="0"/>
              <a:t>, “Real-time path planning of autonomous vehicles for unstructured road navigation”, International Journal of Automotive Technology, vol. 16, no. 4, pp. 653–668, 2015</a:t>
            </a:r>
            <a:r>
              <a:rPr lang="en-US" sz="1400" dirty="0" smtClean="0"/>
              <a:t>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1400" dirty="0" smtClean="0"/>
              <a:t>[9]</a:t>
            </a:r>
            <a:r>
              <a:rPr lang="en-US" sz="1400" dirty="0"/>
              <a:t> D. </a:t>
            </a:r>
            <a:r>
              <a:rPr lang="en-US" sz="1400" dirty="0" err="1"/>
              <a:t>Dolgov</a:t>
            </a:r>
            <a:r>
              <a:rPr lang="en-US" sz="1400" dirty="0"/>
              <a:t>, S. </a:t>
            </a:r>
            <a:r>
              <a:rPr lang="en-US" sz="1400" dirty="0" err="1"/>
              <a:t>Thrun</a:t>
            </a:r>
            <a:r>
              <a:rPr lang="en-US" sz="1400" dirty="0"/>
              <a:t>, M. </a:t>
            </a:r>
            <a:r>
              <a:rPr lang="en-US" sz="1400" dirty="0" err="1"/>
              <a:t>Montemerlo</a:t>
            </a:r>
            <a:r>
              <a:rPr lang="en-US" sz="1400" dirty="0"/>
              <a:t>, and J. </a:t>
            </a:r>
            <a:r>
              <a:rPr lang="en-US" sz="1400" dirty="0" err="1"/>
              <a:t>Diebel</a:t>
            </a:r>
            <a:r>
              <a:rPr lang="en-US" sz="1400" dirty="0"/>
              <a:t>, “Path planning for autonomous vehicles in unknown semi-structured environments”, The International Journal of Robotics Research, vol. 29, no. 5, pp. 485–501, 2010.</a:t>
            </a:r>
            <a:endParaRPr lang="en-US" sz="1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endParaRPr lang="pt-BR" sz="2800" dirty="0" smtClean="0"/>
          </a:p>
          <a:p>
            <a:pPr>
              <a:buClr>
                <a:srgbClr val="C00000"/>
              </a:buClr>
            </a:pPr>
            <a:endParaRPr lang="pt-BR" dirty="0"/>
          </a:p>
          <a:p>
            <a:pPr marL="0" indent="0" algn="ctr">
              <a:buClr>
                <a:srgbClr val="C00000"/>
              </a:buClr>
              <a:buNone/>
            </a:pPr>
            <a:r>
              <a:rPr lang="pt-BR" sz="7200" dirty="0" smtClean="0"/>
              <a:t>DÚVIDAS???</a:t>
            </a:r>
            <a:endParaRPr lang="pt-BR" sz="7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em Grafos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405080" y="1692000"/>
            <a:ext cx="9381600" cy="4496400"/>
            <a:chOff x="1405080" y="1692000"/>
            <a:chExt cx="9381600" cy="4496400"/>
          </a:xfrm>
        </p:grpSpPr>
        <p:pic>
          <p:nvPicPr>
            <p:cNvPr id="8" name="Imagem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06680" y="1692000"/>
              <a:ext cx="4680000" cy="4496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m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405080" y="1692000"/>
              <a:ext cx="4680000" cy="44964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48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em Grafos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404000" y="1692000"/>
            <a:ext cx="9381600" cy="4496400"/>
            <a:chOff x="1404000" y="1692000"/>
            <a:chExt cx="9381600" cy="4496400"/>
          </a:xfrm>
        </p:grpSpPr>
        <p:pic>
          <p:nvPicPr>
            <p:cNvPr id="11" name="Imagem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05600" y="1692000"/>
              <a:ext cx="4680000" cy="4496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Imagem 1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404000" y="1692000"/>
              <a:ext cx="4680000" cy="44964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958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de Planejamento de Caminho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</a:pPr>
            <a:r>
              <a:rPr lang="pt-BR" sz="3200" dirty="0" smtClean="0"/>
              <a:t>Muito utilizado na robótica desde o final dos anos 60.</a:t>
            </a:r>
          </a:p>
          <a:p>
            <a:pPr>
              <a:buClr>
                <a:srgbClr val="C00000"/>
              </a:buClr>
            </a:pPr>
            <a:endParaRPr lang="pt-BR" sz="32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</a:pPr>
            <a:r>
              <a:rPr lang="pt-BR" sz="3200" dirty="0" err="1" smtClean="0">
                <a:solidFill>
                  <a:srgbClr val="000000"/>
                </a:solidFill>
              </a:rPr>
              <a:t>Shakey</a:t>
            </a:r>
            <a:r>
              <a:rPr lang="pt-BR" sz="3200" dirty="0" smtClean="0">
                <a:solidFill>
                  <a:srgbClr val="000000"/>
                </a:solidFill>
              </a:rPr>
              <a:t>, desenvolvido pela </a:t>
            </a:r>
            <a:r>
              <a:rPr lang="pt-BR" sz="3200" dirty="0" smtClean="0">
                <a:solidFill>
                  <a:srgbClr val="000000"/>
                </a:solidFill>
              </a:rPr>
              <a:t>DARPA (</a:t>
            </a:r>
            <a:r>
              <a:rPr lang="pt-BR" sz="3200" dirty="0"/>
              <a:t>Agência de </a:t>
            </a:r>
            <a:endParaRPr lang="pt-BR" sz="32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pt-BR" sz="3200" dirty="0" smtClean="0"/>
              <a:t>Projetos </a:t>
            </a:r>
            <a:r>
              <a:rPr lang="pt-BR" sz="3200" dirty="0"/>
              <a:t>de Pesquisa Avançada de </a:t>
            </a:r>
            <a:r>
              <a:rPr lang="pt-BR" sz="3200" dirty="0" smtClean="0"/>
              <a:t>Defesa dos EUA)</a:t>
            </a:r>
            <a:r>
              <a:rPr lang="pt-BR" sz="32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200" dirty="0" smtClean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</a:pPr>
            <a:r>
              <a:rPr lang="pt-BR" sz="3200" dirty="0">
                <a:solidFill>
                  <a:srgbClr val="000000"/>
                </a:solidFill>
              </a:rPr>
              <a:t>Robô que navega por um ambiente desviando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200" dirty="0">
                <a:solidFill>
                  <a:srgbClr val="000000"/>
                </a:solidFill>
              </a:rPr>
              <a:t>de obstáculos</a:t>
            </a:r>
            <a:r>
              <a:rPr lang="pt-BR" sz="3200" dirty="0" smtClean="0">
                <a:solidFill>
                  <a:srgbClr val="000000"/>
                </a:solidFill>
              </a:rPr>
              <a:t>.</a:t>
            </a:r>
            <a:endParaRPr lang="pt-BR" sz="3200" dirty="0" smtClean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</a:pPr>
            <a:endParaRPr lang="pt-BR" sz="32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</a:pPr>
            <a:r>
              <a:rPr lang="pt-BR" sz="3200" dirty="0" smtClean="0">
                <a:solidFill>
                  <a:srgbClr val="000000"/>
                </a:solidFill>
              </a:rPr>
              <a:t>Incrementado com o algoritmo A* [1] em 68. </a:t>
            </a:r>
            <a:endParaRPr lang="pt-BR" sz="3200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66" y="2503429"/>
            <a:ext cx="2533994" cy="40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de Planejamento de Caminho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pt-BR" sz="3200" dirty="0" smtClean="0"/>
              <a:t>Estopim carros autônomos: competições DARPA 2004, 2005 e 2007 </a:t>
            </a:r>
            <a:r>
              <a:rPr lang="pt-BR" sz="3200" dirty="0" smtClean="0"/>
              <a:t>[2][3]</a:t>
            </a:r>
            <a:r>
              <a:rPr lang="pt-BR" sz="3200" dirty="0" smtClean="0"/>
              <a:t>.</a:t>
            </a:r>
            <a:endParaRPr lang="pt-BR" sz="3200" dirty="0" smtClean="0"/>
          </a:p>
          <a:p>
            <a:pPr>
              <a:buClr>
                <a:srgbClr val="C00000"/>
              </a:buClr>
            </a:pPr>
            <a:endParaRPr lang="pt-BR" sz="32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</a:pPr>
            <a:r>
              <a:rPr lang="pt-BR" sz="3200" dirty="0" smtClean="0">
                <a:solidFill>
                  <a:srgbClr val="000000"/>
                </a:solidFill>
              </a:rPr>
              <a:t>Algoritmos mais utilizados para o planejamento de caminho global são:</a:t>
            </a:r>
          </a:p>
          <a:p>
            <a:pPr lvl="1">
              <a:buClr>
                <a:srgbClr val="C00000"/>
              </a:buClr>
            </a:pPr>
            <a:r>
              <a:rPr lang="pt-BR" dirty="0" err="1" smtClean="0">
                <a:solidFill>
                  <a:srgbClr val="000000"/>
                </a:solidFill>
              </a:rPr>
              <a:t>Dijkstra</a:t>
            </a:r>
            <a:r>
              <a:rPr lang="pt-BR" dirty="0" smtClean="0">
                <a:solidFill>
                  <a:srgbClr val="000000"/>
                </a:solidFill>
              </a:rPr>
              <a:t> (Ainda!!) </a:t>
            </a:r>
            <a:r>
              <a:rPr lang="pt-BR" dirty="0" smtClean="0"/>
              <a:t>[4][5][6]</a:t>
            </a:r>
            <a:endParaRPr lang="pt-BR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pt-BR" dirty="0" smtClean="0">
                <a:solidFill>
                  <a:srgbClr val="000000"/>
                </a:solidFill>
              </a:rPr>
              <a:t>A</a:t>
            </a:r>
            <a:r>
              <a:rPr lang="pt-BR" dirty="0" smtClean="0">
                <a:solidFill>
                  <a:srgbClr val="000000"/>
                </a:solidFill>
              </a:rPr>
              <a:t>* [7][8][9]</a:t>
            </a:r>
            <a:endParaRPr lang="pt-BR" dirty="0" smtClean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</a:pPr>
            <a:endParaRPr lang="pt-BR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</a:pPr>
            <a:r>
              <a:rPr lang="pt-BR" dirty="0" smtClean="0">
                <a:solidFill>
                  <a:srgbClr val="000000"/>
                </a:solidFill>
              </a:rPr>
              <a:t>Publicações mais recentes na área estão cada vez mais difíceis pois o mercado está abraçando os pesquisadores.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O algoritmo A* seleciona um caminho que minimize a função:</a:t>
                </a:r>
              </a:p>
              <a:p>
                <a:pPr marL="0" indent="0" algn="ctr">
                  <a:buClr>
                    <a:srgbClr val="C00000"/>
                  </a:buClr>
                  <a:buNone/>
                </a:pP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dirty="0"/>
                  <a:t> </a:t>
                </a:r>
              </a:p>
              <a:p>
                <a:pPr>
                  <a:buClr>
                    <a:srgbClr val="C00000"/>
                  </a:buClr>
                </a:pPr>
                <a:r>
                  <a:rPr lang="pt-BR" sz="3200" b="0" dirty="0" smtClean="0"/>
                  <a:t>Onde:</a:t>
                </a:r>
              </a:p>
              <a:p>
                <a:pPr lvl="1"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b="0" dirty="0" smtClean="0"/>
                  <a:t>nó</a:t>
                </a:r>
              </a:p>
              <a:p>
                <a:pPr lvl="1"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b="0" dirty="0" smtClean="0"/>
                  <a:t>custo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 smtClean="0"/>
                  <a:t>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b="0" dirty="0" smtClean="0"/>
              </a:p>
              <a:p>
                <a:pPr lvl="1"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b="0" dirty="0" smtClean="0"/>
                  <a:t> heurística que estima o custo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b="0" dirty="0" smtClean="0"/>
                  <a:t> até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pt-BR" b="0" dirty="0" smtClean="0"/>
              </a:p>
              <a:p>
                <a:pPr lvl="2">
                  <a:buClr>
                    <a:srgbClr val="C00000"/>
                  </a:buClr>
                </a:pPr>
                <a:r>
                  <a:rPr lang="pt-BR" dirty="0" smtClean="0"/>
                  <a:t>Mais comuns: Distância Euclidiana e Distância </a:t>
                </a:r>
                <a:r>
                  <a:rPr lang="pt-BR" dirty="0" err="1" smtClean="0"/>
                  <a:t>Manhatan</a:t>
                </a:r>
                <a:endParaRPr lang="pt-BR" b="0" dirty="0"/>
              </a:p>
              <a:p>
                <a:pPr>
                  <a:buClr>
                    <a:srgbClr val="C00000"/>
                  </a:buClr>
                </a:pPr>
                <a:endParaRPr lang="pt-BR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dirty="0" smtClean="0"/>
              </a:p>
              <a:p>
                <a:pPr marL="0" indent="0" algn="ctr">
                  <a:buClr>
                    <a:srgbClr val="C00000"/>
                  </a:buClr>
                  <a:buNone/>
                </a:pPr>
                <a:endParaRPr lang="pt-BR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Algoritmo A*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b="0" dirty="0"/>
          </a:p>
          <a:p>
            <a:pPr>
              <a:buClr>
                <a:srgbClr val="C00000"/>
              </a:buClr>
            </a:pPr>
            <a:endParaRPr lang="pt-BR" sz="3200" b="0" i="1" dirty="0" smtClean="0">
              <a:latin typeface="Cambria Math" panose="020405030504060302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 algn="ctr">
              <a:buClr>
                <a:srgbClr val="C00000"/>
              </a:buClr>
              <a:buNone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79" y="1825625"/>
            <a:ext cx="6299642" cy="4170185"/>
          </a:xfrm>
          <a:prstGeom prst="rect">
            <a:avLst/>
          </a:prstGeom>
        </p:spPr>
      </p:pic>
      <p:sp>
        <p:nvSpPr>
          <p:cNvPr id="6" name="Elipse 5"/>
          <p:cNvSpPr>
            <a:spLocks noChangeAspect="1"/>
          </p:cNvSpPr>
          <p:nvPr/>
        </p:nvSpPr>
        <p:spPr>
          <a:xfrm>
            <a:off x="3046195" y="3261297"/>
            <a:ext cx="684000" cy="68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8184937" y="2742177"/>
            <a:ext cx="684000" cy="68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1428</Words>
  <Application>Microsoft Office PowerPoint</Application>
  <PresentationFormat>Widescreen</PresentationFormat>
  <Paragraphs>371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Tema do Office</vt:lpstr>
      <vt:lpstr>Planejamento de Caminho para Carros Autônomos</vt:lpstr>
      <vt:lpstr>Descrição do Problema</vt:lpstr>
      <vt:lpstr>Modelagem em Grafos</vt:lpstr>
      <vt:lpstr>Modelagem em Grafos</vt:lpstr>
      <vt:lpstr>Modelagem em Grafos</vt:lpstr>
      <vt:lpstr>Algoritmos de Planejamento de Caminho</vt:lpstr>
      <vt:lpstr>Algoritmos de Planejamento de Caminho</vt:lpstr>
      <vt:lpstr>O Algoritmo A*</vt:lpstr>
      <vt:lpstr>O Algoritmo A*</vt:lpstr>
      <vt:lpstr>O Algoritmo A*</vt:lpstr>
      <vt:lpstr>O Algoritmo A*</vt:lpstr>
      <vt:lpstr>O Algoritmo A*</vt:lpstr>
      <vt:lpstr>O Algoritmo A*</vt:lpstr>
      <vt:lpstr>O Algoritmo A*</vt:lpstr>
      <vt:lpstr>O Algoritmo A*</vt:lpstr>
      <vt:lpstr>O Algoritmo A*</vt:lpstr>
      <vt:lpstr>O Algoritmo A* - Forma Canônica</vt:lpstr>
      <vt:lpstr>O Algoritmo A* - Forma Canônica</vt:lpstr>
      <vt:lpstr>O Algoritmo A* - Forma Canônica</vt:lpstr>
      <vt:lpstr>O Algoritmo A* - Forma Canônica</vt:lpstr>
      <vt:lpstr>Resultados Computacionais</vt:lpstr>
      <vt:lpstr>Resultados Computacionais – NY</vt:lpstr>
      <vt:lpstr>Resultados Computacionais – NY.d</vt:lpstr>
      <vt:lpstr>Resultados Computacionais – BAY</vt:lpstr>
      <vt:lpstr>Resultados Computacionais – BAY.d</vt:lpstr>
      <vt:lpstr>Resultados Computacionais – COL</vt:lpstr>
      <vt:lpstr>Resultados Computacionais – COL.d</vt:lpstr>
      <vt:lpstr>Resultados Computacionais – FLA</vt:lpstr>
      <vt:lpstr>Resultados Computacionais – FLA.d</vt:lpstr>
      <vt:lpstr>Conclusões Obtidas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Gráficos</dc:title>
  <dc:creator>Pedro Azevedo</dc:creator>
  <cp:lastModifiedBy>Ramoni</cp:lastModifiedBy>
  <cp:revision>187</cp:revision>
  <dcterms:created xsi:type="dcterms:W3CDTF">2017-03-31T11:21:40Z</dcterms:created>
  <dcterms:modified xsi:type="dcterms:W3CDTF">2018-06-29T13:21:49Z</dcterms:modified>
</cp:coreProperties>
</file>