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62" r:id="rId4"/>
    <p:sldId id="261" r:id="rId5"/>
    <p:sldId id="260" r:id="rId6"/>
    <p:sldId id="275" r:id="rId7"/>
    <p:sldId id="265" r:id="rId8"/>
    <p:sldId id="273" r:id="rId9"/>
    <p:sldId id="274" r:id="rId10"/>
    <p:sldId id="266" r:id="rId11"/>
    <p:sldId id="269" r:id="rId12"/>
    <p:sldId id="271" r:id="rId13"/>
    <p:sldId id="272" r:id="rId14"/>
    <p:sldId id="276" r:id="rId15"/>
    <p:sldId id="277" r:id="rId16"/>
    <p:sldId id="278" r:id="rId17"/>
    <p:sldId id="279" r:id="rId18"/>
    <p:sldId id="280"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9C5C5-CE95-40E6-85A3-27DF1A57A438}" v="353" dt="2022-06-12T11:11:29.912"/>
    <p1510:client id="{53247D41-4C08-4682-BBA9-1B275CC07A61}" v="265" dt="2022-06-11T15:09:07.866"/>
    <p1510:client id="{A3B50ADB-D7C7-4807-81EC-BE7D97569E41}" v="1706" dt="2022-06-12T17:21:04.143"/>
    <p1510:client id="{AAE48236-FBCD-48C0-BD46-1E9300E55F18}" v="677" dt="2022-06-12T18:11:58.159"/>
    <p1510:client id="{E5047C5D-5D28-4938-9A1C-37F6CD44AEE2}" v="5" dt="2022-06-12T11:59:59.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58776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9942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29990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9855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1424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1824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3195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031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09096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70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93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6/12/2022</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a:p>
        </p:txBody>
      </p:sp>
    </p:spTree>
    <p:extLst>
      <p:ext uri="{BB962C8B-B14F-4D97-AF65-F5344CB8AC3E}">
        <p14:creationId xmlns:p14="http://schemas.microsoft.com/office/powerpoint/2010/main" val="73502515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1"/>
          </a:solidFill>
          <a:ln w="57150">
            <a:solidFill>
              <a:schemeClr val="accent1"/>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2066544" y="1911096"/>
            <a:ext cx="8055864" cy="2076651"/>
          </a:xfrm>
        </p:spPr>
        <p:txBody>
          <a:bodyPr anchor="b">
            <a:normAutofit/>
          </a:bodyPr>
          <a:lstStyle/>
          <a:p>
            <a:pPr algn="ctr"/>
            <a:r>
              <a:rPr lang="es-ES" sz="8000">
                <a:solidFill>
                  <a:srgbClr val="FFFFFF"/>
                </a:solidFill>
                <a:latin typeface="The Serif Hand Black"/>
                <a:cs typeface="Calibri Light"/>
              </a:rPr>
              <a:t>ABC LIBRARY</a:t>
            </a:r>
            <a:endParaRPr lang="es-ES" sz="8000">
              <a:solidFill>
                <a:srgbClr val="FFFFFF"/>
              </a:solidFill>
              <a:latin typeface="The Serif Hand Black"/>
            </a:endParaRPr>
          </a:p>
        </p:txBody>
      </p:sp>
      <p:sp>
        <p:nvSpPr>
          <p:cNvPr id="3" name="Subtítulo 2"/>
          <p:cNvSpPr>
            <a:spLocks noGrp="1"/>
          </p:cNvSpPr>
          <p:nvPr>
            <p:ph type="subTitle" idx="1"/>
          </p:nvPr>
        </p:nvSpPr>
        <p:spPr>
          <a:xfrm>
            <a:off x="3227832" y="4353507"/>
            <a:ext cx="5733288" cy="932688"/>
          </a:xfrm>
        </p:spPr>
        <p:txBody>
          <a:bodyPr vert="horz" lIns="91440" tIns="45720" rIns="91440" bIns="45720" rtlCol="0" anchor="t">
            <a:normAutofit/>
          </a:bodyPr>
          <a:lstStyle/>
          <a:p>
            <a:pPr algn="ctr">
              <a:lnSpc>
                <a:spcPct val="100000"/>
              </a:lnSpc>
            </a:pPr>
            <a:r>
              <a:rPr lang="es-ES" sz="2200" err="1">
                <a:solidFill>
                  <a:schemeClr val="bg1"/>
                </a:solidFill>
                <a:latin typeface="Calibri"/>
                <a:cs typeface="Calibri"/>
              </a:rPr>
              <a:t>Ilyasse</a:t>
            </a:r>
            <a:r>
              <a:rPr lang="es-ES" sz="2200">
                <a:solidFill>
                  <a:schemeClr val="bg1"/>
                </a:solidFill>
                <a:latin typeface="Calibri"/>
                <a:cs typeface="Calibri"/>
              </a:rPr>
              <a:t> </a:t>
            </a:r>
            <a:r>
              <a:rPr lang="es-ES" sz="2200" err="1">
                <a:solidFill>
                  <a:schemeClr val="bg1"/>
                </a:solidFill>
                <a:latin typeface="Calibri"/>
                <a:cs typeface="Calibri"/>
              </a:rPr>
              <a:t>Essadak</a:t>
            </a:r>
            <a:r>
              <a:rPr lang="es-ES" sz="2200">
                <a:solidFill>
                  <a:schemeClr val="bg1"/>
                </a:solidFill>
                <a:latin typeface="Calibri"/>
                <a:cs typeface="Calibri"/>
              </a:rPr>
              <a:t> </a:t>
            </a:r>
            <a:r>
              <a:rPr lang="es-ES" sz="2200" err="1">
                <a:solidFill>
                  <a:schemeClr val="bg1"/>
                </a:solidFill>
                <a:latin typeface="Calibri"/>
                <a:cs typeface="Calibri"/>
              </a:rPr>
              <a:t>Samaali</a:t>
            </a:r>
            <a:endParaRPr lang="es-ES" sz="2200">
              <a:solidFill>
                <a:schemeClr val="bg1"/>
              </a:solidFill>
              <a:latin typeface="Calibri"/>
              <a:cs typeface="Calibri"/>
            </a:endParaRPr>
          </a:p>
          <a:p>
            <a:pPr algn="ctr">
              <a:lnSpc>
                <a:spcPct val="100000"/>
              </a:lnSpc>
            </a:pPr>
            <a:r>
              <a:rPr lang="es-ES" sz="2200" err="1">
                <a:solidFill>
                  <a:schemeClr val="bg1"/>
                </a:solidFill>
                <a:latin typeface="Calibri"/>
                <a:cs typeface="Calibri"/>
              </a:rPr>
              <a:t>Jose</a:t>
            </a:r>
            <a:r>
              <a:rPr lang="es-ES" sz="2200">
                <a:solidFill>
                  <a:schemeClr val="bg1"/>
                </a:solidFill>
                <a:latin typeface="Calibri"/>
                <a:cs typeface="Calibri"/>
              </a:rPr>
              <a:t> María Sandoval Cerezo</a:t>
            </a:r>
          </a:p>
        </p:txBody>
      </p:sp>
      <p:sp>
        <p:nvSpPr>
          <p:cNvPr id="19"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2737678" y="500612"/>
            <a:ext cx="10515600" cy="1348065"/>
          </a:xfrm>
        </p:spPr>
        <p:txBody>
          <a:bodyPr>
            <a:normAutofit/>
          </a:bodyPr>
          <a:lstStyle/>
          <a:p>
            <a:r>
              <a:rPr lang="es-ES" sz="6800">
                <a:solidFill>
                  <a:schemeClr val="bg1"/>
                </a:solidFill>
              </a:rPr>
              <a:t>Controlador</a:t>
            </a:r>
          </a:p>
        </p:txBody>
      </p:sp>
      <p:sp>
        <p:nvSpPr>
          <p:cNvPr id="3" name="Marcador de contenido 2">
            <a:extLst>
              <a:ext uri="{FF2B5EF4-FFF2-40B4-BE49-F238E27FC236}">
                <a16:creationId xmlns:a16="http://schemas.microsoft.com/office/drawing/2014/main" id="{B31DE058-E1E2-DC5D-1D0B-BC67387565B9}"/>
              </a:ext>
            </a:extLst>
          </p:cNvPr>
          <p:cNvSpPr>
            <a:spLocks noGrp="1"/>
          </p:cNvSpPr>
          <p:nvPr>
            <p:ph idx="1"/>
          </p:nvPr>
        </p:nvSpPr>
        <p:spPr>
          <a:xfrm>
            <a:off x="652346" y="2270838"/>
            <a:ext cx="10515600" cy="3590174"/>
          </a:xfrm>
        </p:spPr>
        <p:txBody>
          <a:bodyPr vert="horz" lIns="91440" tIns="45720" rIns="91440" bIns="45720" rtlCol="0" anchor="t">
            <a:normAutofit/>
          </a:bodyPr>
          <a:lstStyle/>
          <a:p>
            <a:pPr marL="0" indent="0">
              <a:buNone/>
            </a:pPr>
            <a:r>
              <a:rPr lang="es-ES">
                <a:latin typeface="Calibri"/>
                <a:cs typeface="Calibri"/>
              </a:rPr>
              <a:t>Si quisiéramos dar de alta a un usuario tras añadir sus datos se metería en el siguiente código que registraría al usuario y lo añadiría a la base de datos :</a:t>
            </a:r>
          </a:p>
        </p:txBody>
      </p:sp>
      <p:pic>
        <p:nvPicPr>
          <p:cNvPr id="6" name="Imagen 6" descr="Texto&#10;&#10;Descripción generada automáticamente">
            <a:extLst>
              <a:ext uri="{FF2B5EF4-FFF2-40B4-BE49-F238E27FC236}">
                <a16:creationId xmlns:a16="http://schemas.microsoft.com/office/drawing/2014/main" id="{968B5E57-2C85-66B0-A56B-D53EC9421E29}"/>
              </a:ext>
            </a:extLst>
          </p:cNvPr>
          <p:cNvPicPr>
            <a:picLocks noChangeAspect="1"/>
          </p:cNvPicPr>
          <p:nvPr/>
        </p:nvPicPr>
        <p:blipFill>
          <a:blip r:embed="rId2"/>
          <a:stretch>
            <a:fillRect/>
          </a:stretch>
        </p:blipFill>
        <p:spPr>
          <a:xfrm>
            <a:off x="5356302" y="4212673"/>
            <a:ext cx="5930590" cy="1861656"/>
          </a:xfrm>
          <a:prstGeom prst="rect">
            <a:avLst/>
          </a:prstGeom>
        </p:spPr>
      </p:pic>
      <p:pic>
        <p:nvPicPr>
          <p:cNvPr id="7" name="Imagen 8" descr="Texto&#10;&#10;Descripción generada automáticamente">
            <a:extLst>
              <a:ext uri="{FF2B5EF4-FFF2-40B4-BE49-F238E27FC236}">
                <a16:creationId xmlns:a16="http://schemas.microsoft.com/office/drawing/2014/main" id="{83EC8ECC-5B7E-BBEB-AD6D-6E3769A9F2E5}"/>
              </a:ext>
            </a:extLst>
          </p:cNvPr>
          <p:cNvPicPr>
            <a:picLocks noChangeAspect="1"/>
          </p:cNvPicPr>
          <p:nvPr/>
        </p:nvPicPr>
        <p:blipFill>
          <a:blip r:embed="rId3"/>
          <a:stretch>
            <a:fillRect/>
          </a:stretch>
        </p:blipFill>
        <p:spPr>
          <a:xfrm>
            <a:off x="607742" y="3929628"/>
            <a:ext cx="4388004" cy="2437037"/>
          </a:xfrm>
          <a:prstGeom prst="rect">
            <a:avLst/>
          </a:prstGeom>
        </p:spPr>
      </p:pic>
    </p:spTree>
    <p:extLst>
      <p:ext uri="{BB962C8B-B14F-4D97-AF65-F5344CB8AC3E}">
        <p14:creationId xmlns:p14="http://schemas.microsoft.com/office/powerpoint/2010/main" val="1899488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2737678" y="500612"/>
            <a:ext cx="10515600" cy="1348065"/>
          </a:xfrm>
        </p:spPr>
        <p:txBody>
          <a:bodyPr>
            <a:normAutofit/>
          </a:bodyPr>
          <a:lstStyle/>
          <a:p>
            <a:r>
              <a:rPr lang="es-ES" sz="6800">
                <a:solidFill>
                  <a:schemeClr val="bg1"/>
                </a:solidFill>
              </a:rPr>
              <a:t>MODELADO</a:t>
            </a:r>
          </a:p>
        </p:txBody>
      </p:sp>
      <p:pic>
        <p:nvPicPr>
          <p:cNvPr id="5" name="Imagen 5" descr="Interfaz de usuario gráfica, Aplicación&#10;&#10;Descripción generada automáticamente">
            <a:extLst>
              <a:ext uri="{FF2B5EF4-FFF2-40B4-BE49-F238E27FC236}">
                <a16:creationId xmlns:a16="http://schemas.microsoft.com/office/drawing/2014/main" id="{FB7D0463-09B3-F628-E610-F67797A5CDA4}"/>
              </a:ext>
            </a:extLst>
          </p:cNvPr>
          <p:cNvPicPr>
            <a:picLocks noChangeAspect="1"/>
          </p:cNvPicPr>
          <p:nvPr/>
        </p:nvPicPr>
        <p:blipFill>
          <a:blip r:embed="rId2"/>
          <a:stretch>
            <a:fillRect/>
          </a:stretch>
        </p:blipFill>
        <p:spPr>
          <a:xfrm>
            <a:off x="1709531" y="2347166"/>
            <a:ext cx="8916503" cy="4449665"/>
          </a:xfrm>
          <a:prstGeom prst="rect">
            <a:avLst/>
          </a:prstGeom>
        </p:spPr>
      </p:pic>
    </p:spTree>
    <p:extLst>
      <p:ext uri="{BB962C8B-B14F-4D97-AF65-F5344CB8AC3E}">
        <p14:creationId xmlns:p14="http://schemas.microsoft.com/office/powerpoint/2010/main" val="272513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1151467" y="887973"/>
            <a:ext cx="9889067" cy="1325563"/>
          </a:xfrm>
        </p:spPr>
        <p:txBody>
          <a:bodyPr>
            <a:normAutofit/>
          </a:bodyPr>
          <a:lstStyle/>
          <a:p>
            <a:r>
              <a:rPr lang="es-ES" sz="6600">
                <a:solidFill>
                  <a:schemeClr val="bg1"/>
                </a:solidFill>
              </a:rPr>
              <a:t>FRAMEWORK</a:t>
            </a:r>
          </a:p>
        </p:txBody>
      </p:sp>
      <p:sp>
        <p:nvSpPr>
          <p:cNvPr id="19"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31DE058-E1E2-DC5D-1D0B-BC67387565B9}"/>
              </a:ext>
            </a:extLst>
          </p:cNvPr>
          <p:cNvSpPr>
            <a:spLocks noGrp="1"/>
          </p:cNvSpPr>
          <p:nvPr>
            <p:ph idx="1"/>
          </p:nvPr>
        </p:nvSpPr>
        <p:spPr>
          <a:xfrm>
            <a:off x="1151467" y="2607733"/>
            <a:ext cx="9889067" cy="3285067"/>
          </a:xfrm>
        </p:spPr>
        <p:txBody>
          <a:bodyPr vert="horz" lIns="91440" tIns="45720" rIns="91440" bIns="45720" rtlCol="0" anchor="t">
            <a:normAutofit/>
          </a:bodyPr>
          <a:lstStyle/>
          <a:p>
            <a:pPr marL="0" indent="0">
              <a:buNone/>
            </a:pPr>
            <a:r>
              <a:rPr lang="es-ES">
                <a:solidFill>
                  <a:schemeClr val="bg1"/>
                </a:solidFill>
                <a:latin typeface="Calibri"/>
                <a:cs typeface="Calibri"/>
              </a:rPr>
              <a:t>El </a:t>
            </a:r>
            <a:r>
              <a:rPr lang="es-ES" err="1">
                <a:solidFill>
                  <a:schemeClr val="bg1"/>
                </a:solidFill>
                <a:latin typeface="Calibri"/>
                <a:cs typeface="Calibri"/>
              </a:rPr>
              <a:t>framework</a:t>
            </a:r>
            <a:r>
              <a:rPr lang="es-ES">
                <a:solidFill>
                  <a:schemeClr val="bg1"/>
                </a:solidFill>
                <a:latin typeface="Calibri"/>
                <a:cs typeface="Calibri"/>
              </a:rPr>
              <a:t> que hemos utilizado es Java Swing que es una API que provee de una interfaz gráfica a los programas de Java.</a:t>
            </a:r>
          </a:p>
          <a:p>
            <a:pPr marL="0" indent="0">
              <a:buNone/>
            </a:pPr>
            <a:r>
              <a:rPr lang="es-ES">
                <a:solidFill>
                  <a:schemeClr val="bg1"/>
                </a:solidFill>
                <a:latin typeface="Calibri"/>
                <a:cs typeface="Calibri"/>
              </a:rPr>
              <a:t>Nos decantamos por su utilización debido a su amplia variedad de formas de emulación así como la flexibilidad de los componente que utiliza.</a:t>
            </a:r>
          </a:p>
        </p:txBody>
      </p:sp>
    </p:spTree>
    <p:extLst>
      <p:ext uri="{BB962C8B-B14F-4D97-AF65-F5344CB8AC3E}">
        <p14:creationId xmlns:p14="http://schemas.microsoft.com/office/powerpoint/2010/main" val="333232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1151467" y="887973"/>
            <a:ext cx="9889067" cy="1325563"/>
          </a:xfrm>
        </p:spPr>
        <p:txBody>
          <a:bodyPr>
            <a:normAutofit/>
          </a:bodyPr>
          <a:lstStyle/>
          <a:p>
            <a:r>
              <a:rPr lang="es-ES" sz="6600">
                <a:solidFill>
                  <a:schemeClr val="bg1"/>
                </a:solidFill>
              </a:rPr>
              <a:t>LIBRERÍAS</a:t>
            </a:r>
          </a:p>
        </p:txBody>
      </p:sp>
      <p:sp>
        <p:nvSpPr>
          <p:cNvPr id="19"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31DE058-E1E2-DC5D-1D0B-BC67387565B9}"/>
              </a:ext>
            </a:extLst>
          </p:cNvPr>
          <p:cNvSpPr>
            <a:spLocks noGrp="1"/>
          </p:cNvSpPr>
          <p:nvPr>
            <p:ph idx="1"/>
          </p:nvPr>
        </p:nvSpPr>
        <p:spPr>
          <a:xfrm>
            <a:off x="1151467" y="2607733"/>
            <a:ext cx="9889067" cy="3285067"/>
          </a:xfrm>
        </p:spPr>
        <p:txBody>
          <a:bodyPr vert="horz" lIns="91440" tIns="45720" rIns="91440" bIns="45720" rtlCol="0" anchor="t">
            <a:normAutofit/>
          </a:bodyPr>
          <a:lstStyle/>
          <a:p>
            <a:pPr marL="0" indent="0">
              <a:buNone/>
            </a:pPr>
            <a:r>
              <a:rPr lang="es-ES">
                <a:solidFill>
                  <a:schemeClr val="bg1"/>
                </a:solidFill>
                <a:latin typeface="Calibri"/>
                <a:cs typeface="Calibri"/>
              </a:rPr>
              <a:t>Las librerías que hemos importado las hemos utilizado para facilitarnos ya sea la creación de los </a:t>
            </a:r>
            <a:r>
              <a:rPr lang="es-ES" err="1">
                <a:solidFill>
                  <a:schemeClr val="bg1"/>
                </a:solidFill>
                <a:latin typeface="Calibri"/>
                <a:cs typeface="Calibri"/>
              </a:rPr>
              <a:t>layout</a:t>
            </a:r>
            <a:r>
              <a:rPr lang="es-ES">
                <a:solidFill>
                  <a:schemeClr val="bg1"/>
                </a:solidFill>
                <a:latin typeface="Calibri"/>
                <a:cs typeface="Calibri"/>
              </a:rPr>
              <a:t> y sus elementos, la facilitación de las fechas o el conectarnos a la base de datos de MySQL.</a:t>
            </a:r>
          </a:p>
        </p:txBody>
      </p:sp>
    </p:spTree>
    <p:extLst>
      <p:ext uri="{BB962C8B-B14F-4D97-AF65-F5344CB8AC3E}">
        <p14:creationId xmlns:p14="http://schemas.microsoft.com/office/powerpoint/2010/main" val="417920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1151467" y="887973"/>
            <a:ext cx="9889067" cy="1325563"/>
          </a:xfrm>
        </p:spPr>
        <p:txBody>
          <a:bodyPr>
            <a:normAutofit/>
          </a:bodyPr>
          <a:lstStyle/>
          <a:p>
            <a:r>
              <a:rPr lang="es-ES" sz="6600">
                <a:solidFill>
                  <a:schemeClr val="bg1"/>
                </a:solidFill>
              </a:rPr>
              <a:t>IDEA DE FUTURO</a:t>
            </a:r>
          </a:p>
        </p:txBody>
      </p:sp>
      <p:sp>
        <p:nvSpPr>
          <p:cNvPr id="37"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31DE058-E1E2-DC5D-1D0B-BC67387565B9}"/>
              </a:ext>
            </a:extLst>
          </p:cNvPr>
          <p:cNvSpPr>
            <a:spLocks noGrp="1"/>
          </p:cNvSpPr>
          <p:nvPr>
            <p:ph idx="1"/>
          </p:nvPr>
        </p:nvSpPr>
        <p:spPr>
          <a:xfrm>
            <a:off x="1151467" y="2607733"/>
            <a:ext cx="9889067" cy="3285067"/>
          </a:xfrm>
        </p:spPr>
        <p:txBody>
          <a:bodyPr vert="horz" lIns="91440" tIns="45720" rIns="91440" bIns="45720" rtlCol="0">
            <a:normAutofit/>
          </a:bodyPr>
          <a:lstStyle/>
          <a:p>
            <a:pPr marL="0" indent="0">
              <a:buNone/>
            </a:pPr>
            <a:r>
              <a:rPr lang="es-ES">
                <a:solidFill>
                  <a:schemeClr val="bg1"/>
                </a:solidFill>
                <a:latin typeface="Calibri"/>
                <a:cs typeface="Calibri"/>
              </a:rPr>
              <a:t>Crear un nuevo desarrollo que se adhiera a los programas más modernos utilizando el patrón MVC, donde la vista se haría con Angular, el controlador con Java Spring Boot y el modelado con cualquier BBDD. Este flujo también nos permite trabajar con API REST mandando solicitudes HTTP desde programas como Postman lo que facilita el trabajo al programador.</a:t>
            </a:r>
          </a:p>
        </p:txBody>
      </p:sp>
    </p:spTree>
    <p:extLst>
      <p:ext uri="{BB962C8B-B14F-4D97-AF65-F5344CB8AC3E}">
        <p14:creationId xmlns:p14="http://schemas.microsoft.com/office/powerpoint/2010/main" val="2852021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2737678" y="500612"/>
            <a:ext cx="10515600" cy="1348065"/>
          </a:xfrm>
        </p:spPr>
        <p:txBody>
          <a:bodyPr>
            <a:normAutofit/>
          </a:bodyPr>
          <a:lstStyle/>
          <a:p>
            <a:r>
              <a:rPr lang="es-ES" sz="6800">
                <a:solidFill>
                  <a:schemeClr val="bg1"/>
                </a:solidFill>
              </a:rPr>
              <a:t>ANGULAR</a:t>
            </a:r>
          </a:p>
        </p:txBody>
      </p:sp>
      <p:sp>
        <p:nvSpPr>
          <p:cNvPr id="3" name="Marcador de contenido 2">
            <a:extLst>
              <a:ext uri="{FF2B5EF4-FFF2-40B4-BE49-F238E27FC236}">
                <a16:creationId xmlns:a16="http://schemas.microsoft.com/office/drawing/2014/main" id="{B31DE058-E1E2-DC5D-1D0B-BC67387565B9}"/>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r>
              <a:rPr lang="es-ES">
                <a:latin typeface="Calibri"/>
                <a:cs typeface="Calibri"/>
              </a:rPr>
              <a:t>Las ventajas de este </a:t>
            </a:r>
            <a:r>
              <a:rPr lang="es-ES" err="1">
                <a:latin typeface="Calibri"/>
                <a:cs typeface="Calibri"/>
              </a:rPr>
              <a:t>framework</a:t>
            </a:r>
            <a:r>
              <a:rPr lang="es-ES">
                <a:latin typeface="Calibri"/>
                <a:cs typeface="Calibri"/>
              </a:rPr>
              <a:t> es que usa componentes para el desarrollo de la página web evitando así la duplicidad de código de diseño y usa un patrón de enrutamiento que nos permite trabajar con nuestra página como si fuera realmente una aplicación.</a:t>
            </a:r>
          </a:p>
        </p:txBody>
      </p:sp>
    </p:spTree>
    <p:extLst>
      <p:ext uri="{BB962C8B-B14F-4D97-AF65-F5344CB8AC3E}">
        <p14:creationId xmlns:p14="http://schemas.microsoft.com/office/powerpoint/2010/main" val="4020795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2737678" y="500612"/>
            <a:ext cx="10515600" cy="1348065"/>
          </a:xfrm>
        </p:spPr>
        <p:txBody>
          <a:bodyPr>
            <a:normAutofit/>
          </a:bodyPr>
          <a:lstStyle/>
          <a:p>
            <a:r>
              <a:rPr lang="es-ES" sz="6800">
                <a:solidFill>
                  <a:schemeClr val="bg1"/>
                </a:solidFill>
              </a:rPr>
              <a:t>JAVA SPRING BOOT</a:t>
            </a:r>
          </a:p>
        </p:txBody>
      </p:sp>
      <p:sp>
        <p:nvSpPr>
          <p:cNvPr id="3" name="Marcador de contenido 2">
            <a:extLst>
              <a:ext uri="{FF2B5EF4-FFF2-40B4-BE49-F238E27FC236}">
                <a16:creationId xmlns:a16="http://schemas.microsoft.com/office/drawing/2014/main" id="{B31DE058-E1E2-DC5D-1D0B-BC67387565B9}"/>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r>
              <a:rPr lang="es-ES">
                <a:latin typeface="Calibri"/>
                <a:cs typeface="Calibri"/>
              </a:rPr>
              <a:t>Con este </a:t>
            </a:r>
            <a:r>
              <a:rPr lang="es-ES" err="1">
                <a:latin typeface="Calibri"/>
                <a:cs typeface="Calibri"/>
              </a:rPr>
              <a:t>framework</a:t>
            </a:r>
            <a:r>
              <a:rPr lang="es-ES">
                <a:latin typeface="Calibri"/>
                <a:cs typeface="Calibri"/>
              </a:rPr>
              <a:t> haríamos la parte del controlador ya que contiene varias librerías que trabajan con anotaciones y que nos facilitan el trabajo de la parte lógica (controlador) del programa. También nos permite trabajar con la metodología ORM permitiéndonos convertir los datos en objetos Java, por lo que es más fácil trabajar con los datos obtenidos de BBDD.</a:t>
            </a:r>
          </a:p>
        </p:txBody>
      </p:sp>
    </p:spTree>
    <p:extLst>
      <p:ext uri="{BB962C8B-B14F-4D97-AF65-F5344CB8AC3E}">
        <p14:creationId xmlns:p14="http://schemas.microsoft.com/office/powerpoint/2010/main" val="356915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2737678" y="500612"/>
            <a:ext cx="10515600" cy="1348065"/>
          </a:xfrm>
        </p:spPr>
        <p:txBody>
          <a:bodyPr>
            <a:normAutofit/>
          </a:bodyPr>
          <a:lstStyle/>
          <a:p>
            <a:r>
              <a:rPr lang="es-ES" sz="6800">
                <a:solidFill>
                  <a:schemeClr val="bg1"/>
                </a:solidFill>
              </a:rPr>
              <a:t>BBDD</a:t>
            </a:r>
          </a:p>
        </p:txBody>
      </p:sp>
      <p:sp>
        <p:nvSpPr>
          <p:cNvPr id="3" name="Marcador de contenido 2">
            <a:extLst>
              <a:ext uri="{FF2B5EF4-FFF2-40B4-BE49-F238E27FC236}">
                <a16:creationId xmlns:a16="http://schemas.microsoft.com/office/drawing/2014/main" id="{B31DE058-E1E2-DC5D-1D0B-BC67387565B9}"/>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r>
              <a:rPr lang="es-ES">
                <a:latin typeface="Calibri"/>
                <a:cs typeface="Calibri"/>
              </a:rPr>
              <a:t>Realmente podemos trabajar con cualquier BBDD. Ya que como hemos mencionado antes gracias a Spring </a:t>
            </a:r>
            <a:r>
              <a:rPr lang="es-ES" err="1">
                <a:latin typeface="Calibri"/>
                <a:cs typeface="Calibri"/>
              </a:rPr>
              <a:t>Boot</a:t>
            </a:r>
            <a:r>
              <a:rPr lang="es-ES">
                <a:latin typeface="Calibri"/>
                <a:cs typeface="Calibri"/>
              </a:rPr>
              <a:t> podemos utilizar la metodología ORM y trabajar con los datos de BBDD de manera más fácil, además de que la forma de establecer una conexión a BBDD es bastante sencilla. Aun así creemos que Oracle DB es una muy buena opción.</a:t>
            </a:r>
          </a:p>
        </p:txBody>
      </p:sp>
    </p:spTree>
    <p:extLst>
      <p:ext uri="{BB962C8B-B14F-4D97-AF65-F5344CB8AC3E}">
        <p14:creationId xmlns:p14="http://schemas.microsoft.com/office/powerpoint/2010/main" val="278159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1"/>
          </a:solidFill>
          <a:ln w="57150">
            <a:solidFill>
              <a:schemeClr val="accent1"/>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8000">
                <a:solidFill>
                  <a:srgbClr val="FFFFFF"/>
                </a:solidFill>
              </a:rPr>
              <a:t>FIN</a:t>
            </a:r>
          </a:p>
        </p:txBody>
      </p:sp>
      <p:sp>
        <p:nvSpPr>
          <p:cNvPr id="21"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ítulo 2">
            <a:extLst>
              <a:ext uri="{FF2B5EF4-FFF2-40B4-BE49-F238E27FC236}">
                <a16:creationId xmlns:a16="http://schemas.microsoft.com/office/drawing/2014/main" id="{79F01A55-50C2-6D1A-67F5-31C6C1E42575}"/>
              </a:ext>
            </a:extLst>
          </p:cNvPr>
          <p:cNvSpPr txBox="1">
            <a:spLocks/>
          </p:cNvSpPr>
          <p:nvPr/>
        </p:nvSpPr>
        <p:spPr>
          <a:xfrm>
            <a:off x="3227832" y="4519159"/>
            <a:ext cx="5733288" cy="93268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s-ES" sz="2200" err="1">
                <a:solidFill>
                  <a:schemeClr val="bg1"/>
                </a:solidFill>
                <a:latin typeface="Calibri"/>
                <a:cs typeface="Calibri"/>
              </a:rPr>
              <a:t>Ilyasse</a:t>
            </a:r>
            <a:r>
              <a:rPr lang="es-ES" sz="2200">
                <a:solidFill>
                  <a:schemeClr val="bg1"/>
                </a:solidFill>
                <a:latin typeface="Calibri"/>
                <a:cs typeface="Calibri"/>
              </a:rPr>
              <a:t> </a:t>
            </a:r>
            <a:r>
              <a:rPr lang="es-ES" sz="2200" err="1">
                <a:solidFill>
                  <a:schemeClr val="bg1"/>
                </a:solidFill>
                <a:latin typeface="Calibri"/>
                <a:cs typeface="Calibri"/>
              </a:rPr>
              <a:t>Essadak</a:t>
            </a:r>
            <a:r>
              <a:rPr lang="es-ES" sz="2200">
                <a:solidFill>
                  <a:schemeClr val="bg1"/>
                </a:solidFill>
                <a:latin typeface="Calibri"/>
                <a:cs typeface="Calibri"/>
              </a:rPr>
              <a:t> </a:t>
            </a:r>
            <a:r>
              <a:rPr lang="es-ES" sz="2200" err="1">
                <a:solidFill>
                  <a:schemeClr val="bg1"/>
                </a:solidFill>
                <a:latin typeface="Calibri"/>
                <a:cs typeface="Calibri"/>
              </a:rPr>
              <a:t>Samaali</a:t>
            </a:r>
            <a:endParaRPr lang="es-ES" sz="2200">
              <a:solidFill>
                <a:schemeClr val="bg1"/>
              </a:solidFill>
              <a:latin typeface="Calibri"/>
              <a:cs typeface="Calibri"/>
            </a:endParaRPr>
          </a:p>
          <a:p>
            <a:pPr algn="ctr">
              <a:lnSpc>
                <a:spcPct val="100000"/>
              </a:lnSpc>
            </a:pPr>
            <a:r>
              <a:rPr lang="es-ES" sz="2200" err="1">
                <a:solidFill>
                  <a:schemeClr val="bg1"/>
                </a:solidFill>
                <a:latin typeface="Calibri"/>
                <a:cs typeface="Calibri"/>
              </a:rPr>
              <a:t>Jose</a:t>
            </a:r>
            <a:r>
              <a:rPr lang="es-ES" sz="2200">
                <a:solidFill>
                  <a:schemeClr val="bg1"/>
                </a:solidFill>
                <a:latin typeface="Calibri"/>
                <a:cs typeface="Calibri"/>
              </a:rPr>
              <a:t> María Sandoval Cerezo</a:t>
            </a:r>
          </a:p>
        </p:txBody>
      </p:sp>
    </p:spTree>
    <p:extLst>
      <p:ext uri="{BB962C8B-B14F-4D97-AF65-F5344CB8AC3E}">
        <p14:creationId xmlns:p14="http://schemas.microsoft.com/office/powerpoint/2010/main" val="343871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ítulo 1">
            <a:extLst>
              <a:ext uri="{FF2B5EF4-FFF2-40B4-BE49-F238E27FC236}">
                <a16:creationId xmlns:a16="http://schemas.microsoft.com/office/drawing/2014/main" id="{C4739ABF-9955-2D2D-413F-7B78DE019161}"/>
              </a:ext>
            </a:extLst>
          </p:cNvPr>
          <p:cNvSpPr>
            <a:spLocks noGrp="1"/>
          </p:cNvSpPr>
          <p:nvPr>
            <p:ph type="title"/>
          </p:nvPr>
        </p:nvSpPr>
        <p:spPr>
          <a:xfrm>
            <a:off x="841246" y="673770"/>
            <a:ext cx="3644489" cy="2414488"/>
          </a:xfrm>
        </p:spPr>
        <p:txBody>
          <a:bodyPr anchor="t">
            <a:normAutofit/>
          </a:bodyPr>
          <a:lstStyle/>
          <a:p>
            <a:r>
              <a:rPr lang="es-ES" sz="6600">
                <a:solidFill>
                  <a:schemeClr val="bg1"/>
                </a:solidFill>
              </a:rPr>
              <a:t>Introducción</a:t>
            </a:r>
          </a:p>
        </p:txBody>
      </p:sp>
      <p:sp>
        <p:nvSpPr>
          <p:cNvPr id="23" name="Marcador de contenido 2">
            <a:extLst>
              <a:ext uri="{FF2B5EF4-FFF2-40B4-BE49-F238E27FC236}">
                <a16:creationId xmlns:a16="http://schemas.microsoft.com/office/drawing/2014/main" id="{9C430FC0-E786-9042-03F6-017226BC6927}"/>
              </a:ext>
            </a:extLst>
          </p:cNvPr>
          <p:cNvSpPr>
            <a:spLocks noGrp="1"/>
          </p:cNvSpPr>
          <p:nvPr>
            <p:ph idx="1"/>
          </p:nvPr>
        </p:nvSpPr>
        <p:spPr>
          <a:xfrm>
            <a:off x="6095999" y="882315"/>
            <a:ext cx="5254754" cy="5294647"/>
          </a:xfrm>
        </p:spPr>
        <p:txBody>
          <a:bodyPr vert="horz" lIns="91440" tIns="45720" rIns="91440" bIns="45720" rtlCol="0" anchor="t">
            <a:normAutofit fontScale="92500" lnSpcReduction="10000"/>
          </a:bodyPr>
          <a:lstStyle/>
          <a:p>
            <a:r>
              <a:rPr lang="es-ES">
                <a:latin typeface="Calibri"/>
                <a:cs typeface="Calibri"/>
              </a:rPr>
              <a:t>1.  ABC Library</a:t>
            </a:r>
          </a:p>
          <a:p>
            <a:r>
              <a:rPr lang="es-ES">
                <a:latin typeface="Calibri"/>
                <a:cs typeface="Calibri"/>
              </a:rPr>
              <a:t>2. Arquitectura del software</a:t>
            </a:r>
          </a:p>
          <a:p>
            <a:pPr lvl="1"/>
            <a:r>
              <a:rPr lang="es-ES">
                <a:latin typeface="Calibri"/>
                <a:cs typeface="Calibri"/>
              </a:rPr>
              <a:t>2.1. Vista</a:t>
            </a:r>
          </a:p>
          <a:p>
            <a:pPr lvl="1"/>
            <a:r>
              <a:rPr lang="es-ES">
                <a:latin typeface="Calibri"/>
                <a:cs typeface="Calibri"/>
              </a:rPr>
              <a:t>2.2. Controlador</a:t>
            </a:r>
          </a:p>
          <a:p>
            <a:pPr lvl="1"/>
            <a:r>
              <a:rPr lang="es-ES">
                <a:latin typeface="Calibri"/>
                <a:cs typeface="Calibri"/>
              </a:rPr>
              <a:t>2.3. Modelado</a:t>
            </a:r>
          </a:p>
          <a:p>
            <a:r>
              <a:rPr lang="es-ES">
                <a:latin typeface="Calibri"/>
                <a:cs typeface="Calibri"/>
              </a:rPr>
              <a:t>3. Framework</a:t>
            </a:r>
          </a:p>
          <a:p>
            <a:r>
              <a:rPr lang="es-ES">
                <a:latin typeface="Calibri"/>
                <a:cs typeface="Calibri"/>
              </a:rPr>
              <a:t>4. Librerías</a:t>
            </a:r>
          </a:p>
          <a:p>
            <a:r>
              <a:rPr lang="es-ES">
                <a:latin typeface="Calibri"/>
                <a:cs typeface="Calibri"/>
              </a:rPr>
              <a:t>5. Idea de futuro</a:t>
            </a:r>
          </a:p>
          <a:p>
            <a:pPr lvl="1"/>
            <a:r>
              <a:rPr lang="es-ES">
                <a:latin typeface="Calibri"/>
                <a:cs typeface="Calibri"/>
              </a:rPr>
              <a:t>5.1. Angular</a:t>
            </a:r>
          </a:p>
          <a:p>
            <a:pPr lvl="1"/>
            <a:r>
              <a:rPr lang="es-ES">
                <a:latin typeface="Calibri"/>
                <a:cs typeface="Calibri"/>
              </a:rPr>
              <a:t>5.2. Java Spring </a:t>
            </a:r>
            <a:r>
              <a:rPr lang="es-ES" err="1">
                <a:latin typeface="Calibri"/>
                <a:cs typeface="Calibri"/>
              </a:rPr>
              <a:t>Boot</a:t>
            </a:r>
            <a:endParaRPr lang="es-ES">
              <a:latin typeface="Calibri"/>
              <a:cs typeface="Calibri"/>
            </a:endParaRPr>
          </a:p>
          <a:p>
            <a:pPr lvl="1"/>
            <a:r>
              <a:rPr lang="es-ES">
                <a:latin typeface="Calibri"/>
                <a:cs typeface="Calibri"/>
              </a:rPr>
              <a:t>5.3. BBDD</a:t>
            </a:r>
          </a:p>
          <a:p>
            <a:endParaRPr lang="es-ES">
              <a:latin typeface="Calibri"/>
              <a:cs typeface="Calibri"/>
            </a:endParaRPr>
          </a:p>
        </p:txBody>
      </p:sp>
    </p:spTree>
    <p:extLst>
      <p:ext uri="{BB962C8B-B14F-4D97-AF65-F5344CB8AC3E}">
        <p14:creationId xmlns:p14="http://schemas.microsoft.com/office/powerpoint/2010/main" val="69232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4173FE0-7992-ABE5-22D5-3D8BABFB622E}"/>
              </a:ext>
            </a:extLst>
          </p:cNvPr>
          <p:cNvSpPr>
            <a:spLocks noGrp="1"/>
          </p:cNvSpPr>
          <p:nvPr>
            <p:ph type="title"/>
          </p:nvPr>
        </p:nvSpPr>
        <p:spPr>
          <a:xfrm>
            <a:off x="1151467" y="887973"/>
            <a:ext cx="9889067" cy="1325563"/>
          </a:xfrm>
        </p:spPr>
        <p:txBody>
          <a:bodyPr>
            <a:normAutofit/>
          </a:bodyPr>
          <a:lstStyle/>
          <a:p>
            <a:r>
              <a:rPr lang="es-ES" sz="6600">
                <a:solidFill>
                  <a:schemeClr val="bg1"/>
                </a:solidFill>
                <a:latin typeface="The Serif Hand Black"/>
                <a:ea typeface="+mj-lt"/>
                <a:cs typeface="Calibri"/>
              </a:rPr>
              <a:t>ABC Library</a:t>
            </a:r>
            <a:endParaRPr lang="es-ES" sz="6600">
              <a:solidFill>
                <a:schemeClr val="bg1"/>
              </a:solidFill>
              <a:latin typeface="The Serif Hand Black"/>
            </a:endParaRPr>
          </a:p>
          <a:p>
            <a:endParaRPr lang="es-ES" sz="6600">
              <a:solidFill>
                <a:schemeClr val="bg1"/>
              </a:solidFill>
            </a:endParaRPr>
          </a:p>
        </p:txBody>
      </p:sp>
      <p:sp>
        <p:nvSpPr>
          <p:cNvPr id="19"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C0210F9-04C7-E64D-BC02-9B8D243E63A6}"/>
              </a:ext>
            </a:extLst>
          </p:cNvPr>
          <p:cNvSpPr>
            <a:spLocks noGrp="1"/>
          </p:cNvSpPr>
          <p:nvPr>
            <p:ph idx="1"/>
          </p:nvPr>
        </p:nvSpPr>
        <p:spPr>
          <a:xfrm>
            <a:off x="1151467" y="2607733"/>
            <a:ext cx="9889067" cy="3285067"/>
          </a:xfrm>
        </p:spPr>
        <p:txBody>
          <a:bodyPr vert="horz" lIns="91440" tIns="45720" rIns="91440" bIns="45720" rtlCol="0">
            <a:normAutofit/>
          </a:bodyPr>
          <a:lstStyle/>
          <a:p>
            <a:pPr marL="0" indent="0">
              <a:buNone/>
            </a:pPr>
            <a:r>
              <a:rPr lang="es-ES">
                <a:solidFill>
                  <a:schemeClr val="bg1"/>
                </a:solidFill>
                <a:latin typeface="Calibri"/>
                <a:cs typeface="Calibri"/>
              </a:rPr>
              <a:t>Es una aplicación que sirve para gestionar una biblioteca dentro de un instituto. Esta aplicación tiene una interfaz muy intuitiva y de manejo muy simple por lo que es bastante cómodo trabajar con ella.</a:t>
            </a:r>
          </a:p>
        </p:txBody>
      </p:sp>
    </p:spTree>
    <p:extLst>
      <p:ext uri="{BB962C8B-B14F-4D97-AF65-F5344CB8AC3E}">
        <p14:creationId xmlns:p14="http://schemas.microsoft.com/office/powerpoint/2010/main" val="146080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A4173FE0-7992-ABE5-22D5-3D8BABFB622E}"/>
              </a:ext>
            </a:extLst>
          </p:cNvPr>
          <p:cNvSpPr>
            <a:spLocks noGrp="1"/>
          </p:cNvSpPr>
          <p:nvPr>
            <p:ph type="title"/>
          </p:nvPr>
        </p:nvSpPr>
        <p:spPr>
          <a:xfrm>
            <a:off x="3505730" y="774581"/>
            <a:ext cx="11517682" cy="1348065"/>
          </a:xfrm>
        </p:spPr>
        <p:txBody>
          <a:bodyPr>
            <a:normAutofit/>
          </a:bodyPr>
          <a:lstStyle/>
          <a:p>
            <a:r>
              <a:rPr lang="es-ES" sz="6800">
                <a:solidFill>
                  <a:schemeClr val="bg1"/>
                </a:solidFill>
                <a:latin typeface="The Serif Hand Black"/>
                <a:cs typeface="Calibri"/>
              </a:rPr>
              <a:t>ABC Library</a:t>
            </a:r>
            <a:endParaRPr lang="es-ES" sz="6800">
              <a:solidFill>
                <a:schemeClr val="bg1"/>
              </a:solidFill>
              <a:latin typeface="The Serif Hand Black"/>
              <a:ea typeface="+mj-lt"/>
              <a:cs typeface="+mj-lt"/>
            </a:endParaRPr>
          </a:p>
          <a:p>
            <a:endParaRPr lang="es-ES" sz="6800">
              <a:solidFill>
                <a:schemeClr val="bg1"/>
              </a:solidFill>
            </a:endParaRPr>
          </a:p>
        </p:txBody>
      </p:sp>
      <p:pic>
        <p:nvPicPr>
          <p:cNvPr id="4" name="Imagen 4">
            <a:extLst>
              <a:ext uri="{FF2B5EF4-FFF2-40B4-BE49-F238E27FC236}">
                <a16:creationId xmlns:a16="http://schemas.microsoft.com/office/drawing/2014/main" id="{A0866074-9774-84AA-C4EC-949F9031836C}"/>
              </a:ext>
            </a:extLst>
          </p:cNvPr>
          <p:cNvPicPr>
            <a:picLocks noChangeAspect="1"/>
          </p:cNvPicPr>
          <p:nvPr/>
        </p:nvPicPr>
        <p:blipFill>
          <a:blip r:embed="rId2"/>
          <a:stretch>
            <a:fillRect/>
          </a:stretch>
        </p:blipFill>
        <p:spPr>
          <a:xfrm>
            <a:off x="2282326" y="2488923"/>
            <a:ext cx="7101468" cy="4045773"/>
          </a:xfrm>
          <a:prstGeom prst="rect">
            <a:avLst/>
          </a:prstGeom>
        </p:spPr>
      </p:pic>
    </p:spTree>
    <p:extLst>
      <p:ext uri="{BB962C8B-B14F-4D97-AF65-F5344CB8AC3E}">
        <p14:creationId xmlns:p14="http://schemas.microsoft.com/office/powerpoint/2010/main" val="114071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1151467" y="887973"/>
            <a:ext cx="9889067" cy="1325563"/>
          </a:xfrm>
        </p:spPr>
        <p:txBody>
          <a:bodyPr>
            <a:normAutofit/>
          </a:bodyPr>
          <a:lstStyle/>
          <a:p>
            <a:r>
              <a:rPr lang="es-ES" sz="6600">
                <a:solidFill>
                  <a:schemeClr val="bg1"/>
                </a:solidFill>
              </a:rPr>
              <a:t>ARQUITECTURA DEL SOFTWARE</a:t>
            </a:r>
          </a:p>
        </p:txBody>
      </p:sp>
      <p:sp>
        <p:nvSpPr>
          <p:cNvPr id="19"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31DE058-E1E2-DC5D-1D0B-BC67387565B9}"/>
              </a:ext>
            </a:extLst>
          </p:cNvPr>
          <p:cNvSpPr>
            <a:spLocks noGrp="1"/>
          </p:cNvSpPr>
          <p:nvPr>
            <p:ph idx="1"/>
          </p:nvPr>
        </p:nvSpPr>
        <p:spPr>
          <a:xfrm>
            <a:off x="1151467" y="2607733"/>
            <a:ext cx="9889067" cy="3285067"/>
          </a:xfrm>
        </p:spPr>
        <p:txBody>
          <a:bodyPr vert="horz" lIns="91440" tIns="45720" rIns="91440" bIns="45720" rtlCol="0" anchor="t">
            <a:normAutofit/>
          </a:bodyPr>
          <a:lstStyle/>
          <a:p>
            <a:pPr marL="0" indent="0">
              <a:buNone/>
            </a:pPr>
            <a:r>
              <a:rPr lang="es-ES">
                <a:solidFill>
                  <a:schemeClr val="bg1"/>
                </a:solidFill>
                <a:latin typeface="Calibri"/>
                <a:cs typeface="Calibri"/>
              </a:rPr>
              <a:t>Hemos utilizado la arquitectura MVC ya que pensamos que es una forma bastante fácil de entender el flujo del programa y además de que está bastante documentada en internet, por lo que le hace la vida más fácil al programador.</a:t>
            </a:r>
          </a:p>
        </p:txBody>
      </p:sp>
    </p:spTree>
    <p:extLst>
      <p:ext uri="{BB962C8B-B14F-4D97-AF65-F5344CB8AC3E}">
        <p14:creationId xmlns:p14="http://schemas.microsoft.com/office/powerpoint/2010/main" val="183433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2737678" y="500612"/>
            <a:ext cx="10515600" cy="1348065"/>
          </a:xfrm>
        </p:spPr>
        <p:txBody>
          <a:bodyPr>
            <a:normAutofit/>
          </a:bodyPr>
          <a:lstStyle/>
          <a:p>
            <a:r>
              <a:rPr lang="es-ES" sz="6800">
                <a:solidFill>
                  <a:schemeClr val="bg1"/>
                </a:solidFill>
              </a:rPr>
              <a:t>ARQUITECTURA DEL SOFTWARE</a:t>
            </a:r>
          </a:p>
        </p:txBody>
      </p:sp>
      <p:sp>
        <p:nvSpPr>
          <p:cNvPr id="3" name="Marcador de contenido 2">
            <a:extLst>
              <a:ext uri="{FF2B5EF4-FFF2-40B4-BE49-F238E27FC236}">
                <a16:creationId xmlns:a16="http://schemas.microsoft.com/office/drawing/2014/main" id="{B31DE058-E1E2-DC5D-1D0B-BC67387565B9}"/>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r>
              <a:rPr lang="es-ES">
                <a:latin typeface="Calibri"/>
                <a:cs typeface="Calibri"/>
              </a:rPr>
              <a:t>Hemos utilizado la arquitectura MVC ya que pensamos que es una forma bastante fácil de entender y bastante documentada para hacerle la vida más fácil a futuros programadores.</a:t>
            </a:r>
          </a:p>
        </p:txBody>
      </p:sp>
    </p:spTree>
    <p:extLst>
      <p:ext uri="{BB962C8B-B14F-4D97-AF65-F5344CB8AC3E}">
        <p14:creationId xmlns:p14="http://schemas.microsoft.com/office/powerpoint/2010/main" val="89559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2737678" y="500612"/>
            <a:ext cx="10515600" cy="1348065"/>
          </a:xfrm>
        </p:spPr>
        <p:txBody>
          <a:bodyPr>
            <a:normAutofit/>
          </a:bodyPr>
          <a:lstStyle/>
          <a:p>
            <a:r>
              <a:rPr lang="es-ES" sz="6800">
                <a:solidFill>
                  <a:schemeClr val="bg1"/>
                </a:solidFill>
              </a:rPr>
              <a:t>VISTA</a:t>
            </a:r>
          </a:p>
        </p:txBody>
      </p:sp>
      <p:pic>
        <p:nvPicPr>
          <p:cNvPr id="6" name="Imagen 6" descr="Logotipo&#10;&#10;Descripción generada automáticamente">
            <a:extLst>
              <a:ext uri="{FF2B5EF4-FFF2-40B4-BE49-F238E27FC236}">
                <a16:creationId xmlns:a16="http://schemas.microsoft.com/office/drawing/2014/main" id="{E461A647-3049-7690-26B0-86CE8D686378}"/>
              </a:ext>
            </a:extLst>
          </p:cNvPr>
          <p:cNvPicPr>
            <a:picLocks noChangeAspect="1"/>
          </p:cNvPicPr>
          <p:nvPr/>
        </p:nvPicPr>
        <p:blipFill>
          <a:blip r:embed="rId2"/>
          <a:stretch>
            <a:fillRect/>
          </a:stretch>
        </p:blipFill>
        <p:spPr>
          <a:xfrm>
            <a:off x="2568498" y="3228687"/>
            <a:ext cx="6181492" cy="3002578"/>
          </a:xfrm>
          <a:prstGeom prst="rect">
            <a:avLst/>
          </a:prstGeom>
        </p:spPr>
      </p:pic>
    </p:spTree>
    <p:extLst>
      <p:ext uri="{BB962C8B-B14F-4D97-AF65-F5344CB8AC3E}">
        <p14:creationId xmlns:p14="http://schemas.microsoft.com/office/powerpoint/2010/main" val="139157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2737678" y="500612"/>
            <a:ext cx="10515600" cy="1348065"/>
          </a:xfrm>
        </p:spPr>
        <p:txBody>
          <a:bodyPr>
            <a:normAutofit/>
          </a:bodyPr>
          <a:lstStyle/>
          <a:p>
            <a:r>
              <a:rPr lang="es-ES" sz="6800">
                <a:solidFill>
                  <a:schemeClr val="bg1"/>
                </a:solidFill>
              </a:rPr>
              <a:t>VISTA</a:t>
            </a:r>
          </a:p>
        </p:txBody>
      </p:sp>
      <p:pic>
        <p:nvPicPr>
          <p:cNvPr id="6" name="Imagen 6" descr="Imagen que contiene Interfaz de usuario gráfica&#10;&#10;Descripción generada automáticamente">
            <a:extLst>
              <a:ext uri="{FF2B5EF4-FFF2-40B4-BE49-F238E27FC236}">
                <a16:creationId xmlns:a16="http://schemas.microsoft.com/office/drawing/2014/main" id="{30EFD6A7-3F47-2CE2-D41D-588B394DC8FB}"/>
              </a:ext>
            </a:extLst>
          </p:cNvPr>
          <p:cNvPicPr>
            <a:picLocks noChangeAspect="1"/>
          </p:cNvPicPr>
          <p:nvPr/>
        </p:nvPicPr>
        <p:blipFill>
          <a:blip r:embed="rId2"/>
          <a:stretch>
            <a:fillRect/>
          </a:stretch>
        </p:blipFill>
        <p:spPr>
          <a:xfrm>
            <a:off x="2066693" y="2853645"/>
            <a:ext cx="7231565" cy="3464590"/>
          </a:xfrm>
          <a:prstGeom prst="rect">
            <a:avLst/>
          </a:prstGeom>
        </p:spPr>
      </p:pic>
    </p:spTree>
    <p:extLst>
      <p:ext uri="{BB962C8B-B14F-4D97-AF65-F5344CB8AC3E}">
        <p14:creationId xmlns:p14="http://schemas.microsoft.com/office/powerpoint/2010/main" val="175906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E8CADEE3-D25F-03F4-F502-3E639DDDA634}"/>
              </a:ext>
            </a:extLst>
          </p:cNvPr>
          <p:cNvSpPr>
            <a:spLocks noGrp="1"/>
          </p:cNvSpPr>
          <p:nvPr>
            <p:ph type="title"/>
          </p:nvPr>
        </p:nvSpPr>
        <p:spPr>
          <a:xfrm>
            <a:off x="2737678" y="500612"/>
            <a:ext cx="10515600" cy="1348065"/>
          </a:xfrm>
        </p:spPr>
        <p:txBody>
          <a:bodyPr>
            <a:normAutofit/>
          </a:bodyPr>
          <a:lstStyle/>
          <a:p>
            <a:r>
              <a:rPr lang="es-ES" sz="6800">
                <a:solidFill>
                  <a:schemeClr val="bg1"/>
                </a:solidFill>
              </a:rPr>
              <a:t>VISTA</a:t>
            </a:r>
          </a:p>
        </p:txBody>
      </p:sp>
      <p:pic>
        <p:nvPicPr>
          <p:cNvPr id="6" name="Imagen 6">
            <a:extLst>
              <a:ext uri="{FF2B5EF4-FFF2-40B4-BE49-F238E27FC236}">
                <a16:creationId xmlns:a16="http://schemas.microsoft.com/office/drawing/2014/main" id="{A6879E22-ADB0-D6B4-E072-DEEC0297184D}"/>
              </a:ext>
            </a:extLst>
          </p:cNvPr>
          <p:cNvPicPr>
            <a:picLocks noChangeAspect="1"/>
          </p:cNvPicPr>
          <p:nvPr/>
        </p:nvPicPr>
        <p:blipFill>
          <a:blip r:embed="rId2"/>
          <a:stretch>
            <a:fillRect/>
          </a:stretch>
        </p:blipFill>
        <p:spPr>
          <a:xfrm>
            <a:off x="2289717" y="2511944"/>
            <a:ext cx="7250150" cy="4110822"/>
          </a:xfrm>
          <a:prstGeom prst="rect">
            <a:avLst/>
          </a:prstGeom>
        </p:spPr>
      </p:pic>
    </p:spTree>
    <p:extLst>
      <p:ext uri="{BB962C8B-B14F-4D97-AF65-F5344CB8AC3E}">
        <p14:creationId xmlns:p14="http://schemas.microsoft.com/office/powerpoint/2010/main" val="335928733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18</Slides>
  <Notes>0</Notes>
  <HiddenSlides>0</HiddenSlide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SketchyVTI</vt:lpstr>
      <vt:lpstr>ABC LIBRARY</vt:lpstr>
      <vt:lpstr>Introducción</vt:lpstr>
      <vt:lpstr>ABC Library </vt:lpstr>
      <vt:lpstr>ABC Library </vt:lpstr>
      <vt:lpstr>ARQUITECTURA DEL SOFTWARE</vt:lpstr>
      <vt:lpstr>ARQUITECTURA DEL SOFTWARE</vt:lpstr>
      <vt:lpstr>VISTA</vt:lpstr>
      <vt:lpstr>VISTA</vt:lpstr>
      <vt:lpstr>VISTA</vt:lpstr>
      <vt:lpstr>Controlador</vt:lpstr>
      <vt:lpstr>MODELADO</vt:lpstr>
      <vt:lpstr>FRAMEWORK</vt:lpstr>
      <vt:lpstr>LIBRERÍAS</vt:lpstr>
      <vt:lpstr>IDEA DE FUTURO</vt:lpstr>
      <vt:lpstr>ANGULAR</vt:lpstr>
      <vt:lpstr>JAVA SPRING BOOT</vt:lpstr>
      <vt:lpstr>BBDD</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2</cp:revision>
  <dcterms:created xsi:type="dcterms:W3CDTF">2022-06-11T14:58:32Z</dcterms:created>
  <dcterms:modified xsi:type="dcterms:W3CDTF">2022-06-12T19:21:23Z</dcterms:modified>
</cp:coreProperties>
</file>