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84" r:id="rId4"/>
    <p:sldId id="285" r:id="rId5"/>
    <p:sldId id="268" r:id="rId6"/>
    <p:sldId id="286" r:id="rId7"/>
    <p:sldId id="287" r:id="rId8"/>
    <p:sldId id="288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78" r:id="rId29"/>
    <p:sldId id="279" r:id="rId30"/>
    <p:sldId id="282" r:id="rId31"/>
    <p:sldId id="280" r:id="rId32"/>
    <p:sldId id="281" r:id="rId33"/>
    <p:sldId id="283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A5AA-247F-4E66-9D66-B26F6BEE248F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A8A678-FC70-44DB-B5C5-0816C906BB37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A5AA-247F-4E66-9D66-B26F6BEE248F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678-FC70-44DB-B5C5-0816C906BB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A5AA-247F-4E66-9D66-B26F6BEE248F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678-FC70-44DB-B5C5-0816C906BB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A5AA-247F-4E66-9D66-B26F6BEE248F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A8A678-FC70-44DB-B5C5-0816C906BB37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A5AA-247F-4E66-9D66-B26F6BEE248F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A8A678-FC70-44DB-B5C5-0816C906BB3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A5AA-247F-4E66-9D66-B26F6BEE248F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A8A678-FC70-44DB-B5C5-0816C906BB37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A5AA-247F-4E66-9D66-B26F6BEE248F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A8A678-FC70-44DB-B5C5-0816C906BB37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A5AA-247F-4E66-9D66-B26F6BEE248F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A8A678-FC70-44DB-B5C5-0816C906BB3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A5AA-247F-4E66-9D66-B26F6BEE248F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A8A678-FC70-44DB-B5C5-0816C906BB3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A5AA-247F-4E66-9D66-B26F6BEE248F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A8A678-FC70-44DB-B5C5-0816C906BB37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A5AA-247F-4E66-9D66-B26F6BEE248F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A8A678-FC70-44DB-B5C5-0816C906BB37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D7EA5AA-247F-4E66-9D66-B26F6BEE248F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CA8A678-FC70-44DB-B5C5-0816C906BB37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3608" y="1052736"/>
            <a:ext cx="7056784" cy="2152650"/>
          </a:xfrm>
        </p:spPr>
        <p:txBody>
          <a:bodyPr/>
          <a:lstStyle/>
          <a:p>
            <a:pPr algn="just"/>
            <a:r>
              <a:rPr lang="pt-BR" sz="4000" dirty="0"/>
              <a:t>Orientações para </a:t>
            </a:r>
            <a:r>
              <a:rPr lang="pt-BR" sz="4000" dirty="0" smtClean="0"/>
              <a:t>a Realização de Trabalhos </a:t>
            </a:r>
            <a:r>
              <a:rPr lang="pt-BR" sz="4000" dirty="0"/>
              <a:t>em </a:t>
            </a:r>
            <a:r>
              <a:rPr lang="pt-BR" sz="4000" dirty="0" smtClean="0"/>
              <a:t>História das Ciências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Prof. Ivã Gurgel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995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619672" y="685801"/>
            <a:ext cx="6609928" cy="3657599"/>
          </a:xfrm>
        </p:spPr>
        <p:txBody>
          <a:bodyPr>
            <a:normAutofit/>
          </a:bodyPr>
          <a:lstStyle/>
          <a:p>
            <a:pPr algn="just"/>
            <a:r>
              <a:rPr lang="pt-BR" sz="2600" dirty="0"/>
              <a:t>São textos produzidos </a:t>
            </a:r>
            <a:r>
              <a:rPr lang="pt-BR" sz="2600" dirty="0" smtClean="0"/>
              <a:t>por historiadores</a:t>
            </a:r>
            <a:r>
              <a:rPr lang="pt-BR" sz="2600" dirty="0"/>
              <a:t>;</a:t>
            </a:r>
          </a:p>
          <a:p>
            <a:pPr algn="just"/>
            <a:r>
              <a:rPr lang="pt-BR" sz="2600" dirty="0"/>
              <a:t>São reconstruções de um episódio </a:t>
            </a:r>
            <a:r>
              <a:rPr lang="pt-BR" sz="2600" dirty="0" smtClean="0"/>
              <a:t>nas quais </a:t>
            </a:r>
            <a:r>
              <a:rPr lang="pt-BR" sz="2600" dirty="0"/>
              <a:t>se apresenta os documentos </a:t>
            </a:r>
            <a:r>
              <a:rPr lang="pt-BR" sz="2600" dirty="0" smtClean="0"/>
              <a:t>que fundamentam </a:t>
            </a:r>
            <a:r>
              <a:rPr lang="pt-BR" sz="2600" dirty="0"/>
              <a:t>suas propostas.</a:t>
            </a:r>
          </a:p>
          <a:p>
            <a:pPr algn="just"/>
            <a:r>
              <a:rPr lang="pt-BR" sz="2600" dirty="0" smtClean="0"/>
              <a:t>Importante: São estes os textos preferenciais </a:t>
            </a:r>
            <a:r>
              <a:rPr lang="pt-BR" sz="2600" dirty="0"/>
              <a:t>para a realização </a:t>
            </a:r>
            <a:r>
              <a:rPr lang="pt-BR" sz="2600" dirty="0" smtClean="0"/>
              <a:t>dos trabalhos</a:t>
            </a:r>
            <a:r>
              <a:rPr lang="pt-BR" sz="2600" dirty="0"/>
              <a:t>.</a:t>
            </a:r>
            <a:endParaRPr lang="pt-BR" sz="2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 Secundárias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3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39552" y="692696"/>
            <a:ext cx="8208912" cy="4176464"/>
          </a:xfrm>
        </p:spPr>
        <p:txBody>
          <a:bodyPr>
            <a:normAutofit/>
          </a:bodyPr>
          <a:lstStyle/>
          <a:p>
            <a:r>
              <a:rPr lang="pt-BR" sz="2600" dirty="0" err="1" smtClean="0"/>
              <a:t>Scientiae</a:t>
            </a:r>
            <a:r>
              <a:rPr lang="pt-BR" sz="2600" dirty="0" smtClean="0"/>
              <a:t> </a:t>
            </a:r>
            <a:r>
              <a:rPr lang="pt-BR" sz="2600" dirty="0" err="1"/>
              <a:t>Studia</a:t>
            </a:r>
            <a:r>
              <a:rPr lang="pt-BR" sz="2600" dirty="0"/>
              <a:t> (DF-FFLCH);</a:t>
            </a:r>
          </a:p>
          <a:p>
            <a:r>
              <a:rPr lang="pt-BR" sz="2600" dirty="0"/>
              <a:t>Revista Brasileira de História da </a:t>
            </a:r>
            <a:r>
              <a:rPr lang="pt-BR" sz="2600" dirty="0" smtClean="0"/>
              <a:t>Ciência (SBHC</a:t>
            </a:r>
            <a:r>
              <a:rPr lang="pt-BR" sz="2600" dirty="0"/>
              <a:t>);</a:t>
            </a:r>
          </a:p>
          <a:p>
            <a:r>
              <a:rPr lang="pt-BR" sz="2600" dirty="0"/>
              <a:t>Cadernos de História e Filosofia </a:t>
            </a:r>
            <a:r>
              <a:rPr lang="pt-BR" sz="2600" dirty="0" smtClean="0"/>
              <a:t>da Ciência </a:t>
            </a:r>
            <a:r>
              <a:rPr lang="pt-BR" sz="2600" dirty="0"/>
              <a:t>(CLE-UNICAMP</a:t>
            </a:r>
            <a:r>
              <a:rPr lang="pt-BR" sz="2600" dirty="0" smtClean="0"/>
              <a:t>).</a:t>
            </a:r>
          </a:p>
          <a:p>
            <a:r>
              <a:rPr lang="pt-BR" sz="2600" dirty="0"/>
              <a:t>História, Ciência e Saúde </a:t>
            </a:r>
            <a:r>
              <a:rPr lang="pt-BR" sz="2600" dirty="0" smtClean="0"/>
              <a:t>– Manguinhos (Fiocruz</a:t>
            </a:r>
            <a:r>
              <a:rPr lang="pt-BR" sz="2600" dirty="0"/>
              <a:t>);</a:t>
            </a:r>
          </a:p>
          <a:p>
            <a:r>
              <a:rPr lang="pt-BR" sz="2600" dirty="0" err="1"/>
              <a:t>Episteme</a:t>
            </a:r>
            <a:r>
              <a:rPr lang="pt-BR" sz="2600" dirty="0"/>
              <a:t>: Filosofia e História das</a:t>
            </a:r>
          </a:p>
          <a:p>
            <a:r>
              <a:rPr lang="pt-BR" sz="2600" dirty="0"/>
              <a:t>Ciências em Revista (UFRGS);</a:t>
            </a:r>
          </a:p>
          <a:p>
            <a:r>
              <a:rPr lang="pt-BR" sz="2600" dirty="0" err="1"/>
              <a:t>Perspicillum</a:t>
            </a:r>
            <a:r>
              <a:rPr lang="pt-BR" sz="2600" dirty="0"/>
              <a:t> (MAST).</a:t>
            </a:r>
            <a:endParaRPr lang="pt-BR" sz="2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44624" y="5229200"/>
            <a:ext cx="7543800" cy="914400"/>
          </a:xfrm>
        </p:spPr>
        <p:txBody>
          <a:bodyPr/>
          <a:lstStyle/>
          <a:p>
            <a:pPr algn="r"/>
            <a:r>
              <a:rPr lang="pt-BR" dirty="0" smtClean="0"/>
              <a:t>Periódicos Nacionais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60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755576" y="692696"/>
            <a:ext cx="7200800" cy="4032448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pt-BR" sz="2800" b="1" dirty="0" smtClean="0"/>
              <a:t>Revistas de Ensino com seção de História</a:t>
            </a:r>
          </a:p>
          <a:p>
            <a:endParaRPr lang="pt-BR" sz="2800" dirty="0" smtClean="0"/>
          </a:p>
          <a:p>
            <a:r>
              <a:rPr lang="pt-BR" sz="2800" dirty="0" smtClean="0"/>
              <a:t>Revista </a:t>
            </a:r>
            <a:r>
              <a:rPr lang="pt-BR" sz="2800" dirty="0"/>
              <a:t>Brasileira de Ensino de </a:t>
            </a:r>
            <a:r>
              <a:rPr lang="pt-BR" sz="2800" dirty="0" smtClean="0"/>
              <a:t>Física (SBF</a:t>
            </a:r>
            <a:r>
              <a:rPr lang="pt-BR" sz="2800" dirty="0"/>
              <a:t>)</a:t>
            </a:r>
          </a:p>
          <a:p>
            <a:r>
              <a:rPr lang="pt-BR" sz="2800" dirty="0"/>
              <a:t>Caderno Brasileiro de Ensino de </a:t>
            </a:r>
            <a:r>
              <a:rPr lang="pt-BR" sz="2800" dirty="0" smtClean="0"/>
              <a:t>Física (UFSC</a:t>
            </a:r>
            <a:r>
              <a:rPr lang="pt-BR" sz="2800" dirty="0"/>
              <a:t>)</a:t>
            </a:r>
            <a:endParaRPr lang="pt-BR" sz="2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77240" y="5178896"/>
            <a:ext cx="7543800" cy="914400"/>
          </a:xfrm>
        </p:spPr>
        <p:txBody>
          <a:bodyPr/>
          <a:lstStyle/>
          <a:p>
            <a:pPr algn="r"/>
            <a:r>
              <a:rPr lang="pt-BR" dirty="0" smtClean="0"/>
              <a:t>Periódicos Nacionais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11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259632" y="692696"/>
            <a:ext cx="6480720" cy="4464496"/>
          </a:xfrm>
        </p:spPr>
        <p:txBody>
          <a:bodyPr>
            <a:normAutofit/>
          </a:bodyPr>
          <a:lstStyle/>
          <a:p>
            <a:r>
              <a:rPr lang="pt-BR" sz="2800" dirty="0"/>
              <a:t>ISIS</a:t>
            </a:r>
          </a:p>
          <a:p>
            <a:r>
              <a:rPr lang="pt-BR" sz="2800" dirty="0"/>
              <a:t>OSIRIS</a:t>
            </a:r>
          </a:p>
          <a:p>
            <a:r>
              <a:rPr lang="en-US" sz="2800" dirty="0"/>
              <a:t>Historical Studies in Natural Sciences</a:t>
            </a:r>
          </a:p>
          <a:p>
            <a:r>
              <a:rPr lang="pt-BR" sz="2800" dirty="0"/>
              <a:t>E muitos outros...</a:t>
            </a:r>
            <a:endParaRPr lang="pt-BR" sz="2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77240" y="5157192"/>
            <a:ext cx="7543800" cy="914400"/>
          </a:xfrm>
        </p:spPr>
        <p:txBody>
          <a:bodyPr/>
          <a:lstStyle/>
          <a:p>
            <a:pPr algn="r"/>
            <a:r>
              <a:rPr lang="pt-BR" dirty="0" smtClean="0"/>
              <a:t>Periódicos Internacionais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6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87624" y="692696"/>
            <a:ext cx="6768752" cy="4464496"/>
          </a:xfrm>
        </p:spPr>
        <p:txBody>
          <a:bodyPr>
            <a:normAutofit/>
          </a:bodyPr>
          <a:lstStyle/>
          <a:p>
            <a:r>
              <a:rPr lang="pt-BR" sz="2800" dirty="0"/>
              <a:t>Portais de Busca:</a:t>
            </a:r>
          </a:p>
          <a:p>
            <a:r>
              <a:rPr lang="pt-BR" sz="2800" dirty="0" err="1"/>
              <a:t>Sibi</a:t>
            </a:r>
            <a:r>
              <a:rPr lang="pt-BR" sz="2800" dirty="0"/>
              <a:t>-USP</a:t>
            </a:r>
          </a:p>
          <a:p>
            <a:r>
              <a:rPr lang="pt-BR" sz="2800" dirty="0" err="1"/>
              <a:t>JStor</a:t>
            </a:r>
            <a:endParaRPr lang="pt-BR" sz="2800" dirty="0"/>
          </a:p>
          <a:p>
            <a:r>
              <a:rPr lang="pt-BR" sz="2800" dirty="0"/>
              <a:t>Springer</a:t>
            </a:r>
            <a:endParaRPr lang="pt-BR" sz="2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77240" y="5466928"/>
            <a:ext cx="7543800" cy="914400"/>
          </a:xfrm>
        </p:spPr>
        <p:txBody>
          <a:bodyPr/>
          <a:lstStyle/>
          <a:p>
            <a:pPr algn="r"/>
            <a:r>
              <a:rPr lang="pt-BR" dirty="0" smtClean="0"/>
              <a:t>Periódicos Internacionais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95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87624" y="692696"/>
            <a:ext cx="6768752" cy="4464496"/>
          </a:xfrm>
        </p:spPr>
        <p:txBody>
          <a:bodyPr>
            <a:normAutofit/>
          </a:bodyPr>
          <a:lstStyle/>
          <a:p>
            <a:r>
              <a:rPr lang="pt-BR" sz="2800" dirty="0" err="1"/>
              <a:t>Handbooks</a:t>
            </a:r>
            <a:r>
              <a:rPr lang="pt-BR" sz="2800" dirty="0"/>
              <a:t>;</a:t>
            </a:r>
          </a:p>
          <a:p>
            <a:r>
              <a:rPr lang="pt-BR" sz="2800" dirty="0" err="1"/>
              <a:t>Companios</a:t>
            </a:r>
            <a:r>
              <a:rPr lang="pt-BR" sz="2800" dirty="0"/>
              <a:t>;</a:t>
            </a:r>
          </a:p>
          <a:p>
            <a:r>
              <a:rPr lang="pt-BR" sz="2800" dirty="0" err="1"/>
              <a:t>Collected</a:t>
            </a:r>
            <a:r>
              <a:rPr lang="pt-BR" sz="2800" dirty="0"/>
              <a:t> </a:t>
            </a:r>
            <a:r>
              <a:rPr lang="pt-BR" sz="2800" dirty="0" err="1"/>
              <a:t>Papers</a:t>
            </a:r>
            <a:r>
              <a:rPr lang="pt-BR" sz="2800" dirty="0"/>
              <a:t>/Complete Works</a:t>
            </a:r>
          </a:p>
          <a:p>
            <a:r>
              <a:rPr lang="pt-BR" sz="2800" dirty="0"/>
              <a:t>Dicionário de Biografias Científicas.</a:t>
            </a:r>
            <a:endParaRPr lang="pt-BR" sz="2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77240" y="5157192"/>
            <a:ext cx="7543800" cy="914400"/>
          </a:xfrm>
        </p:spPr>
        <p:txBody>
          <a:bodyPr/>
          <a:lstStyle/>
          <a:p>
            <a:pPr algn="r"/>
            <a:r>
              <a:rPr lang="pt-BR" dirty="0" smtClean="0"/>
              <a:t>Obras de referência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49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87624" y="692696"/>
            <a:ext cx="6768752" cy="4464496"/>
          </a:xfrm>
        </p:spPr>
        <p:txBody>
          <a:bodyPr>
            <a:normAutofit/>
          </a:bodyPr>
          <a:lstStyle/>
          <a:p>
            <a:r>
              <a:rPr lang="pt-BR" sz="2800" dirty="0"/>
              <a:t>Não é um resumo!</a:t>
            </a:r>
          </a:p>
          <a:p>
            <a:r>
              <a:rPr lang="pt-BR" sz="2800" dirty="0"/>
              <a:t>É a análise crítica de uma obra (</a:t>
            </a:r>
            <a:r>
              <a:rPr lang="pt-BR" sz="2800" dirty="0" smtClean="0"/>
              <a:t>que não </a:t>
            </a:r>
            <a:r>
              <a:rPr lang="pt-BR" sz="2800" dirty="0"/>
              <a:t>significa falar mal dela!).</a:t>
            </a:r>
          </a:p>
          <a:p>
            <a:r>
              <a:rPr lang="pt-BR" sz="2800" dirty="0"/>
              <a:t>É um texto autoral no qual </a:t>
            </a:r>
            <a:r>
              <a:rPr lang="pt-BR" sz="2800" dirty="0" smtClean="0"/>
              <a:t>você dialoga </a:t>
            </a:r>
            <a:r>
              <a:rPr lang="pt-BR" sz="2800" dirty="0"/>
              <a:t>com o autor.</a:t>
            </a:r>
          </a:p>
          <a:p>
            <a:r>
              <a:rPr lang="pt-BR" sz="2800" dirty="0"/>
              <a:t>Deve ter um caráter didático (como </a:t>
            </a:r>
            <a:r>
              <a:rPr lang="pt-BR" sz="2800" dirty="0" smtClean="0"/>
              <a:t>um texto </a:t>
            </a:r>
            <a:r>
              <a:rPr lang="pt-BR" sz="2800" dirty="0"/>
              <a:t>de divulgação)</a:t>
            </a:r>
            <a:endParaRPr lang="pt-BR" sz="2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77240" y="5229200"/>
            <a:ext cx="7543800" cy="914400"/>
          </a:xfrm>
        </p:spPr>
        <p:txBody>
          <a:bodyPr/>
          <a:lstStyle/>
          <a:p>
            <a:pPr algn="r"/>
            <a:r>
              <a:rPr lang="pt-BR" dirty="0" smtClean="0"/>
              <a:t>Resenha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4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87624" y="692696"/>
            <a:ext cx="6768752" cy="4464496"/>
          </a:xfrm>
        </p:spPr>
        <p:txBody>
          <a:bodyPr>
            <a:normAutofit/>
          </a:bodyPr>
          <a:lstStyle/>
          <a:p>
            <a:r>
              <a:rPr lang="pt-BR" sz="2800" dirty="0"/>
              <a:t>Deve ter uma apresentação do tema (</a:t>
            </a:r>
            <a:r>
              <a:rPr lang="pt-BR" sz="2800" dirty="0" smtClean="0"/>
              <a:t>que de </a:t>
            </a:r>
            <a:r>
              <a:rPr lang="pt-BR" sz="2800" dirty="0"/>
              <a:t>alguma maneira indique ao </a:t>
            </a:r>
            <a:r>
              <a:rPr lang="pt-BR" sz="2800" dirty="0" smtClean="0"/>
              <a:t>leitor porque </a:t>
            </a:r>
            <a:r>
              <a:rPr lang="pt-BR" sz="2800" dirty="0"/>
              <a:t>o tema do texto é interessante);</a:t>
            </a:r>
          </a:p>
          <a:p>
            <a:r>
              <a:rPr lang="pt-BR" sz="2800" dirty="0"/>
              <a:t>Deve situar a(s) obra(s);</a:t>
            </a:r>
          </a:p>
          <a:p>
            <a:r>
              <a:rPr lang="pt-BR" sz="2800" dirty="0"/>
              <a:t>Desenvolve-se apontando partes </a:t>
            </a:r>
            <a:r>
              <a:rPr lang="pt-BR" sz="2800" dirty="0" smtClean="0"/>
              <a:t>de destaque </a:t>
            </a:r>
            <a:r>
              <a:rPr lang="pt-BR" sz="2800" dirty="0"/>
              <a:t>no texto;</a:t>
            </a:r>
          </a:p>
          <a:p>
            <a:r>
              <a:rPr lang="pt-BR" sz="2800" dirty="0"/>
              <a:t>Termina com suas considerações finais.</a:t>
            </a:r>
            <a:endParaRPr lang="pt-BR" sz="2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77240" y="5229200"/>
            <a:ext cx="7543800" cy="914400"/>
          </a:xfrm>
        </p:spPr>
        <p:txBody>
          <a:bodyPr/>
          <a:lstStyle/>
          <a:p>
            <a:pPr algn="r"/>
            <a:r>
              <a:rPr lang="pt-BR" dirty="0" smtClean="0"/>
              <a:t>Resenha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9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87624" y="692696"/>
            <a:ext cx="6768752" cy="4464496"/>
          </a:xfrm>
        </p:spPr>
        <p:txBody>
          <a:bodyPr>
            <a:normAutofit/>
          </a:bodyPr>
          <a:lstStyle/>
          <a:p>
            <a:r>
              <a:rPr lang="pt-BR" sz="2800" dirty="0"/>
              <a:t>Deve-se ter muito cuidado com </a:t>
            </a:r>
            <a:r>
              <a:rPr lang="pt-BR" sz="2800" dirty="0" smtClean="0"/>
              <a:t>a forma </a:t>
            </a:r>
            <a:r>
              <a:rPr lang="pt-BR" sz="2800" dirty="0"/>
              <a:t>da </a:t>
            </a:r>
            <a:r>
              <a:rPr lang="pt-BR" sz="2800" dirty="0" smtClean="0"/>
              <a:t>escrita</a:t>
            </a:r>
            <a:r>
              <a:rPr lang="pt-BR" sz="2800" dirty="0"/>
              <a:t>.</a:t>
            </a:r>
            <a:endParaRPr lang="pt-BR" sz="2800" dirty="0"/>
          </a:p>
          <a:p>
            <a:r>
              <a:rPr lang="pt-BR" sz="2800" dirty="0" smtClean="0"/>
              <a:t>Garantia de autoria de uma obra. </a:t>
            </a:r>
          </a:p>
          <a:p>
            <a:endParaRPr lang="pt-BR" sz="2800" dirty="0"/>
          </a:p>
          <a:p>
            <a:r>
              <a:rPr lang="pt-BR" sz="2800" dirty="0"/>
              <a:t>Exemplo de um curso passado...</a:t>
            </a:r>
            <a:endParaRPr lang="pt-BR" sz="2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77240" y="5157192"/>
            <a:ext cx="7543800" cy="914400"/>
          </a:xfrm>
        </p:spPr>
        <p:txBody>
          <a:bodyPr/>
          <a:lstStyle/>
          <a:p>
            <a:pPr algn="r"/>
            <a:r>
              <a:rPr lang="pt-BR" dirty="0" smtClean="0"/>
              <a:t>Resenha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1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3568" y="685801"/>
            <a:ext cx="7632848" cy="4759423"/>
          </a:xfrm>
        </p:spPr>
        <p:txBody>
          <a:bodyPr>
            <a:noAutofit/>
          </a:bodyPr>
          <a:lstStyle/>
          <a:p>
            <a:pPr marL="18288" indent="0" algn="just">
              <a:buNone/>
            </a:pPr>
            <a:r>
              <a:rPr lang="pt-BR" sz="2600" b="1" dirty="0"/>
              <a:t>1 – </a:t>
            </a:r>
            <a:r>
              <a:rPr lang="pt-BR" sz="2600" b="1" dirty="0" smtClean="0"/>
              <a:t>Faça </a:t>
            </a:r>
            <a:r>
              <a:rPr lang="pt-BR" sz="2600" b="1" dirty="0"/>
              <a:t>uma apresentação do texto:</a:t>
            </a:r>
          </a:p>
          <a:p>
            <a:pPr algn="just"/>
            <a:r>
              <a:rPr lang="pt-BR" sz="2600" dirty="0"/>
              <a:t>Exemplo:</a:t>
            </a:r>
          </a:p>
          <a:p>
            <a:pPr algn="just"/>
            <a:r>
              <a:rPr lang="pt-BR" sz="2600" dirty="0"/>
              <a:t>“O texto de João da Silva, intitulado Gravitação, trata de um assunto que professores de Física podem refletir.....”</a:t>
            </a:r>
          </a:p>
          <a:p>
            <a:pPr algn="just"/>
            <a:r>
              <a:rPr lang="pt-BR" sz="2600" dirty="0"/>
              <a:t>“Por estudarmos as teorias atuais acabamos pensando que elas sempre existiram da mesma forma. Este é o caso das concepções de Universo e Aristóteles é um exemplo.....”</a:t>
            </a:r>
          </a:p>
          <a:p>
            <a:pPr algn="just"/>
            <a:r>
              <a:rPr lang="pt-BR" sz="2600" dirty="0" smtClean="0"/>
              <a:t>Repare que se utiliza uma linguagem formal e impessoal.</a:t>
            </a:r>
            <a:endParaRPr lang="pt-BR" sz="2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43608" y="5538936"/>
            <a:ext cx="7543800" cy="914400"/>
          </a:xfrm>
        </p:spPr>
        <p:txBody>
          <a:bodyPr/>
          <a:lstStyle/>
          <a:p>
            <a:pPr algn="r"/>
            <a:r>
              <a:rPr lang="pt-BR" sz="4000" dirty="0"/>
              <a:t>Resenhas: alguns </a:t>
            </a:r>
            <a:r>
              <a:rPr lang="pt-BR" sz="4000" dirty="0" smtClean="0"/>
              <a:t>cuidados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854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600" dirty="0" smtClean="0"/>
              <a:t>Antes de falar sobre a resenha e o trabalho final, algumas considerações gerais sobre pesquisas em História das Ciências.</a:t>
            </a:r>
            <a:endParaRPr lang="pt-BR" sz="2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36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3568" y="685801"/>
            <a:ext cx="7632848" cy="4759423"/>
          </a:xfrm>
        </p:spPr>
        <p:txBody>
          <a:bodyPr>
            <a:noAutofit/>
          </a:bodyPr>
          <a:lstStyle/>
          <a:p>
            <a:pPr marL="18288" indent="0" algn="just">
              <a:buNone/>
            </a:pPr>
            <a:r>
              <a:rPr lang="pt-BR" sz="2600" b="1" dirty="0"/>
              <a:t>2 – </a:t>
            </a:r>
            <a:r>
              <a:rPr lang="pt-BR" sz="2600" b="1" dirty="0" smtClean="0"/>
              <a:t>Esclareça as autorias (I):</a:t>
            </a:r>
          </a:p>
          <a:p>
            <a:pPr algn="just"/>
            <a:r>
              <a:rPr lang="pt-BR" sz="2600" dirty="0" smtClean="0"/>
              <a:t>Em </a:t>
            </a:r>
            <a:r>
              <a:rPr lang="pt-BR" sz="2600" dirty="0"/>
              <a:t>sua escrita deve ficar claro o que são ideias retiradas do texto </a:t>
            </a:r>
            <a:r>
              <a:rPr lang="pt-BR" sz="2600" dirty="0" smtClean="0"/>
              <a:t>analisado, </a:t>
            </a:r>
            <a:r>
              <a:rPr lang="pt-BR" sz="2600" u="sng" dirty="0" smtClean="0"/>
              <a:t>mas que apresentadas em suas próprias palavras</a:t>
            </a:r>
            <a:r>
              <a:rPr lang="pt-BR" sz="2600" dirty="0" smtClean="0"/>
              <a:t>.</a:t>
            </a:r>
            <a:endParaRPr lang="pt-BR" sz="2600" dirty="0"/>
          </a:p>
          <a:p>
            <a:pPr algn="just"/>
            <a:r>
              <a:rPr lang="pt-BR" sz="2600" dirty="0"/>
              <a:t>Citação indireta:</a:t>
            </a:r>
          </a:p>
          <a:p>
            <a:pPr algn="just"/>
            <a:r>
              <a:rPr lang="pt-BR" sz="2600" dirty="0"/>
              <a:t>“Porto (2009) afirma que Aristóteles divide o Universo em duas partes.....”</a:t>
            </a:r>
          </a:p>
          <a:p>
            <a:pPr algn="just"/>
            <a:r>
              <a:rPr lang="pt-BR" sz="2600" dirty="0"/>
              <a:t>“De acordo com o autor, Aristóteles considera os 4 elementos como.....”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43608" y="5538936"/>
            <a:ext cx="7543800" cy="914400"/>
          </a:xfrm>
        </p:spPr>
        <p:txBody>
          <a:bodyPr/>
          <a:lstStyle/>
          <a:p>
            <a:pPr algn="r"/>
            <a:r>
              <a:rPr lang="pt-BR" sz="4000" dirty="0"/>
              <a:t>Resenhas: alguns </a:t>
            </a:r>
            <a:r>
              <a:rPr lang="pt-BR" sz="4000" dirty="0" smtClean="0"/>
              <a:t>cuidados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5358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3568" y="685801"/>
            <a:ext cx="7632848" cy="4759423"/>
          </a:xfrm>
        </p:spPr>
        <p:txBody>
          <a:bodyPr>
            <a:noAutofit/>
          </a:bodyPr>
          <a:lstStyle/>
          <a:p>
            <a:pPr marL="18288" indent="0" algn="just">
              <a:buNone/>
            </a:pPr>
            <a:r>
              <a:rPr lang="pt-BR" altLang="pt-BR" sz="2800" b="1" dirty="0" smtClean="0"/>
              <a:t>3 </a:t>
            </a:r>
            <a:r>
              <a:rPr lang="pt-BR" sz="2800" b="1" dirty="0"/>
              <a:t>– Esclareça as autorias (</a:t>
            </a:r>
            <a:r>
              <a:rPr lang="pt-BR" sz="2800" b="1" dirty="0" smtClean="0"/>
              <a:t>II)</a:t>
            </a:r>
            <a:endParaRPr lang="pt-BR" altLang="pt-BR" sz="2800" b="1" dirty="0" smtClean="0"/>
          </a:p>
          <a:p>
            <a:pPr algn="just"/>
            <a:r>
              <a:rPr lang="pt-BR" altLang="pt-BR" sz="2800" dirty="0" smtClean="0"/>
              <a:t>Em </a:t>
            </a:r>
            <a:r>
              <a:rPr lang="pt-BR" altLang="pt-BR" sz="2800" dirty="0"/>
              <a:t>sua escrita deve ficar claro o que são </a:t>
            </a:r>
            <a:r>
              <a:rPr lang="pt-BR" altLang="pt-BR" sz="2800" u="sng" dirty="0"/>
              <a:t>frases transcritas do texto </a:t>
            </a:r>
            <a:r>
              <a:rPr lang="pt-BR" altLang="pt-BR" sz="2800" dirty="0"/>
              <a:t>analisado.</a:t>
            </a:r>
          </a:p>
          <a:p>
            <a:pPr algn="just"/>
            <a:r>
              <a:rPr lang="pt-BR" altLang="pt-BR" sz="2800" dirty="0"/>
              <a:t>Citação direta:</a:t>
            </a:r>
          </a:p>
          <a:p>
            <a:pPr algn="just"/>
            <a:r>
              <a:rPr lang="pt-BR" altLang="pt-BR" sz="2800" dirty="0"/>
              <a:t>De acordo com o autor: “A Física de Aristóteles não pode ser considerada ingênua” (Porto, 2009, p.23).</a:t>
            </a:r>
          </a:p>
          <a:p>
            <a:pPr algn="just"/>
            <a:r>
              <a:rPr lang="pt-BR" altLang="pt-BR" sz="2800" dirty="0"/>
              <a:t>O autor afirma que a </a:t>
            </a:r>
            <a:r>
              <a:rPr lang="pt-BR" altLang="pt-BR" sz="2800" i="1" dirty="0"/>
              <a:t>Física de Aristóteles não pode ser considera ingênua</a:t>
            </a:r>
            <a:r>
              <a:rPr lang="pt-BR" altLang="pt-BR" sz="2800" dirty="0"/>
              <a:t> (Porto, 2009, p.23)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43608" y="5538936"/>
            <a:ext cx="7543800" cy="914400"/>
          </a:xfrm>
        </p:spPr>
        <p:txBody>
          <a:bodyPr/>
          <a:lstStyle/>
          <a:p>
            <a:pPr algn="r"/>
            <a:r>
              <a:rPr lang="pt-BR" sz="4000" dirty="0"/>
              <a:t>Resenhas: alguns </a:t>
            </a:r>
            <a:r>
              <a:rPr lang="pt-BR" sz="4000" dirty="0" smtClean="0"/>
              <a:t>cuidados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4308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3568" y="548681"/>
            <a:ext cx="7632848" cy="4896544"/>
          </a:xfrm>
        </p:spPr>
        <p:txBody>
          <a:bodyPr>
            <a:noAutofit/>
          </a:bodyPr>
          <a:lstStyle/>
          <a:p>
            <a:pPr marL="155448" indent="0" algn="just">
              <a:buNone/>
              <a:defRPr/>
            </a:pPr>
            <a:r>
              <a:rPr lang="pt-BR" sz="2800" b="1" dirty="0"/>
              <a:t>4 – </a:t>
            </a:r>
            <a:r>
              <a:rPr lang="pt-BR" sz="2800" b="1" dirty="0" smtClean="0"/>
              <a:t>Realize análises autorais</a:t>
            </a:r>
          </a:p>
          <a:p>
            <a:pPr marL="411480" algn="just">
              <a:buFont typeface="Wingdings"/>
              <a:buChar char=""/>
              <a:defRPr/>
            </a:pPr>
            <a:r>
              <a:rPr lang="pt-BR" sz="2800" dirty="0" smtClean="0"/>
              <a:t>Comente</a:t>
            </a:r>
            <a:r>
              <a:rPr lang="pt-BR" sz="2800" dirty="0"/>
              <a:t>, com suas palavras, elementos trazidos pelo texto.</a:t>
            </a:r>
          </a:p>
          <a:p>
            <a:pPr marL="411480" algn="just">
              <a:buFont typeface="Wingdings"/>
              <a:buChar char=""/>
              <a:defRPr/>
            </a:pPr>
            <a:r>
              <a:rPr lang="pt-BR" sz="2800" dirty="0"/>
              <a:t>O autor afirma que a </a:t>
            </a:r>
            <a:r>
              <a:rPr lang="pt-BR" sz="2800" i="1" dirty="0"/>
              <a:t>Física de Aristóteles não pode ser considera ingênua</a:t>
            </a:r>
            <a:r>
              <a:rPr lang="pt-BR" sz="2800" dirty="0"/>
              <a:t> (Porto, 2009, p.23). Este é um ponto interessante, pois nos leva a pensar que as ideias devem ser julgadas de acordo com sua época, e não a partir dos padrões atuais</a:t>
            </a:r>
            <a:r>
              <a:rPr lang="pt-BR" sz="2800" dirty="0" smtClean="0"/>
              <a:t>.</a:t>
            </a:r>
          </a:p>
          <a:p>
            <a:pPr marL="411480" algn="just">
              <a:buFont typeface="Wingdings"/>
              <a:buChar char=""/>
              <a:defRPr/>
            </a:pPr>
            <a:r>
              <a:rPr lang="pt-BR" sz="2800" dirty="0" smtClean="0"/>
              <a:t>Deixe sempre claro o que são suas ideias e o que foi dito pelo autor/a</a:t>
            </a:r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43608" y="5538936"/>
            <a:ext cx="7543800" cy="914400"/>
          </a:xfrm>
        </p:spPr>
        <p:txBody>
          <a:bodyPr/>
          <a:lstStyle/>
          <a:p>
            <a:pPr algn="r"/>
            <a:r>
              <a:rPr lang="pt-BR" sz="4000" dirty="0"/>
              <a:t>Resenhas: alguns </a:t>
            </a:r>
            <a:r>
              <a:rPr lang="pt-BR" sz="4000" dirty="0" smtClean="0"/>
              <a:t>cuidados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624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39552" y="685801"/>
            <a:ext cx="7920880" cy="4759423"/>
          </a:xfrm>
        </p:spPr>
        <p:txBody>
          <a:bodyPr>
            <a:noAutofit/>
          </a:bodyPr>
          <a:lstStyle/>
          <a:p>
            <a:pPr marL="155448" indent="0" algn="just">
              <a:buNone/>
              <a:defRPr/>
            </a:pPr>
            <a:r>
              <a:rPr lang="pt-BR" sz="2800" b="1" dirty="0"/>
              <a:t>5 – Evite insistir em generalidades.</a:t>
            </a:r>
          </a:p>
          <a:p>
            <a:pPr marL="411480" algn="just">
              <a:buFont typeface="Wingdings"/>
              <a:buChar char=""/>
              <a:defRPr/>
            </a:pPr>
            <a:r>
              <a:rPr lang="pt-BR" sz="2800" dirty="0" smtClean="0"/>
              <a:t>Tente ser preciso em suas avaliações, explicando ponto a ponto suas </a:t>
            </a:r>
            <a:r>
              <a:rPr lang="pt-BR" sz="2800" dirty="0" err="1" smtClean="0"/>
              <a:t>opniões</a:t>
            </a:r>
            <a:r>
              <a:rPr lang="pt-BR" sz="2800" dirty="0"/>
              <a:t>.</a:t>
            </a:r>
          </a:p>
          <a:p>
            <a:pPr marL="411480" algn="just">
              <a:buFont typeface="Wingdings"/>
              <a:buChar char=""/>
              <a:defRPr/>
            </a:pPr>
            <a:r>
              <a:rPr lang="pt-BR" sz="2800" dirty="0"/>
              <a:t>Aristóteles é um autor importante por ter constituído um sistema de mundo sem os aparatos tecnológicos que dispomos hoje. Seu Universo, como afirma Porto (2009), tem a Terra no centro.....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43608" y="5538936"/>
            <a:ext cx="7543800" cy="914400"/>
          </a:xfrm>
        </p:spPr>
        <p:txBody>
          <a:bodyPr/>
          <a:lstStyle/>
          <a:p>
            <a:pPr algn="r"/>
            <a:r>
              <a:rPr lang="pt-BR" sz="4000" dirty="0"/>
              <a:t>Resenhas: alguns </a:t>
            </a:r>
            <a:r>
              <a:rPr lang="pt-BR" sz="4000" dirty="0" smtClean="0"/>
              <a:t>cuidados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3100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3568" y="685801"/>
            <a:ext cx="7632848" cy="4759423"/>
          </a:xfrm>
        </p:spPr>
        <p:txBody>
          <a:bodyPr>
            <a:noAutofit/>
          </a:bodyPr>
          <a:lstStyle/>
          <a:p>
            <a:pPr marL="18288" indent="0" algn="just">
              <a:buNone/>
            </a:pPr>
            <a:r>
              <a:rPr lang="pt-BR" altLang="pt-BR" sz="2800" b="1" dirty="0"/>
              <a:t>6 – Selecione pontos principais do texto.</a:t>
            </a:r>
          </a:p>
          <a:p>
            <a:pPr algn="just"/>
            <a:r>
              <a:rPr lang="pt-BR" altLang="pt-BR" sz="2800" dirty="0" smtClean="0"/>
              <a:t>Analise </a:t>
            </a:r>
            <a:r>
              <a:rPr lang="pt-BR" altLang="pt-BR" sz="2800" dirty="0"/>
              <a:t>algo entre 3 ou 4 ideias principais do texto para comentar. </a:t>
            </a:r>
          </a:p>
          <a:p>
            <a:pPr algn="just"/>
            <a:r>
              <a:rPr lang="pt-BR" altLang="pt-BR" sz="2800" dirty="0"/>
              <a:t>Evite falar do texto como um todo, pois isso acaba te levando a fazer um resumo</a:t>
            </a:r>
            <a:r>
              <a:rPr lang="pt-BR" altLang="pt-BR" sz="2800" dirty="0" smtClean="0"/>
              <a:t>.</a:t>
            </a:r>
            <a:endParaRPr lang="pt-BR" alt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43608" y="5538936"/>
            <a:ext cx="7543800" cy="914400"/>
          </a:xfrm>
        </p:spPr>
        <p:txBody>
          <a:bodyPr/>
          <a:lstStyle/>
          <a:p>
            <a:pPr algn="r"/>
            <a:r>
              <a:rPr lang="pt-BR" sz="4000" dirty="0"/>
              <a:t>Resenhas: alguns </a:t>
            </a:r>
            <a:r>
              <a:rPr lang="pt-BR" sz="4000" dirty="0" smtClean="0"/>
              <a:t>cuidados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68695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3568" y="685801"/>
            <a:ext cx="7632848" cy="4759423"/>
          </a:xfrm>
        </p:spPr>
        <p:txBody>
          <a:bodyPr>
            <a:noAutofit/>
          </a:bodyPr>
          <a:lstStyle/>
          <a:p>
            <a:pPr marL="18288" indent="0" algn="just">
              <a:buNone/>
            </a:pPr>
            <a:r>
              <a:rPr lang="pt-BR" altLang="pt-BR" sz="2800" b="1" dirty="0"/>
              <a:t>7 – Faça uma conclusão.</a:t>
            </a:r>
          </a:p>
          <a:p>
            <a:pPr algn="just"/>
            <a:r>
              <a:rPr lang="pt-BR" altLang="pt-BR" sz="2800" dirty="0"/>
              <a:t>Faça um fechamento no texto, elaborando uma síntese final.</a:t>
            </a:r>
          </a:p>
          <a:p>
            <a:pPr algn="just"/>
            <a:r>
              <a:rPr lang="pt-BR" altLang="pt-BR" sz="2800" dirty="0"/>
              <a:t>Neste momento você pode ficar mais livre para comentários mais pessoais:</a:t>
            </a:r>
          </a:p>
          <a:p>
            <a:pPr algn="just"/>
            <a:r>
              <a:rPr lang="pt-BR" altLang="pt-BR" sz="2800" dirty="0"/>
              <a:t>“Todo professor de Física deveria conhecer a História da sua disciplina, pois isso permite...”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43608" y="5538936"/>
            <a:ext cx="7543800" cy="914400"/>
          </a:xfrm>
        </p:spPr>
        <p:txBody>
          <a:bodyPr/>
          <a:lstStyle/>
          <a:p>
            <a:pPr algn="r"/>
            <a:r>
              <a:rPr lang="pt-BR" sz="4000" dirty="0"/>
              <a:t>Resenhas: alguns </a:t>
            </a:r>
            <a:r>
              <a:rPr lang="pt-BR" sz="4000" dirty="0" smtClean="0"/>
              <a:t>cuidados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1089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3568" y="685801"/>
            <a:ext cx="7632848" cy="4759423"/>
          </a:xfrm>
        </p:spPr>
        <p:txBody>
          <a:bodyPr>
            <a:noAutofit/>
          </a:bodyPr>
          <a:lstStyle/>
          <a:p>
            <a:pPr marL="18288" indent="0" algn="just">
              <a:buNone/>
            </a:pPr>
            <a:r>
              <a:rPr lang="pt-BR" altLang="pt-BR" sz="2800" b="1" dirty="0"/>
              <a:t>8 – Evite tratar muitas ideias ao mesmo tempo.</a:t>
            </a:r>
          </a:p>
          <a:p>
            <a:pPr algn="just"/>
            <a:r>
              <a:rPr lang="pt-BR" altLang="pt-BR" sz="2800" dirty="0"/>
              <a:t>Repare se cada ideia que você apresenta é uma sequência do que você falava anteriormente.</a:t>
            </a:r>
          </a:p>
          <a:p>
            <a:pPr algn="just"/>
            <a:r>
              <a:rPr lang="pt-BR" altLang="pt-BR" sz="2800" dirty="0"/>
              <a:t>Evite mudanças muito bruscas de assunto.</a:t>
            </a:r>
          </a:p>
          <a:p>
            <a:pPr algn="just"/>
            <a:r>
              <a:rPr lang="pt-BR" altLang="pt-BR" sz="2800" dirty="0"/>
              <a:t>A palavra texto vem de tecer. Veja se não ficaram muitas pontas soltas!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43608" y="5538936"/>
            <a:ext cx="7543800" cy="914400"/>
          </a:xfrm>
        </p:spPr>
        <p:txBody>
          <a:bodyPr/>
          <a:lstStyle/>
          <a:p>
            <a:pPr algn="r"/>
            <a:r>
              <a:rPr lang="pt-BR" sz="4000" dirty="0"/>
              <a:t>Resenhas: alguns </a:t>
            </a:r>
            <a:r>
              <a:rPr lang="pt-BR" sz="4000" dirty="0" smtClean="0"/>
              <a:t>cuidados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3899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3568" y="685801"/>
            <a:ext cx="7632848" cy="4759423"/>
          </a:xfrm>
        </p:spPr>
        <p:txBody>
          <a:bodyPr>
            <a:noAutofit/>
          </a:bodyPr>
          <a:lstStyle/>
          <a:p>
            <a:pPr marL="18288" indent="0" algn="just">
              <a:buNone/>
            </a:pPr>
            <a:r>
              <a:rPr lang="pt-BR" altLang="pt-BR" sz="2800" b="1" dirty="0"/>
              <a:t>9 – Finalmente.</a:t>
            </a:r>
          </a:p>
          <a:p>
            <a:pPr algn="just"/>
            <a:r>
              <a:rPr lang="pt-BR" altLang="pt-BR" sz="2800" dirty="0"/>
              <a:t>Faça um exercício didático.</a:t>
            </a:r>
          </a:p>
          <a:p>
            <a:pPr algn="just"/>
            <a:r>
              <a:rPr lang="pt-BR" altLang="pt-BR" sz="2800" dirty="0"/>
              <a:t>Pense que sua resenha será lida por um aluno seu ou por um público mais amplo.</a:t>
            </a:r>
          </a:p>
          <a:p>
            <a:pPr algn="just"/>
            <a:r>
              <a:rPr lang="pt-BR" altLang="pt-BR" sz="2800" dirty="0"/>
              <a:t>Tente dizer as coisas com cuidado. Veja se as palavras empregas são as melhores etc.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43608" y="5538936"/>
            <a:ext cx="7543800" cy="914400"/>
          </a:xfrm>
        </p:spPr>
        <p:txBody>
          <a:bodyPr/>
          <a:lstStyle/>
          <a:p>
            <a:pPr algn="r"/>
            <a:r>
              <a:rPr lang="pt-BR" sz="4000" dirty="0"/>
              <a:t>Resenhas: alguns </a:t>
            </a:r>
            <a:r>
              <a:rPr lang="pt-BR" sz="4000" dirty="0" smtClean="0"/>
              <a:t>cuidados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5922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 smtClean="0"/>
              <a:t>Entrega na primeira semana de outubro;</a:t>
            </a:r>
          </a:p>
          <a:p>
            <a:endParaRPr lang="pt-BR" sz="2600" dirty="0"/>
          </a:p>
          <a:p>
            <a:r>
              <a:rPr lang="pt-BR" sz="2600" dirty="0" smtClean="0"/>
              <a:t>Via </a:t>
            </a:r>
            <a:r>
              <a:rPr lang="pt-BR" sz="2600" dirty="0" err="1" smtClean="0"/>
              <a:t>moodle</a:t>
            </a:r>
            <a:r>
              <a:rPr lang="pt-BR" sz="2600" dirty="0" smtClean="0"/>
              <a:t>. </a:t>
            </a:r>
            <a:endParaRPr lang="pt-BR" sz="2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Resenha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3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O Grupo deve escolher um tema </a:t>
            </a:r>
            <a:r>
              <a:rPr lang="pt-BR" sz="2800" dirty="0" smtClean="0"/>
              <a:t>e pesquisar </a:t>
            </a:r>
            <a:r>
              <a:rPr lang="pt-BR" sz="2800" dirty="0"/>
              <a:t>alguns textos sobre ele;</a:t>
            </a:r>
          </a:p>
          <a:p>
            <a:pPr algn="just"/>
            <a:r>
              <a:rPr lang="pt-BR" sz="2800" dirty="0"/>
              <a:t>Baseados nas leituras, </a:t>
            </a:r>
            <a:r>
              <a:rPr lang="pt-BR" sz="2800" dirty="0" smtClean="0"/>
              <a:t>deverão elaborar </a:t>
            </a:r>
            <a:r>
              <a:rPr lang="pt-BR" sz="2800" dirty="0"/>
              <a:t>uma apresentação oral </a:t>
            </a:r>
            <a:r>
              <a:rPr lang="pt-BR" sz="2800" dirty="0" smtClean="0"/>
              <a:t>de aproximadamente 20 </a:t>
            </a:r>
            <a:r>
              <a:rPr lang="pt-BR" sz="2800" dirty="0"/>
              <a:t>min e </a:t>
            </a:r>
            <a:r>
              <a:rPr lang="pt-BR" sz="2800" dirty="0" smtClean="0"/>
              <a:t>um artigo </a:t>
            </a:r>
            <a:r>
              <a:rPr lang="pt-BR" sz="2800" dirty="0"/>
              <a:t>de aproximadamente </a:t>
            </a:r>
            <a:r>
              <a:rPr lang="pt-BR" sz="2800" dirty="0" smtClean="0"/>
              <a:t>5 páginas.</a:t>
            </a:r>
            <a:endParaRPr lang="pt-BR" sz="2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Final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5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051720" y="4365104"/>
            <a:ext cx="6912768" cy="792088"/>
          </a:xfrm>
        </p:spPr>
        <p:txBody>
          <a:bodyPr>
            <a:normAutofit/>
          </a:bodyPr>
          <a:lstStyle/>
          <a:p>
            <a:r>
              <a:rPr lang="pt-BR" sz="2600" dirty="0" smtClean="0"/>
              <a:t>É preciso ir além das “Histórias já Escritas”</a:t>
            </a:r>
            <a:endParaRPr lang="pt-BR" sz="26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5580112" y="1837929"/>
            <a:ext cx="2590800" cy="1231031"/>
          </a:xfrm>
        </p:spPr>
        <p:txBody>
          <a:bodyPr>
            <a:normAutofit/>
          </a:bodyPr>
          <a:lstStyle/>
          <a:p>
            <a:r>
              <a:rPr lang="pt-BR" sz="2600" dirty="0" smtClean="0"/>
              <a:t>Desnaturalizar a História</a:t>
            </a:r>
            <a:endParaRPr lang="pt-BR" sz="26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3568" y="5322912"/>
            <a:ext cx="7543800" cy="914400"/>
          </a:xfrm>
        </p:spPr>
        <p:txBody>
          <a:bodyPr/>
          <a:lstStyle/>
          <a:p>
            <a:r>
              <a:rPr lang="pt-BR" sz="4200" dirty="0" smtClean="0"/>
              <a:t>O “Desafio” para um Estudo!</a:t>
            </a:r>
            <a:endParaRPr lang="pt-BR" sz="4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412845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0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133600" y="685801"/>
            <a:ext cx="5894784" cy="3657599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Quanto mais preciso o tema melhor;</a:t>
            </a:r>
          </a:p>
          <a:p>
            <a:pPr algn="just"/>
            <a:r>
              <a:rPr lang="pt-BR" sz="2800" dirty="0"/>
              <a:t>Evite querer analisar períodos </a:t>
            </a:r>
            <a:r>
              <a:rPr lang="pt-BR" sz="2800" dirty="0" smtClean="0"/>
              <a:t>muito grandes </a:t>
            </a:r>
            <a:r>
              <a:rPr lang="pt-BR" sz="2800" dirty="0"/>
              <a:t>ou assuntos muito amplos;</a:t>
            </a:r>
          </a:p>
          <a:p>
            <a:pPr algn="just"/>
            <a:r>
              <a:rPr lang="pt-BR" sz="2800" dirty="0"/>
              <a:t>O trabalho </a:t>
            </a:r>
            <a:r>
              <a:rPr lang="pt-BR" sz="2800" dirty="0" smtClean="0"/>
              <a:t>deve envolver assuntos discutidos no curso ou correlatos.</a:t>
            </a:r>
            <a:endParaRPr lang="pt-BR" sz="2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Final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388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133600" y="685801"/>
            <a:ext cx="5894784" cy="365759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pt-BR" sz="2800" b="1" dirty="0" smtClean="0"/>
              <a:t>O texto </a:t>
            </a:r>
            <a:r>
              <a:rPr lang="pt-BR" sz="2800" b="1" dirty="0"/>
              <a:t>deve contemplar:</a:t>
            </a:r>
          </a:p>
          <a:p>
            <a:r>
              <a:rPr lang="pt-BR" sz="2800" dirty="0"/>
              <a:t>Apresentação/Justificativa do </a:t>
            </a:r>
            <a:r>
              <a:rPr lang="pt-BR" sz="2800" dirty="0" smtClean="0"/>
              <a:t>Tema Escolhido;</a:t>
            </a:r>
          </a:p>
          <a:p>
            <a:r>
              <a:rPr lang="pt-BR" sz="2800" dirty="0" smtClean="0"/>
              <a:t> Desenvolvimento: análise das obras estudadas;</a:t>
            </a:r>
            <a:endParaRPr lang="pt-BR" sz="2800" dirty="0"/>
          </a:p>
          <a:p>
            <a:r>
              <a:rPr lang="pt-BR" sz="2800" dirty="0"/>
              <a:t>Considerações </a:t>
            </a:r>
            <a:r>
              <a:rPr lang="pt-BR" sz="2800" dirty="0" smtClean="0"/>
              <a:t>Finais;</a:t>
            </a:r>
          </a:p>
          <a:p>
            <a:r>
              <a:rPr lang="pt-BR" sz="2800" dirty="0" smtClean="0"/>
              <a:t> </a:t>
            </a:r>
            <a:r>
              <a:rPr lang="pt-BR" sz="2800" dirty="0"/>
              <a:t>Bibliografia.</a:t>
            </a:r>
            <a:endParaRPr lang="pt-BR" sz="2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Final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43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277616" y="707505"/>
            <a:ext cx="5102696" cy="3657599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Em meados de outubro </a:t>
            </a:r>
            <a:r>
              <a:rPr lang="pt-BR" sz="2800" dirty="0"/>
              <a:t>cada grupo </a:t>
            </a:r>
            <a:r>
              <a:rPr lang="pt-BR" sz="2800" dirty="0" smtClean="0"/>
              <a:t>deverá entregar </a:t>
            </a:r>
            <a:r>
              <a:rPr lang="pt-BR" sz="2800" dirty="0"/>
              <a:t>um documento com:</a:t>
            </a:r>
          </a:p>
          <a:p>
            <a:pPr algn="just"/>
            <a:r>
              <a:rPr lang="pt-BR" sz="2800" dirty="0"/>
              <a:t>Nome dos componentes do grupo;</a:t>
            </a:r>
          </a:p>
          <a:p>
            <a:pPr algn="just"/>
            <a:r>
              <a:rPr lang="pt-BR" sz="2800" dirty="0"/>
              <a:t>Tema do Trabalho;</a:t>
            </a:r>
          </a:p>
          <a:p>
            <a:pPr algn="just"/>
            <a:r>
              <a:rPr lang="pt-BR" sz="2800" dirty="0"/>
              <a:t>Breve Justificativa do Tema</a:t>
            </a:r>
            <a:endParaRPr lang="pt-BR" sz="2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Final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478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133600" y="685801"/>
            <a:ext cx="5894784" cy="3657599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 realização </a:t>
            </a:r>
            <a:r>
              <a:rPr lang="pt-BR" sz="2800" dirty="0"/>
              <a:t>do </a:t>
            </a:r>
            <a:r>
              <a:rPr lang="pt-BR" sz="2800" dirty="0" smtClean="0"/>
              <a:t>trabalho </a:t>
            </a:r>
            <a:r>
              <a:rPr lang="pt-BR" sz="2800" dirty="0"/>
              <a:t>não </a:t>
            </a:r>
            <a:r>
              <a:rPr lang="pt-BR" sz="2800" dirty="0" smtClean="0"/>
              <a:t>é exatamente difícil, mas exige</a:t>
            </a:r>
            <a:r>
              <a:rPr lang="pt-BR" sz="2800" dirty="0"/>
              <a:t> </a:t>
            </a:r>
            <a:r>
              <a:rPr lang="pt-BR" sz="2800" dirty="0" smtClean="0"/>
              <a:t>planejamento </a:t>
            </a:r>
            <a:r>
              <a:rPr lang="pt-BR" sz="2800" dirty="0"/>
              <a:t>e organização</a:t>
            </a:r>
            <a:endParaRPr lang="pt-BR" sz="2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Final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22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2627784" y="3356992"/>
            <a:ext cx="5029200" cy="984065"/>
          </a:xfrm>
        </p:spPr>
        <p:txBody>
          <a:bodyPr>
            <a:noAutofit/>
          </a:bodyPr>
          <a:lstStyle/>
          <a:p>
            <a:r>
              <a:rPr lang="pt-BR" sz="2600" dirty="0" smtClean="0"/>
              <a:t>Escrever sobre o Desconhecido:</a:t>
            </a:r>
          </a:p>
          <a:p>
            <a:r>
              <a:rPr lang="pt-BR" sz="2600" dirty="0" smtClean="0"/>
              <a:t>Entre Investigação e Ficção.</a:t>
            </a:r>
            <a:endParaRPr lang="pt-BR" sz="26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250904"/>
            <a:ext cx="7543800" cy="914400"/>
          </a:xfrm>
        </p:spPr>
        <p:txBody>
          <a:bodyPr/>
          <a:lstStyle/>
          <a:p>
            <a:r>
              <a:rPr lang="pt-BR" sz="4200" dirty="0" smtClean="0"/>
              <a:t>“Encarar o Desafio”</a:t>
            </a:r>
            <a:endParaRPr lang="pt-BR" sz="4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7" b="12027"/>
          <a:stretch>
            <a:fillRect/>
          </a:stretch>
        </p:blipFill>
        <p:spPr bwMode="auto">
          <a:xfrm>
            <a:off x="1579240" y="728788"/>
            <a:ext cx="6161112" cy="2340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971600" y="4437112"/>
            <a:ext cx="6912768" cy="792088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None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20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20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20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20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dirty="0" smtClean="0"/>
              <a:t>Trabalho realizado a partir de fontes.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0063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/>
              <a:t>São documentos que ajudam </a:t>
            </a:r>
            <a:r>
              <a:rPr lang="pt-BR" sz="2600" dirty="0" smtClean="0"/>
              <a:t>a reconstruir </a:t>
            </a:r>
            <a:r>
              <a:rPr lang="pt-BR" sz="2600" dirty="0"/>
              <a:t>a </a:t>
            </a:r>
            <a:r>
              <a:rPr lang="pt-BR" sz="2600" dirty="0" smtClean="0"/>
              <a:t>história.</a:t>
            </a:r>
          </a:p>
          <a:p>
            <a:r>
              <a:rPr lang="pt-BR" sz="2600" dirty="0" smtClean="0"/>
              <a:t>Exemplos</a:t>
            </a:r>
            <a:r>
              <a:rPr lang="pt-BR" sz="2600" dirty="0"/>
              <a:t>:</a:t>
            </a:r>
          </a:p>
          <a:p>
            <a:r>
              <a:rPr lang="pt-BR" sz="2600" dirty="0"/>
              <a:t>Obras originais (Publicadas </a:t>
            </a:r>
            <a:r>
              <a:rPr lang="pt-BR" sz="2600" dirty="0" smtClean="0"/>
              <a:t>e Manuscritos</a:t>
            </a:r>
            <a:r>
              <a:rPr lang="pt-BR" sz="2600" dirty="0"/>
              <a:t>);</a:t>
            </a:r>
          </a:p>
          <a:p>
            <a:r>
              <a:rPr lang="pt-BR" sz="2600" dirty="0"/>
              <a:t>Cartas, Imagens e objetos;</a:t>
            </a:r>
          </a:p>
          <a:p>
            <a:r>
              <a:rPr lang="pt-BR" sz="2600" dirty="0"/>
              <a:t>Relatos, em especial, da época.</a:t>
            </a:r>
            <a:endParaRPr lang="pt-BR" sz="2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 Primárias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91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 Primárias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80729"/>
            <a:ext cx="4031347" cy="343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70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 Primárias </a:t>
            </a:r>
            <a:endParaRPr lang="pt-BR" dirty="0"/>
          </a:p>
        </p:txBody>
      </p:sp>
      <p:pic>
        <p:nvPicPr>
          <p:cNvPr id="2050" name="Picture 2" descr="Resultado de imagem para ampere manu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68760"/>
            <a:ext cx="404685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2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 smtClean="0"/>
              <a:t>Sobre os textos para:</a:t>
            </a:r>
          </a:p>
          <a:p>
            <a:r>
              <a:rPr lang="pt-BR" sz="2600" dirty="0" smtClean="0"/>
              <a:t>Resenhas</a:t>
            </a:r>
          </a:p>
          <a:p>
            <a:r>
              <a:rPr lang="pt-BR" sz="2600" dirty="0" smtClean="0"/>
              <a:t>Trabalho Final </a:t>
            </a:r>
            <a:endParaRPr lang="pt-BR" sz="26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os trabalhos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2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475656" y="685801"/>
            <a:ext cx="6753944" cy="3657599"/>
          </a:xfrm>
        </p:spPr>
        <p:txBody>
          <a:bodyPr>
            <a:noAutofit/>
          </a:bodyPr>
          <a:lstStyle/>
          <a:p>
            <a:r>
              <a:rPr lang="pt-BR" sz="2600" dirty="0"/>
              <a:t>Para trabalhos acadêmicos evitem </a:t>
            </a:r>
            <a:r>
              <a:rPr lang="pt-BR" sz="2600" dirty="0" smtClean="0"/>
              <a:t>textos de </a:t>
            </a:r>
            <a:r>
              <a:rPr lang="pt-BR" sz="2600" dirty="0"/>
              <a:t>divulgação que abordem </a:t>
            </a:r>
            <a:r>
              <a:rPr lang="pt-BR" sz="2600" dirty="0" smtClean="0"/>
              <a:t>HC</a:t>
            </a:r>
            <a:r>
              <a:rPr lang="pt-BR" sz="2600" dirty="0"/>
              <a:t>, pois:</a:t>
            </a:r>
          </a:p>
          <a:p>
            <a:r>
              <a:rPr lang="pt-BR" sz="2600" dirty="0"/>
              <a:t>Estes textos contém muitos erros;</a:t>
            </a:r>
          </a:p>
          <a:p>
            <a:r>
              <a:rPr lang="pt-BR" sz="2600" dirty="0"/>
              <a:t>Difundem lendas e não histórias;</a:t>
            </a:r>
          </a:p>
          <a:p>
            <a:r>
              <a:rPr lang="pt-BR" sz="2600" dirty="0"/>
              <a:t>Muitas vezes carregam preconceitos </a:t>
            </a:r>
            <a:r>
              <a:rPr lang="pt-BR" sz="2600" dirty="0" smtClean="0"/>
              <a:t>e visões </a:t>
            </a:r>
            <a:r>
              <a:rPr lang="pt-BR" sz="2600" dirty="0"/>
              <a:t>ingênuas de ciência;</a:t>
            </a:r>
          </a:p>
          <a:p>
            <a:r>
              <a:rPr lang="pt-BR" sz="2600" dirty="0"/>
              <a:t>Tem uma argumentação muito superficial.</a:t>
            </a:r>
            <a:endParaRPr lang="pt-BR" sz="2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Alerta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61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143</TotalTime>
  <Words>1138</Words>
  <Application>Microsoft Office PowerPoint</Application>
  <PresentationFormat>Apresentação na tela (4:3)</PresentationFormat>
  <Paragraphs>146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Elementar</vt:lpstr>
      <vt:lpstr>Orientações para a Realização de Trabalhos em História das Ciências</vt:lpstr>
      <vt:lpstr>Introdução </vt:lpstr>
      <vt:lpstr>O “Desafio” para um Estudo!</vt:lpstr>
      <vt:lpstr>“Encarar o Desafio”</vt:lpstr>
      <vt:lpstr>Fontes Primárias</vt:lpstr>
      <vt:lpstr>Fontes Primárias </vt:lpstr>
      <vt:lpstr>Fontes Primárias </vt:lpstr>
      <vt:lpstr>Sobre os trabalhos</vt:lpstr>
      <vt:lpstr>Alerta</vt:lpstr>
      <vt:lpstr>Fontes Secundárias</vt:lpstr>
      <vt:lpstr>Periódicos Nacionais</vt:lpstr>
      <vt:lpstr>Periódicos Nacionais</vt:lpstr>
      <vt:lpstr>Periódicos Internacionais</vt:lpstr>
      <vt:lpstr>Periódicos Internacionais</vt:lpstr>
      <vt:lpstr>Obras de referência</vt:lpstr>
      <vt:lpstr>Resenha</vt:lpstr>
      <vt:lpstr>Resenha</vt:lpstr>
      <vt:lpstr>Resenha</vt:lpstr>
      <vt:lpstr>Resenhas: alguns cuidados</vt:lpstr>
      <vt:lpstr>Resenhas: alguns cuidados</vt:lpstr>
      <vt:lpstr>Resenhas: alguns cuidados</vt:lpstr>
      <vt:lpstr>Resenhas: alguns cuidados</vt:lpstr>
      <vt:lpstr>Resenhas: alguns cuidados</vt:lpstr>
      <vt:lpstr>Resenhas: alguns cuidados</vt:lpstr>
      <vt:lpstr>Resenhas: alguns cuidados</vt:lpstr>
      <vt:lpstr>Resenhas: alguns cuidados</vt:lpstr>
      <vt:lpstr>Resenhas: alguns cuidados</vt:lpstr>
      <vt:lpstr>Resenha</vt:lpstr>
      <vt:lpstr>Trabalho Final </vt:lpstr>
      <vt:lpstr>Trabalho Final </vt:lpstr>
      <vt:lpstr>Trabalho Final </vt:lpstr>
      <vt:lpstr>Trabalho Final </vt:lpstr>
      <vt:lpstr>Trabalho Final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profis</dc:creator>
  <cp:lastModifiedBy>profis</cp:lastModifiedBy>
  <cp:revision>10</cp:revision>
  <dcterms:created xsi:type="dcterms:W3CDTF">2019-08-22T22:39:31Z</dcterms:created>
  <dcterms:modified xsi:type="dcterms:W3CDTF">2019-08-23T01:03:12Z</dcterms:modified>
</cp:coreProperties>
</file>