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9F15083A-5C5A-4906-A968-647ACDAF289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E4947488-ED12-4310-AC17-10BAF3A403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083A-5C5A-4906-A968-647ACDAF289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7488-ED12-4310-AC17-10BAF3A403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083A-5C5A-4906-A968-647ACDAF289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7488-ED12-4310-AC17-10BAF3A403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083A-5C5A-4906-A968-647ACDAF289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7488-ED12-4310-AC17-10BAF3A403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083A-5C5A-4906-A968-647ACDAF289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7488-ED12-4310-AC17-10BAF3A403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083A-5C5A-4906-A968-647ACDAF289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7488-ED12-4310-AC17-10BAF3A4037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083A-5C5A-4906-A968-647ACDAF289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7488-ED12-4310-AC17-10BAF3A4037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083A-5C5A-4906-A968-647ACDAF289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7488-ED12-4310-AC17-10BAF3A403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083A-5C5A-4906-A968-647ACDAF289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7488-ED12-4310-AC17-10BAF3A403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F15083A-5C5A-4906-A968-647ACDAF289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4947488-ED12-4310-AC17-10BAF3A403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F15083A-5C5A-4906-A968-647ACDAF289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E4947488-ED12-4310-AC17-10BAF3A403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F15083A-5C5A-4906-A968-647ACDAF289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4947488-ED12-4310-AC17-10BAF3A4037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urgel@usp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7201" y="1578911"/>
            <a:ext cx="5723468" cy="1562057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Epistemologias Realistas e o Início da Física Quântica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7200" y="3501008"/>
            <a:ext cx="5712179" cy="161559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Prof. Ivã Gurgel 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hlinkClick r:id="rId2"/>
              </a:rPr>
              <a:t>gurgel@usp.br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THFM 2019</a:t>
            </a:r>
            <a:endParaRPr lang="pt-BR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6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023" y="692697"/>
            <a:ext cx="6965245" cy="792088"/>
          </a:xfrm>
        </p:spPr>
        <p:txBody>
          <a:bodyPr/>
          <a:lstStyle/>
          <a:p>
            <a:r>
              <a:rPr lang="pt-BR" dirty="0" smtClean="0"/>
              <a:t>Antirrealismo Científico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700809"/>
            <a:ext cx="7200800" cy="4320479"/>
          </a:xfrm>
        </p:spPr>
        <p:txBody>
          <a:bodyPr>
            <a:noAutofit/>
          </a:bodyPr>
          <a:lstStyle/>
          <a:p>
            <a:pPr algn="just"/>
            <a:r>
              <a:rPr lang="pt-BR" sz="2600" dirty="0" smtClean="0">
                <a:latin typeface="+mj-lt"/>
              </a:rPr>
              <a:t>“[Para os instrumentalistas] O máximo que podemos e devemos esperar das teorias científicas é o acordo com nossas observações, sua precisão e simplicidade (sob vários aspectos), seu poder de predição e explicação, sua capacidade de unificar e sistematizar leis empíricas, a abrangência de seu domínio, sua eficácia na solução de problemas teóricos, sua aplicação prática, sua coerência com outras crenças bem estabelecidas </a:t>
            </a:r>
            <a:r>
              <a:rPr lang="pt-BR" sz="2600" dirty="0" err="1" smtClean="0">
                <a:latin typeface="+mj-lt"/>
              </a:rPr>
              <a:t>etc</a:t>
            </a:r>
            <a:r>
              <a:rPr lang="pt-BR" sz="2600" dirty="0" smtClean="0">
                <a:latin typeface="+mj-lt"/>
              </a:rPr>
              <a:t> (</a:t>
            </a:r>
            <a:r>
              <a:rPr lang="pt-BR" sz="2600" dirty="0" err="1" smtClean="0">
                <a:latin typeface="+mj-lt"/>
              </a:rPr>
              <a:t>Plastino</a:t>
            </a:r>
            <a:r>
              <a:rPr lang="pt-BR" sz="2600" dirty="0" smtClean="0">
                <a:latin typeface="+mj-lt"/>
              </a:rPr>
              <a:t>, 1995, p.15)</a:t>
            </a:r>
          </a:p>
        </p:txBody>
      </p:sp>
    </p:spTree>
    <p:extLst>
      <p:ext uri="{BB962C8B-B14F-4D97-AF65-F5344CB8AC3E}">
        <p14:creationId xmlns:p14="http://schemas.microsoft.com/office/powerpoint/2010/main" val="21194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023" y="930371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Alguns Argumentos do Debate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3040" y="2492895"/>
            <a:ext cx="6196405" cy="3230173"/>
          </a:xfrm>
        </p:spPr>
        <p:txBody>
          <a:bodyPr/>
          <a:lstStyle/>
          <a:p>
            <a:pPr algn="just"/>
            <a:r>
              <a:rPr lang="pt-BR" sz="2600" dirty="0" smtClean="0">
                <a:latin typeface="+mj-lt"/>
              </a:rPr>
              <a:t>Argumento do Milagre: seria uma “coincidência cósmica” que as predições e o sucesso empírico da ciência fossem independentes da sua capacidade de se referir à realidade.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023" y="930371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Alguns Argumentos do Debate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3040" y="2492895"/>
            <a:ext cx="6196405" cy="3230173"/>
          </a:xfrm>
        </p:spPr>
        <p:txBody>
          <a:bodyPr/>
          <a:lstStyle/>
          <a:p>
            <a:pPr algn="just"/>
            <a:r>
              <a:rPr lang="pt-BR" sz="2600" dirty="0" err="1" smtClean="0">
                <a:latin typeface="+mj-lt"/>
              </a:rPr>
              <a:t>Subdeterminação</a:t>
            </a:r>
            <a:r>
              <a:rPr lang="pt-BR" sz="2600" dirty="0" smtClean="0">
                <a:latin typeface="+mj-lt"/>
              </a:rPr>
              <a:t>: os próprios processos de validação do conhecimento são determinados pelas teorias científicas.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9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023" y="930371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Alguns Argumentos do Debate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3040" y="2492895"/>
            <a:ext cx="6196405" cy="3230173"/>
          </a:xfrm>
        </p:spPr>
        <p:txBody>
          <a:bodyPr/>
          <a:lstStyle/>
          <a:p>
            <a:pPr algn="just"/>
            <a:r>
              <a:rPr lang="pt-BR" sz="2600" dirty="0" smtClean="0">
                <a:latin typeface="+mj-lt"/>
              </a:rPr>
              <a:t>Abandono de Entidades: obteve-se muito sucesso com modelos que, posteriormente, foram descartados.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32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023" y="764704"/>
            <a:ext cx="6965245" cy="1202485"/>
          </a:xfrm>
        </p:spPr>
        <p:txBody>
          <a:bodyPr>
            <a:normAutofit/>
          </a:bodyPr>
          <a:lstStyle/>
          <a:p>
            <a:r>
              <a:rPr lang="pt-BR" dirty="0" smtClean="0"/>
              <a:t>A Física Quântica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3040" y="2348879"/>
            <a:ext cx="6421328" cy="3528393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>
                <a:latin typeface="+mj-lt"/>
              </a:rPr>
              <a:t>Teoria que trouxe conceitos que pareciam pouco satisfazer as exigências realistas:</a:t>
            </a:r>
          </a:p>
          <a:p>
            <a:pPr algn="just"/>
            <a:r>
              <a:rPr lang="pt-BR" sz="2600" dirty="0" smtClean="0">
                <a:latin typeface="+mj-lt"/>
              </a:rPr>
              <a:t>Dualidade Onda-Partícula;</a:t>
            </a:r>
          </a:p>
          <a:p>
            <a:pPr algn="just"/>
            <a:r>
              <a:rPr lang="pt-BR" sz="2600" dirty="0" smtClean="0">
                <a:latin typeface="+mj-lt"/>
              </a:rPr>
              <a:t>Indeterminismo;</a:t>
            </a:r>
          </a:p>
          <a:p>
            <a:pPr algn="just"/>
            <a:r>
              <a:rPr lang="pt-BR" sz="2600" dirty="0" smtClean="0">
                <a:latin typeface="+mj-lt"/>
              </a:rPr>
              <a:t>Indeterminação;</a:t>
            </a:r>
          </a:p>
          <a:p>
            <a:pPr algn="just"/>
            <a:r>
              <a:rPr lang="pt-BR" sz="2600" dirty="0" smtClean="0">
                <a:latin typeface="+mj-lt"/>
              </a:rPr>
              <a:t>Não Localidade;</a:t>
            </a:r>
          </a:p>
          <a:p>
            <a:pPr algn="just"/>
            <a:r>
              <a:rPr lang="pt-BR" sz="2600" dirty="0" smtClean="0">
                <a:latin typeface="+mj-lt"/>
              </a:rPr>
              <a:t>Etc</a:t>
            </a:r>
            <a:r>
              <a:rPr lang="pt-BR" sz="2600" dirty="0">
                <a:latin typeface="+mj-lt"/>
              </a:rPr>
              <a:t>.</a:t>
            </a:r>
            <a:r>
              <a:rPr lang="pt-BR" sz="2600" dirty="0" smtClean="0">
                <a:latin typeface="+mj-lt"/>
              </a:rPr>
              <a:t> </a:t>
            </a:r>
            <a:endParaRPr lang="pt-BR" sz="2600" dirty="0" smtClean="0"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1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Início da Física Quântica: </a:t>
            </a:r>
            <a:br>
              <a:rPr lang="pt-BR" dirty="0" smtClean="0"/>
            </a:br>
            <a:r>
              <a:rPr lang="pt-BR" sz="4000" dirty="0" smtClean="0"/>
              <a:t>Uma Controvérsia Historiográfica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3041" y="2996952"/>
            <a:ext cx="2100848" cy="2726116"/>
          </a:xfrm>
        </p:spPr>
        <p:txBody>
          <a:bodyPr>
            <a:noAutofit/>
          </a:bodyPr>
          <a:lstStyle/>
          <a:p>
            <a:pPr algn="ctr"/>
            <a:r>
              <a:rPr lang="pt-BR" sz="3200" dirty="0" smtClean="0">
                <a:latin typeface="Palatino Linotype" panose="02040502050505030304" pitchFamily="18" charset="0"/>
              </a:rPr>
              <a:t>Einstein </a:t>
            </a:r>
            <a:endParaRPr lang="pt-BR" sz="3200" dirty="0">
              <a:latin typeface="Palatino Linotype" panose="02040502050505030304" pitchFamily="18" charset="0"/>
            </a:endParaRPr>
          </a:p>
          <a:p>
            <a:pPr algn="ctr"/>
            <a:r>
              <a:rPr lang="pt-BR" sz="3200" dirty="0" smtClean="0">
                <a:latin typeface="Palatino Linotype" panose="02040502050505030304" pitchFamily="18" charset="0"/>
              </a:rPr>
              <a:t>X</a:t>
            </a:r>
            <a:endParaRPr lang="pt-BR" sz="3200" dirty="0">
              <a:latin typeface="Palatino Linotype" panose="02040502050505030304" pitchFamily="18" charset="0"/>
            </a:endParaRPr>
          </a:p>
          <a:p>
            <a:pPr algn="ctr"/>
            <a:r>
              <a:rPr lang="pt-BR" sz="3200" dirty="0" smtClean="0">
                <a:latin typeface="Palatino Linotype" panose="02040502050505030304" pitchFamily="18" charset="0"/>
              </a:rPr>
              <a:t>Planck</a:t>
            </a:r>
            <a:endParaRPr lang="pt-BR" sz="3200" dirty="0">
              <a:latin typeface="Palatino Linotype" panose="0204050205050503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2918246" cy="209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7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O Realismo</a:t>
            </a:r>
            <a:endParaRPr lang="pt-BR" sz="4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 rot="-60000">
            <a:off x="1063191" y="3788523"/>
            <a:ext cx="3349166" cy="1932953"/>
          </a:xfrm>
        </p:spPr>
        <p:txBody>
          <a:bodyPr>
            <a:normAutofit/>
          </a:bodyPr>
          <a:lstStyle/>
          <a:p>
            <a:r>
              <a:rPr lang="fr-FR" altLang="pt-BR" sz="2400" dirty="0">
                <a:latin typeface="+mj-lt"/>
              </a:rPr>
              <a:t>La Condition </a:t>
            </a:r>
            <a:r>
              <a:rPr lang="fr-FR" altLang="pt-BR" sz="2400" dirty="0" smtClean="0">
                <a:latin typeface="+mj-lt"/>
              </a:rPr>
              <a:t>Humaine</a:t>
            </a:r>
            <a:endParaRPr lang="fr-FR" altLang="pt-BR" sz="2400" dirty="0">
              <a:latin typeface="+mj-lt"/>
            </a:endParaRPr>
          </a:p>
          <a:p>
            <a:r>
              <a:rPr lang="fr-FR" altLang="pt-BR" sz="2400" dirty="0">
                <a:latin typeface="+mj-lt"/>
              </a:rPr>
              <a:t>René </a:t>
            </a:r>
            <a:r>
              <a:rPr lang="fr-FR" altLang="pt-BR" sz="2400" dirty="0" smtClean="0">
                <a:latin typeface="+mj-lt"/>
              </a:rPr>
              <a:t>Magritte</a:t>
            </a:r>
            <a:endParaRPr lang="pt-BR" altLang="pt-BR" sz="2400" dirty="0">
              <a:latin typeface="+mj-lt"/>
            </a:endParaRPr>
          </a:p>
        </p:txBody>
      </p:sp>
      <p:pic>
        <p:nvPicPr>
          <p:cNvPr id="5" name="Picture 2" descr="http://24.media.tumblr.com/tumblr_l41hdh654C1qzh89mo1_500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" r="842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3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023" y="692696"/>
            <a:ext cx="6965245" cy="1202485"/>
          </a:xfrm>
        </p:spPr>
        <p:txBody>
          <a:bodyPr/>
          <a:lstStyle/>
          <a:p>
            <a:r>
              <a:rPr lang="pt-BR" dirty="0" smtClean="0"/>
              <a:t>O Realismo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3041" y="1916832"/>
            <a:ext cx="5845263" cy="1872208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latin typeface="+mj-lt"/>
              </a:rPr>
              <a:t>O debate sobre a Realidade é mais amplo que a discussão sobre o Realismo Científico, e perpassa diferentes áreas da Filosofia. </a:t>
            </a:r>
            <a:endParaRPr lang="pt-BR" sz="2800" dirty="0">
              <a:latin typeface="+mj-lt"/>
            </a:endParaRPr>
          </a:p>
        </p:txBody>
      </p:sp>
      <p:pic>
        <p:nvPicPr>
          <p:cNvPr id="3074" name="Picture 2" descr="Foto: 'La escuela de Atenas', de Rafael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871" y="3996761"/>
            <a:ext cx="3863529" cy="216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331640" y="5301208"/>
            <a:ext cx="2736304" cy="725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latin typeface="+mj-lt"/>
              </a:rPr>
              <a:t>A Escola de Atenas - Rafael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13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Realismo Científico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3040" y="2335281"/>
            <a:ext cx="6196405" cy="3109943"/>
          </a:xfrm>
        </p:spPr>
        <p:txBody>
          <a:bodyPr>
            <a:normAutofit/>
          </a:bodyPr>
          <a:lstStyle/>
          <a:p>
            <a:pPr algn="just"/>
            <a:r>
              <a:rPr lang="pt-BR" altLang="pt-BR" sz="2600" dirty="0">
                <a:latin typeface="+mj-lt"/>
              </a:rPr>
              <a:t>Este é um debate aberto na Filosofia</a:t>
            </a:r>
            <a:r>
              <a:rPr lang="pt-BR" altLang="pt-BR" sz="2600" dirty="0" smtClean="0">
                <a:latin typeface="+mj-lt"/>
              </a:rPr>
              <a:t>;</a:t>
            </a:r>
          </a:p>
          <a:p>
            <a:pPr algn="just"/>
            <a:endParaRPr lang="pt-BR" altLang="pt-BR" sz="2600" dirty="0">
              <a:latin typeface="+mj-lt"/>
            </a:endParaRPr>
          </a:p>
          <a:p>
            <a:pPr algn="just"/>
            <a:r>
              <a:rPr lang="pt-BR" altLang="pt-BR" sz="2600" dirty="0">
                <a:latin typeface="+mj-lt"/>
              </a:rPr>
              <a:t>Contudo, todos consideram que o conhecimento não pode ser considerado apenas como proposições que correspondem  diretamente à realidade (realismo ingênuo</a:t>
            </a:r>
            <a:r>
              <a:rPr lang="pt-BR" altLang="pt-BR" sz="2600" dirty="0" smtClean="0">
                <a:latin typeface="+mj-lt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7888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023" y="692696"/>
            <a:ext cx="6965245" cy="1202485"/>
          </a:xfrm>
        </p:spPr>
        <p:txBody>
          <a:bodyPr/>
          <a:lstStyle/>
          <a:p>
            <a:r>
              <a:rPr lang="pt-BR" dirty="0" smtClean="0"/>
              <a:t>Primeira Aproximação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99027"/>
            <a:ext cx="6997392" cy="3878245"/>
          </a:xfrm>
        </p:spPr>
        <p:txBody>
          <a:bodyPr>
            <a:noAutofit/>
          </a:bodyPr>
          <a:lstStyle/>
          <a:p>
            <a:pPr algn="just"/>
            <a:r>
              <a:rPr lang="pt-BR" altLang="pt-BR" dirty="0">
                <a:latin typeface="+mj-lt"/>
              </a:rPr>
              <a:t>Realismo Científico: Postura filosófica que considera que, em alguma medida, a ciência descreve a realidade (ou trata de elementos da realidade), sendo a verdade um de seus objetivos;</a:t>
            </a:r>
          </a:p>
          <a:p>
            <a:pPr algn="just"/>
            <a:r>
              <a:rPr lang="pt-BR" altLang="pt-BR" dirty="0">
                <a:latin typeface="+mj-lt"/>
              </a:rPr>
              <a:t>Antirrealismo Científico: Postura filosófica que considera que a ciência é um bom instrumento de compreensão do mundo e de atuação sobre o mesmo, mas considerando que a mesma não implica em uma descrição do real ou obtenção da verdade.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33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023" y="692696"/>
            <a:ext cx="6965245" cy="1202485"/>
          </a:xfrm>
        </p:spPr>
        <p:txBody>
          <a:bodyPr/>
          <a:lstStyle/>
          <a:p>
            <a:r>
              <a:rPr lang="pt-BR" dirty="0" smtClean="0"/>
              <a:t>Realismo Científico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916832"/>
            <a:ext cx="6624736" cy="4032447"/>
          </a:xfrm>
        </p:spPr>
        <p:txBody>
          <a:bodyPr>
            <a:noAutofit/>
          </a:bodyPr>
          <a:lstStyle/>
          <a:p>
            <a:pPr algn="just"/>
            <a:r>
              <a:rPr lang="pt-BR" sz="2600" dirty="0" smtClean="0">
                <a:latin typeface="+mj-lt"/>
              </a:rPr>
              <a:t>Segundo Caetano </a:t>
            </a:r>
            <a:r>
              <a:rPr lang="pt-BR" sz="2600" dirty="0" err="1" smtClean="0">
                <a:latin typeface="+mj-lt"/>
              </a:rPr>
              <a:t>Plastino</a:t>
            </a:r>
            <a:r>
              <a:rPr lang="pt-BR" sz="2600" dirty="0" smtClean="0">
                <a:latin typeface="+mj-lt"/>
              </a:rPr>
              <a:t> (1995, p.9), podemos delimitar algumas afirmações que normalmente estão presentes em posturas realistas, “embora nem todas elas sejam conjuntamente subscritas pelos filósofos realistas”:</a:t>
            </a:r>
          </a:p>
          <a:p>
            <a:pPr algn="just"/>
            <a:r>
              <a:rPr lang="pt-BR" sz="2600" dirty="0" smtClean="0">
                <a:latin typeface="+mj-lt"/>
              </a:rPr>
              <a:t>“1) A existência e a natureza dos fatos do mundo não dependem das teorias ou métodos que a ciência utiliza.</a:t>
            </a:r>
          </a:p>
        </p:txBody>
      </p:sp>
    </p:spTree>
    <p:extLst>
      <p:ext uri="{BB962C8B-B14F-4D97-AF65-F5344CB8AC3E}">
        <p14:creationId xmlns:p14="http://schemas.microsoft.com/office/powerpoint/2010/main" val="30198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1268760"/>
            <a:ext cx="6480720" cy="4536504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>
                <a:latin typeface="+mj-lt"/>
              </a:rPr>
              <a:t>2) Toda asserção científica, interpretada literalmente, é ou verdadeira ou falsa;</a:t>
            </a:r>
          </a:p>
          <a:p>
            <a:pPr algn="just"/>
            <a:r>
              <a:rPr lang="pt-BR" sz="2600" dirty="0" smtClean="0">
                <a:latin typeface="+mj-lt"/>
              </a:rPr>
              <a:t>3) O valor-de-verdade de uma asserção científica é determinado pelo mundo. Uma asserção é verdadeira quando mantém uma relação de correspondência com o mundo;</a:t>
            </a:r>
          </a:p>
          <a:p>
            <a:pPr algn="just"/>
            <a:r>
              <a:rPr lang="pt-BR" sz="2600" dirty="0" smtClean="0">
                <a:latin typeface="+mj-lt"/>
              </a:rPr>
              <a:t>4) A ciência procura teorias que façam uma descrição verdadeira (ou aproximadamente verdadeira) do mundo. </a:t>
            </a:r>
          </a:p>
        </p:txBody>
      </p:sp>
    </p:spTree>
    <p:extLst>
      <p:ext uri="{BB962C8B-B14F-4D97-AF65-F5344CB8AC3E}">
        <p14:creationId xmlns:p14="http://schemas.microsoft.com/office/powerpoint/2010/main" val="5061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268760"/>
            <a:ext cx="6624736" cy="48965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 smtClean="0">
                <a:latin typeface="+mj-lt"/>
              </a:rPr>
              <a:t>5) Os termos teóricos preservam sua referência durante as mudanças científicas. As teorias sucessoras incorporam o cerne das teorias precedentes;</a:t>
            </a:r>
          </a:p>
          <a:p>
            <a:pPr algn="just"/>
            <a:r>
              <a:rPr lang="pt-BR" sz="2800" dirty="0" smtClean="0">
                <a:latin typeface="+mj-lt"/>
              </a:rPr>
              <a:t>6) O progresso da ciência consiste num processo convergente de aproximação de uma teoria científica completa e verdadeira;</a:t>
            </a:r>
          </a:p>
          <a:p>
            <a:pPr algn="just"/>
            <a:r>
              <a:rPr lang="pt-BR" sz="2800" dirty="0" smtClean="0">
                <a:latin typeface="+mj-lt"/>
              </a:rPr>
              <a:t>7) Nas ciências maduras, as teorias são aproximadamente verdadeiras e seus termos centrais referem-se a objetos do mundo. </a:t>
            </a:r>
          </a:p>
        </p:txBody>
      </p:sp>
    </p:spTree>
    <p:extLst>
      <p:ext uri="{BB962C8B-B14F-4D97-AF65-F5344CB8AC3E}">
        <p14:creationId xmlns:p14="http://schemas.microsoft.com/office/powerpoint/2010/main" val="6326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1124744"/>
            <a:ext cx="6965245" cy="936103"/>
          </a:xfrm>
        </p:spPr>
        <p:txBody>
          <a:bodyPr/>
          <a:lstStyle/>
          <a:p>
            <a:r>
              <a:rPr lang="pt-BR" dirty="0" smtClean="0"/>
              <a:t>Antirrealismos Científicos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2276872"/>
            <a:ext cx="6480720" cy="3600400"/>
          </a:xfrm>
        </p:spPr>
        <p:txBody>
          <a:bodyPr>
            <a:noAutofit/>
          </a:bodyPr>
          <a:lstStyle/>
          <a:p>
            <a:pPr algn="just"/>
            <a:r>
              <a:rPr lang="pt-BR" sz="2600" dirty="0" smtClean="0">
                <a:latin typeface="+mj-lt"/>
              </a:rPr>
              <a:t>Aceita a validade da ciência, mas nega que isso implique no conhecimento da realidade. </a:t>
            </a:r>
          </a:p>
          <a:p>
            <a:pPr algn="just"/>
            <a:r>
              <a:rPr lang="pt-BR" sz="2600" dirty="0" smtClean="0">
                <a:latin typeface="+mj-lt"/>
              </a:rPr>
              <a:t>Instrumentalismo: nega a existência de entidades;</a:t>
            </a:r>
          </a:p>
          <a:p>
            <a:pPr algn="just"/>
            <a:r>
              <a:rPr lang="pt-BR" sz="2600" dirty="0" smtClean="0">
                <a:latin typeface="+mj-lt"/>
              </a:rPr>
              <a:t>Empirismo Construtivo: nega a capacidade de conhecer objetos inacessíveis à observação.</a:t>
            </a:r>
          </a:p>
        </p:txBody>
      </p:sp>
    </p:spTree>
    <p:extLst>
      <p:ext uri="{BB962C8B-B14F-4D97-AF65-F5344CB8AC3E}">
        <p14:creationId xmlns:p14="http://schemas.microsoft.com/office/powerpoint/2010/main" val="28183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317</TotalTime>
  <Words>576</Words>
  <Application>Microsoft Office PowerPoint</Application>
  <PresentationFormat>Apresentação na tela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Pino</vt:lpstr>
      <vt:lpstr>Epistemologias Realistas e o Início da Física Quântica</vt:lpstr>
      <vt:lpstr>O Realismo</vt:lpstr>
      <vt:lpstr>O Realismo</vt:lpstr>
      <vt:lpstr>Realismo Científico </vt:lpstr>
      <vt:lpstr>Primeira Aproximação</vt:lpstr>
      <vt:lpstr>Realismo Científico</vt:lpstr>
      <vt:lpstr>Apresentação do PowerPoint</vt:lpstr>
      <vt:lpstr>Apresentação do PowerPoint</vt:lpstr>
      <vt:lpstr>Antirrealismos Científicos</vt:lpstr>
      <vt:lpstr>Antirrealismo Científico</vt:lpstr>
      <vt:lpstr>Alguns Argumentos do Debate</vt:lpstr>
      <vt:lpstr>Alguns Argumentos do Debate</vt:lpstr>
      <vt:lpstr>Alguns Argumentos do Debate</vt:lpstr>
      <vt:lpstr>A Física Quântica</vt:lpstr>
      <vt:lpstr>O Início da Física Quântica:  Uma Controvérsia Historiográfica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Discussão sobre Realismo Científico</dc:title>
  <dc:creator>profis</dc:creator>
  <cp:lastModifiedBy>profis</cp:lastModifiedBy>
  <cp:revision>13</cp:revision>
  <dcterms:created xsi:type="dcterms:W3CDTF">2018-08-24T12:31:59Z</dcterms:created>
  <dcterms:modified xsi:type="dcterms:W3CDTF">2019-09-11T02:32:43Z</dcterms:modified>
</cp:coreProperties>
</file>