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51" r:id="rId18"/>
    <p:sldId id="352" r:id="rId19"/>
    <p:sldId id="330" r:id="rId20"/>
    <p:sldId id="331" r:id="rId21"/>
    <p:sldId id="339" r:id="rId22"/>
    <p:sldId id="343" r:id="rId23"/>
    <p:sldId id="361" r:id="rId24"/>
    <p:sldId id="362" r:id="rId25"/>
    <p:sldId id="340" r:id="rId26"/>
    <p:sldId id="341" r:id="rId27"/>
    <p:sldId id="342" r:id="rId28"/>
    <p:sldId id="345" r:id="rId29"/>
    <p:sldId id="34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D9F2841-D21C-4E1D-BB7E-92F8905299F1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5A6A76-E3F6-41DB-BC0C-54BFEAED0E5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2204864"/>
            <a:ext cx="6264696" cy="1512168"/>
          </a:xfrm>
        </p:spPr>
        <p:txBody>
          <a:bodyPr>
            <a:noAutofit/>
          </a:bodyPr>
          <a:lstStyle/>
          <a:p>
            <a:r>
              <a:rPr lang="pt-BR" sz="3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Modelos no início da Física moderna</a:t>
            </a:r>
            <a:endParaRPr lang="pt-BR" sz="3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336704" cy="136815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Prof. Ivã Gurgel</a:t>
            </a:r>
          </a:p>
          <a:p>
            <a:r>
              <a:rPr lang="pt-BR" sz="2400" dirty="0" smtClean="0"/>
              <a:t>Tópicos de História da Física Moderna</a:t>
            </a:r>
          </a:p>
          <a:p>
            <a:r>
              <a:rPr lang="pt-BR" sz="2400" dirty="0" smtClean="0"/>
              <a:t>Instituto de Física – USP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403648" y="2204864"/>
            <a:ext cx="5904334" cy="4104456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600" dirty="0" smtClean="0"/>
              <a:t>Quando temos a relação entre uma teoria-geral e um </a:t>
            </a:r>
            <a:r>
              <a:rPr lang="pt-BR" sz="2600" dirty="0" err="1" smtClean="0"/>
              <a:t>objeto-modelo</a:t>
            </a:r>
            <a:r>
              <a:rPr lang="pt-BR" sz="2600" dirty="0" smtClean="0"/>
              <a:t> ocorre a construção de um </a:t>
            </a:r>
            <a:r>
              <a:rPr lang="pt-BR" sz="2600" i="1" dirty="0" smtClean="0"/>
              <a:t>modelo-teórico</a:t>
            </a:r>
            <a:r>
              <a:rPr lang="pt-BR" sz="2600" dirty="0" smtClean="0"/>
              <a:t> de uma parcela da realidade. Seu principal objetivo explicá-la e torná-la </a:t>
            </a:r>
            <a:r>
              <a:rPr lang="pt-BR" sz="2600" dirty="0" err="1" smtClean="0"/>
              <a:t>compreensivel</a:t>
            </a:r>
            <a:r>
              <a:rPr lang="pt-BR" sz="2600" dirty="0" smtClean="0"/>
              <a:t> ao indivíduo.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Modelo Teórico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887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71600" y="1700808"/>
            <a:ext cx="6480398" cy="468052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600" i="1" dirty="0" smtClean="0"/>
              <a:t>“Quando suposições e dados especiais respeitantes a um corpo particular [objeto-modelo] são associados à mecânica clássica e à teoria da gravitação [teorias gerais], produz-se uma teoria especial [modelo teórico] sobre esse corpo. Temos deste modo teorias lunares, teorias sobre Marte, teorias sobre Vênus, e assim por diante”</a:t>
            </a:r>
            <a:r>
              <a:rPr lang="pt-BR" sz="2600" dirty="0" smtClean="0"/>
              <a:t> (Bunge, 1973; p.54).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Modelo Teórico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785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1"/>
          <p:cNvSpPr>
            <a:spLocks noGrp="1"/>
          </p:cNvSpPr>
          <p:nvPr>
            <p:ph idx="1"/>
          </p:nvPr>
        </p:nvSpPr>
        <p:spPr>
          <a:xfrm>
            <a:off x="0" y="476672"/>
            <a:ext cx="7668344" cy="590391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2600" dirty="0" smtClean="0"/>
              <a:t>Apesar de o modelo-teórico ser baseado em uma representação da realidade, Bunge aponta que esta é a única ou melhor forma de a </a:t>
            </a:r>
            <a:r>
              <a:rPr lang="pt-BR" altLang="pt-BR" sz="2600" i="1" u="sng" dirty="0" smtClean="0"/>
              <a:t>apreendermos racionalmente</a:t>
            </a:r>
            <a:r>
              <a:rPr lang="pt-BR" altLang="pt-BR" sz="2600" u="sng" dirty="0" smtClean="0"/>
              <a:t>.</a:t>
            </a:r>
            <a:r>
              <a:rPr lang="pt-BR" altLang="pt-BR" sz="2600" dirty="0" smtClean="0"/>
              <a:t> </a:t>
            </a:r>
          </a:p>
          <a:p>
            <a:pPr algn="just" eaLnBrk="1" hangingPunct="1"/>
            <a:r>
              <a:rPr lang="pt-BR" altLang="pt-BR" sz="2600" dirty="0" smtClean="0"/>
              <a:t>Muitas vezes a ciência é obrigada a investir em modelos que são simbolicamente (e também matematicamente) muito complexos e fisicamente muito simples. No entanto, o autor observa que não haveria outra forma de se proceder, pois: </a:t>
            </a:r>
          </a:p>
          <a:p>
            <a:pPr algn="just" eaLnBrk="1" hangingPunct="1"/>
            <a:r>
              <a:rPr lang="pt-BR" altLang="pt-BR" sz="2600" i="1" dirty="0" smtClean="0"/>
              <a:t>“Quanto mais se exige fidelidade ao real, tanto mais será preciso complicar os modelos teóricos”</a:t>
            </a:r>
            <a:r>
              <a:rPr lang="pt-BR" altLang="pt-BR" sz="2600" dirty="0" smtClean="0"/>
              <a:t> (Bunge, 1974).</a:t>
            </a:r>
          </a:p>
        </p:txBody>
      </p:sp>
    </p:spTree>
    <p:extLst>
      <p:ext uri="{BB962C8B-B14F-4D97-AF65-F5344CB8AC3E}">
        <p14:creationId xmlns:p14="http://schemas.microsoft.com/office/powerpoint/2010/main" xmlns="" val="1334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1"/>
          <p:cNvSpPr>
            <a:spLocks noGrp="1"/>
          </p:cNvSpPr>
          <p:nvPr>
            <p:ph idx="1"/>
          </p:nvPr>
        </p:nvSpPr>
        <p:spPr>
          <a:xfrm>
            <a:off x="971600" y="908720"/>
            <a:ext cx="6419056" cy="3960440"/>
          </a:xfrm>
        </p:spPr>
        <p:txBody>
          <a:bodyPr>
            <a:normAutofit/>
          </a:bodyPr>
          <a:lstStyle/>
          <a:p>
            <a:pPr marL="18288" indent="0" algn="just" eaLnBrk="1" hangingPunct="1">
              <a:buNone/>
            </a:pPr>
            <a:r>
              <a:rPr lang="pt-BR" altLang="pt-BR" sz="2600" dirty="0" smtClean="0"/>
              <a:t>Dentro de um espectro de possibilidades temos dois limites:</a:t>
            </a:r>
          </a:p>
          <a:p>
            <a:pPr algn="just" eaLnBrk="1" hangingPunct="1"/>
            <a:r>
              <a:rPr lang="pt-BR" altLang="pt-BR" sz="2600" i="1" u="sng" dirty="0" smtClean="0"/>
              <a:t>Modelos Caixa-Preta:</a:t>
            </a:r>
            <a:r>
              <a:rPr lang="pt-BR" altLang="pt-BR" sz="2600" dirty="0" smtClean="0"/>
              <a:t> Que apenas relacionam entrada e saída.</a:t>
            </a:r>
          </a:p>
          <a:p>
            <a:pPr algn="just" eaLnBrk="1" hangingPunct="1"/>
            <a:r>
              <a:rPr lang="pt-BR" altLang="pt-BR" sz="2600" i="1" u="sng" dirty="0" smtClean="0"/>
              <a:t>Modelos Translúcidos:</a:t>
            </a:r>
            <a:r>
              <a:rPr lang="pt-BR" altLang="pt-BR" sz="2600" dirty="0" smtClean="0"/>
              <a:t> Nos quais seus mecanismos de funcionamento são revelados.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5034880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Tipos de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4452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Conteúdo 1"/>
          <p:cNvSpPr>
            <a:spLocks noGrp="1"/>
          </p:cNvSpPr>
          <p:nvPr>
            <p:ph idx="1"/>
          </p:nvPr>
        </p:nvSpPr>
        <p:spPr>
          <a:xfrm>
            <a:off x="971600" y="764704"/>
            <a:ext cx="6779096" cy="424847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2600" dirty="0" smtClean="0"/>
              <a:t>A determinação dos mecanismos do modelo e, consequentemente, a criação da ontologia da explicação, isto é, sua vinculação com a realidade, é um processo complicado, pois a maior parte dos mecanismos está “escondida” e não temos fácil acesso experimental a ela. Temos que imaginar os mecanismos, através de hipóteses sobre seu funcionamento.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5034880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Modelos e Realidade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510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628800"/>
            <a:ext cx="7643192" cy="3960589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pt-BR" altLang="pt-BR" sz="2600" i="1" dirty="0" smtClean="0"/>
              <a:t>“Uma hipótese acerca dos mecanismos escondidos só poderá ser considerada como confirmada se satisfazer as seguintes condições: explicar o funcionamento observado, prever fatos novos além dos previsíveis por modelos de caixa negra e concordar com a massa das leis conhecidas. Tais exigências reduzem o conjunto dos modelos de mecanismos e permitem submete-los a testes empíricos”</a:t>
            </a:r>
            <a:r>
              <a:rPr lang="pt-BR" altLang="pt-BR" sz="2600" dirty="0" smtClean="0"/>
              <a:t> (Bunge, 1974).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Modelos e Realidade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549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Conteúdo 1"/>
          <p:cNvSpPr>
            <a:spLocks noGrp="1"/>
          </p:cNvSpPr>
          <p:nvPr>
            <p:ph idx="1"/>
          </p:nvPr>
        </p:nvSpPr>
        <p:spPr>
          <a:xfrm>
            <a:off x="1475656" y="1844824"/>
            <a:ext cx="6203032" cy="403244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2600" dirty="0" smtClean="0"/>
              <a:t>Contudo, Bunge alerta que caso um modelo falhe não há critérios únicos para se discutir se o objeto-modelo deve ser descartado ou sua respectiva teoria-geral.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Modelos e Realidade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135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na História da Física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916832"/>
            <a:ext cx="4546848" cy="4133056"/>
          </a:xfrm>
        </p:spPr>
        <p:txBody>
          <a:bodyPr/>
          <a:lstStyle/>
          <a:p>
            <a:pPr algn="just"/>
            <a:r>
              <a:rPr lang="pt-BR" dirty="0" smtClean="0"/>
              <a:t>Embora uma “visão de ciência baseada em modelos” seja recente, eles desempenharam papel importante no desenvolvimento de diversas áreas da Física.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69698"/>
            <a:ext cx="2765680" cy="485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795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na História da Física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6984776" cy="1368152"/>
          </a:xfrm>
        </p:spPr>
        <p:txBody>
          <a:bodyPr/>
          <a:lstStyle/>
          <a:p>
            <a:pPr algn="just"/>
            <a:r>
              <a:rPr lang="pt-BR" dirty="0" smtClean="0"/>
              <a:t>Consolidou-se como uma visão “britânica” no século XIX.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5008228" cy="276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945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Contexto Científico-Filosófico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7416824" cy="4525963"/>
          </a:xfrm>
        </p:spPr>
        <p:txBody>
          <a:bodyPr/>
          <a:lstStyle/>
          <a:p>
            <a:pPr algn="just"/>
            <a:r>
              <a:rPr lang="pt-BR" dirty="0" smtClean="0"/>
              <a:t>No final do século XIX o positivismo – uma postura “</a:t>
            </a:r>
            <a:r>
              <a:rPr lang="pt-BR" dirty="0" err="1" smtClean="0"/>
              <a:t>anti-modelos</a:t>
            </a:r>
            <a:r>
              <a:rPr lang="pt-BR" dirty="0"/>
              <a:t> – </a:t>
            </a:r>
            <a:r>
              <a:rPr lang="pt-BR" dirty="0" smtClean="0"/>
              <a:t>era uma postura filosófica com grande presença no meio científico;</a:t>
            </a:r>
          </a:p>
          <a:p>
            <a:pPr algn="just"/>
            <a:r>
              <a:rPr lang="pt-BR" dirty="0" smtClean="0"/>
              <a:t>Este movimento pode ser sintetizado como o projeto de restringir as ciências à construção de afirmações verificáveis (no perfil de leis empíricas).</a:t>
            </a:r>
          </a:p>
        </p:txBody>
      </p:sp>
    </p:spTree>
    <p:extLst>
      <p:ext uri="{BB962C8B-B14F-4D97-AF65-F5344CB8AC3E}">
        <p14:creationId xmlns:p14="http://schemas.microsoft.com/office/powerpoint/2010/main" xmlns="" val="7497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628800"/>
            <a:ext cx="7488832" cy="3967335"/>
          </a:xfrm>
        </p:spPr>
        <p:txBody>
          <a:bodyPr>
            <a:noAutofit/>
          </a:bodyPr>
          <a:lstStyle/>
          <a:p>
            <a:pPr algn="just" eaLnBrk="1" hangingPunct="1"/>
            <a:r>
              <a:rPr lang="pt-BR" altLang="pt-BR" sz="2600" dirty="0" smtClean="0"/>
              <a:t>Representam uma regularidade presente na natureza;</a:t>
            </a:r>
          </a:p>
          <a:p>
            <a:pPr algn="just" eaLnBrk="1" hangingPunct="1"/>
            <a:r>
              <a:rPr lang="pt-BR" altLang="pt-BR" sz="2600" dirty="0" smtClean="0"/>
              <a:t>Em geral indicam relações de causa e efeito;</a:t>
            </a:r>
          </a:p>
          <a:p>
            <a:pPr algn="just" eaLnBrk="1" hangingPunct="1"/>
            <a:r>
              <a:rPr lang="pt-BR" altLang="pt-BR" sz="2600" dirty="0" smtClean="0"/>
              <a:t>Leis Gerais: Tem uma validade ampla, que transcende a fenômenos de um só tipo;</a:t>
            </a:r>
          </a:p>
          <a:p>
            <a:pPr algn="just" eaLnBrk="1" hangingPunct="1"/>
            <a:r>
              <a:rPr lang="pt-BR" altLang="pt-BR" sz="2600" dirty="0" smtClean="0"/>
              <a:t>Leis Empíricas: Fazem referência a um fenômeno específico e são geradas ou verificadas experimentalmente.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534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Contexto Científico-Filosófico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Neste momento, a atividade experimental tem reconhecimento distinto no desenvolvimento científico;</a:t>
            </a:r>
          </a:p>
          <a:p>
            <a:pPr algn="just"/>
            <a:r>
              <a:rPr lang="pt-BR" dirty="0" smtClean="0"/>
              <a:t>A maior parte dos físicos se dedicam à atividade experimental.</a:t>
            </a:r>
          </a:p>
          <a:p>
            <a:pPr algn="just"/>
            <a:endParaRPr lang="pt-BR" dirty="0"/>
          </a:p>
          <a:p>
            <a:pPr marL="36576" indent="0" algn="just">
              <a:buNone/>
            </a:pPr>
            <a:endParaRPr lang="pt-BR" dirty="0" smtClean="0"/>
          </a:p>
          <a:p>
            <a:pPr algn="r"/>
            <a:r>
              <a:rPr lang="pt-BR" dirty="0" smtClean="0"/>
              <a:t>Auguste Comte =&gt;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8270" y="4149080"/>
            <a:ext cx="17811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299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283152" cy="341297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J. J. Thomson mede a relação </a:t>
            </a:r>
            <a:r>
              <a:rPr lang="pt-BR" dirty="0" err="1" smtClean="0"/>
              <a:t>e/m</a:t>
            </a:r>
            <a:r>
              <a:rPr lang="pt-BR" dirty="0" smtClean="0"/>
              <a:t> para o elétron e defende o caráter do mesmo como partícula;</a:t>
            </a:r>
          </a:p>
          <a:p>
            <a:pPr algn="just"/>
            <a:r>
              <a:rPr lang="pt-BR" dirty="0" smtClean="0"/>
              <a:t>Retoma uma tradição britânica dos “modelos mecânicos”.</a:t>
            </a:r>
            <a:endParaRPr lang="pt-B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6089" y="4365104"/>
            <a:ext cx="3807911" cy="247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85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468760"/>
          </a:xfrm>
        </p:spPr>
        <p:txBody>
          <a:bodyPr/>
          <a:lstStyle/>
          <a:p>
            <a:pPr algn="just"/>
            <a:r>
              <a:rPr lang="pt-BR" dirty="0" smtClean="0"/>
              <a:t>J. J. Thomson propõe o modelo “de pudim de passas” em 1897 e o desenvolve em um trabalho em 1904.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6507" y="3645024"/>
            <a:ext cx="2880320" cy="284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453053"/>
            <a:ext cx="2194173" cy="322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Thomson desenvolve um bom modelo matemático com a hipótese da organização dos elétrons em esferas concêntricas;</a:t>
            </a:r>
          </a:p>
          <a:p>
            <a:pPr algn="just"/>
            <a:r>
              <a:rPr lang="pt-BR" dirty="0" smtClean="0"/>
              <a:t>Explica a emissão de radiação e se aproxima de uma explicação atômica da tabela periódica. </a:t>
            </a:r>
            <a:endParaRPr lang="pt-BR" dirty="0"/>
          </a:p>
          <a:p>
            <a:pPr algn="just"/>
            <a:r>
              <a:rPr lang="pt-BR" dirty="0" smtClean="0"/>
              <a:t>As maiores dificuldades são explicar a estabilidade atômica e o desvio de partículas alfa.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487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dos Modelos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685609" cy="309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80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dos Modelos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067128" cy="1252736"/>
          </a:xfrm>
        </p:spPr>
        <p:txBody>
          <a:bodyPr/>
          <a:lstStyle/>
          <a:p>
            <a:r>
              <a:rPr lang="pt-BR" dirty="0" smtClean="0"/>
              <a:t>Ernst Rutherford propõe o modelo planetário em 1911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2162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84984"/>
            <a:ext cx="4718446" cy="33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07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dos Modelos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067128" cy="1252736"/>
          </a:xfrm>
        </p:spPr>
        <p:txBody>
          <a:bodyPr/>
          <a:lstStyle/>
          <a:p>
            <a:r>
              <a:rPr lang="pt-BR" dirty="0" smtClean="0"/>
              <a:t>Ernst Rutherford propõe o modelo planetário em 1911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6256342" cy="345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263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99176" cy="1108720"/>
          </a:xfrm>
        </p:spPr>
        <p:txBody>
          <a:bodyPr/>
          <a:lstStyle/>
          <a:p>
            <a:r>
              <a:rPr lang="pt-BR" dirty="0" smtClean="0"/>
              <a:t>Niels Bohr (1885-1962) propõe o modelo quantizado em 1913.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24944"/>
            <a:ext cx="2700312" cy="381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48689"/>
            <a:ext cx="3487109" cy="238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79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dos Modelos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226084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Em 1885, Johann </a:t>
            </a:r>
            <a:r>
              <a:rPr lang="pt-BR" dirty="0" err="1" smtClean="0"/>
              <a:t>Balmer</a:t>
            </a:r>
            <a:r>
              <a:rPr lang="pt-BR" dirty="0" smtClean="0"/>
              <a:t> (1825-1989) propõe a seguinte relação para comprimentos de onda emitidos pelo Hidrogênio.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4342833" cy="169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302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Era dos Modelos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28800"/>
            <a:ext cx="6357888" cy="368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855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899592" y="1484784"/>
            <a:ext cx="6096000" cy="396733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2600" dirty="0" smtClean="0"/>
              <a:t>Além de serem gerais (como algumas leis), por serem conhecimentos de um conjunto de fenômenos de mesma qualidade (mesma natureza), buscam compor uma estrutura única para a explicação destes fenômenos;</a:t>
            </a:r>
          </a:p>
          <a:p>
            <a:pPr algn="just" eaLnBrk="1" hangingPunct="1"/>
            <a:r>
              <a:rPr lang="pt-BR" altLang="pt-BR" sz="2600" dirty="0" smtClean="0"/>
              <a:t>São altamente </a:t>
            </a:r>
            <a:r>
              <a:rPr lang="pt-BR" altLang="pt-BR" sz="2600" u="sng" dirty="0" smtClean="0"/>
              <a:t>racionalizadas</a:t>
            </a:r>
            <a:r>
              <a:rPr lang="pt-BR" altLang="pt-BR" sz="2600" dirty="0" smtClean="0"/>
              <a:t> e têm um poder de </a:t>
            </a:r>
            <a:r>
              <a:rPr lang="pt-BR" altLang="pt-BR" sz="2600" u="sng" dirty="0" smtClean="0"/>
              <a:t>previsão</a:t>
            </a:r>
            <a:r>
              <a:rPr lang="pt-BR" altLang="pt-BR" sz="2600" dirty="0" smtClean="0"/>
              <a:t> muito grande.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Teorias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839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1"/>
          <p:cNvSpPr>
            <a:spLocks noGrp="1"/>
          </p:cNvSpPr>
          <p:nvPr>
            <p:ph idx="1"/>
          </p:nvPr>
        </p:nvSpPr>
        <p:spPr>
          <a:xfrm>
            <a:off x="1043608" y="1916832"/>
            <a:ext cx="5894784" cy="3657599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2600" dirty="0" smtClean="0"/>
              <a:t>Criam entidades que representam a realidade (dizem como ela é!)</a:t>
            </a:r>
          </a:p>
          <a:p>
            <a:pPr algn="just" eaLnBrk="1" hangingPunct="1"/>
            <a:r>
              <a:rPr lang="pt-BR" altLang="pt-BR" sz="2600" dirty="0" smtClean="0"/>
              <a:t>Estas entidades tem seu comportamento regido pelas leis e teorias (não podem ser contraditórias a estes).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Modelos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251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700808"/>
            <a:ext cx="7355160" cy="3816425"/>
          </a:xfrm>
        </p:spPr>
        <p:txBody>
          <a:bodyPr/>
          <a:lstStyle/>
          <a:p>
            <a:pPr algn="just" eaLnBrk="1" hangingPunct="1">
              <a:buFont typeface="Wingdings 2" pitchFamily="18" charset="2"/>
              <a:buNone/>
            </a:pPr>
            <a:r>
              <a:rPr lang="pt-BR" altLang="pt-BR" sz="2800" i="1" dirty="0" smtClean="0"/>
              <a:t>“Um modelo é uma leitura de entidades perceptíveis por intermédio das quais as abstrações da teoria talvez sejam conduzidas para suportar alguns aspectos do mundo... em uma tentativa de compreendê-lo.”</a:t>
            </a:r>
            <a:r>
              <a:rPr lang="pt-BR" altLang="pt-BR" sz="2800" dirty="0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pt-BR" sz="16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pt-BR" sz="1600" dirty="0" smtClean="0"/>
              <a:t>	GILBERT, J. K.; BOULTER,C.J. &amp; RUTHERFORD, M. </a:t>
            </a:r>
            <a:r>
              <a:rPr lang="en-US" altLang="pt-BR" sz="1600" b="1" dirty="0" smtClean="0"/>
              <a:t>Explanations with models in science education. In: Developing models in science education.</a:t>
            </a:r>
            <a:r>
              <a:rPr lang="en-US" altLang="pt-BR" sz="1600" dirty="0" smtClean="0"/>
              <a:t> GILBERT,J.K e BOULTER,C.J. (</a:t>
            </a:r>
            <a:r>
              <a:rPr lang="en-US" altLang="pt-BR" sz="1600" dirty="0" err="1" smtClean="0"/>
              <a:t>eds</a:t>
            </a:r>
            <a:r>
              <a:rPr lang="en-US" altLang="pt-BR" sz="1600" dirty="0" smtClean="0"/>
              <a:t>). </a:t>
            </a:r>
            <a:r>
              <a:rPr lang="pt-BR" altLang="pt-BR" sz="1600" dirty="0" smtClean="0"/>
              <a:t>Dordrecht: </a:t>
            </a:r>
            <a:r>
              <a:rPr lang="pt-BR" altLang="pt-BR" sz="1600" dirty="0" err="1" smtClean="0"/>
              <a:t>Kluwer</a:t>
            </a:r>
            <a:r>
              <a:rPr lang="pt-BR" altLang="pt-BR" sz="1600" dirty="0" smtClean="0"/>
              <a:t>, 2000.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O que é um modelo?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561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73149" y="1914128"/>
            <a:ext cx="4906963" cy="4323184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pt-BR" sz="3200" b="1" dirty="0" smtClean="0"/>
              <a:t>Conceitos Centrais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sz="2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600" dirty="0" smtClean="0"/>
              <a:t>Teoria Geral;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600" dirty="0" smtClean="0"/>
              <a:t>Objeto-Modelo;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600" dirty="0" smtClean="0"/>
              <a:t>Modelo Teórico.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sz="2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2600" dirty="0" smtClean="0"/>
              <a:t>BUNGE, M. </a:t>
            </a:r>
            <a:r>
              <a:rPr lang="pt-BR" sz="2600" b="1" dirty="0" smtClean="0"/>
              <a:t>Teoria e realidade.</a:t>
            </a:r>
            <a:r>
              <a:rPr lang="pt-BR" sz="2600" dirty="0" smtClean="0"/>
              <a:t> São Paulo: Perspectiva, 1974.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21023" y="188640"/>
            <a:ext cx="6131024" cy="126037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dirty="0" smtClean="0"/>
              <a:t>Mario Bunge (1919)</a:t>
            </a:r>
            <a:endParaRPr lang="pt-BR" dirty="0"/>
          </a:p>
        </p:txBody>
      </p:sp>
      <p:pic>
        <p:nvPicPr>
          <p:cNvPr id="11268" name="Picture 2" descr="https://encrypted-tbn1.gstatic.com/images?q=tbn:ANd9GcT3JB_OHzOMTM0rUKa2mvX4ILuvkfXxoVuqjAJ4k_nezU1N0xeFZ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3622" y="2204864"/>
            <a:ext cx="2736850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984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060848"/>
            <a:ext cx="7067128" cy="4065315"/>
          </a:xfrm>
        </p:spPr>
        <p:txBody>
          <a:bodyPr>
            <a:noAutofit/>
          </a:bodyPr>
          <a:lstStyle/>
          <a:p>
            <a:pPr algn="just" eaLnBrk="1" hangingPunct="1"/>
            <a:r>
              <a:rPr lang="pt-BR" altLang="pt-BR" sz="2600" dirty="0" smtClean="0"/>
              <a:t>São estruturas conceituais hipotéticas, representantes de um sistema real. A construção destes “simuladores do real” permite que o que acreditamos ser o mundo seja vinculado a uma teoria geral que determinará e tornará cognoscível seu comportamento.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Objetos-Modelo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25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060848"/>
            <a:ext cx="7467600" cy="4065315"/>
          </a:xfrm>
        </p:spPr>
        <p:txBody>
          <a:bodyPr>
            <a:noAutofit/>
          </a:bodyPr>
          <a:lstStyle/>
          <a:p>
            <a:pPr algn="just" eaLnBrk="1" hangingPunct="1"/>
            <a:r>
              <a:rPr lang="pt-BR" altLang="pt-BR" sz="2600" dirty="0" smtClean="0"/>
              <a:t>De acordo com o autor:</a:t>
            </a:r>
          </a:p>
          <a:p>
            <a:pPr algn="just" eaLnBrk="1" hangingPunct="1"/>
            <a:r>
              <a:rPr lang="pt-BR" altLang="pt-BR" sz="2600" i="1" dirty="0" smtClean="0"/>
              <a:t>“A conquista conceitual da realidade começa, o que parece paradoxal, por idealizações. Extraem-se os traços comuns de indivíduos ostensivamente diferentes, agrupando-os em espécies (classes de equivalência)”</a:t>
            </a:r>
            <a:r>
              <a:rPr lang="pt-BR" altLang="pt-BR" sz="2600" dirty="0" smtClean="0"/>
              <a:t> (Bunge, 1974).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Objetos-Modelo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33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1"/>
          <p:cNvSpPr>
            <a:spLocks noGrp="1"/>
          </p:cNvSpPr>
          <p:nvPr>
            <p:ph idx="1"/>
          </p:nvPr>
        </p:nvSpPr>
        <p:spPr>
          <a:xfrm>
            <a:off x="755576" y="692696"/>
            <a:ext cx="7067128" cy="410445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2600" dirty="0" smtClean="0"/>
              <a:t>A teoria geral é uma estrutura lógica que deve ser aplicável a qualquer parcela do mundo. No entanto ela é uma estrutura racional que não pode ser aplicada à realidade, isto é, ela depende da construção dos elementos conceituais que possam ser </a:t>
            </a:r>
            <a:r>
              <a:rPr lang="pt-BR" altLang="pt-BR" sz="2600" i="1" dirty="0" smtClean="0"/>
              <a:t>racionalizados</a:t>
            </a:r>
            <a:r>
              <a:rPr lang="pt-BR" altLang="pt-BR" sz="2600" dirty="0" smtClean="0"/>
              <a:t>. Por isso, ela não se aplica diretamente aos objetos reais, mas a uma representação destes, os objetos-modelo.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5106888"/>
            <a:ext cx="75438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Teoria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521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1548</TotalTime>
  <Words>1081</Words>
  <Application>Microsoft Office PowerPoint</Application>
  <PresentationFormat>Apresentação na tela (4:3)</PresentationFormat>
  <Paragraphs>83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Técnica</vt:lpstr>
      <vt:lpstr>Modelos no início da Física moderna</vt:lpstr>
      <vt:lpstr>Leis</vt:lpstr>
      <vt:lpstr>Teorias</vt:lpstr>
      <vt:lpstr>Modelos</vt:lpstr>
      <vt:lpstr>O que é um modelo?</vt:lpstr>
      <vt:lpstr>Mario Bunge (1919)</vt:lpstr>
      <vt:lpstr>Objetos-Modelo</vt:lpstr>
      <vt:lpstr>Objetos-Modelo</vt:lpstr>
      <vt:lpstr>Teoria Geral</vt:lpstr>
      <vt:lpstr>Modelo Teórico</vt:lpstr>
      <vt:lpstr>Modelo Teórico</vt:lpstr>
      <vt:lpstr>Slide 12</vt:lpstr>
      <vt:lpstr>Tipos de Modelo</vt:lpstr>
      <vt:lpstr>Modelos e Realidade</vt:lpstr>
      <vt:lpstr>Modelos e Realidade</vt:lpstr>
      <vt:lpstr>Modelos e Realidade</vt:lpstr>
      <vt:lpstr>Modelos na História da Física</vt:lpstr>
      <vt:lpstr>Modelos na História da Física</vt:lpstr>
      <vt:lpstr>Contexto Científico-Filosófico</vt:lpstr>
      <vt:lpstr>Contexto Científico-Filosófico</vt:lpstr>
      <vt:lpstr>A Era dos Modelos</vt:lpstr>
      <vt:lpstr>A Era dos Modelos</vt:lpstr>
      <vt:lpstr>A Era dos Modelos</vt:lpstr>
      <vt:lpstr>A Era dos Modelos</vt:lpstr>
      <vt:lpstr>A Era dos Modelos </vt:lpstr>
      <vt:lpstr>A Era dos Modelos </vt:lpstr>
      <vt:lpstr>A Era dos Modelos</vt:lpstr>
      <vt:lpstr>A Era dos Modelos</vt:lpstr>
      <vt:lpstr>A Era dos Modelos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científicos</dc:title>
  <dc:creator>Usuario</dc:creator>
  <cp:lastModifiedBy>Ivã Gurgel</cp:lastModifiedBy>
  <cp:revision>71</cp:revision>
  <dcterms:created xsi:type="dcterms:W3CDTF">2015-03-05T18:39:59Z</dcterms:created>
  <dcterms:modified xsi:type="dcterms:W3CDTF">2019-09-25T23:13:46Z</dcterms:modified>
</cp:coreProperties>
</file>