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7" r:id="rId2"/>
    <p:sldId id="256" r:id="rId3"/>
    <p:sldId id="258" r:id="rId4"/>
    <p:sldId id="259" r:id="rId5"/>
    <p:sldId id="260" r:id="rId6"/>
    <p:sldId id="261" r:id="rId7"/>
    <p:sldId id="262" r:id="rId8"/>
    <p:sldId id="292" r:id="rId9"/>
    <p:sldId id="263" r:id="rId10"/>
    <p:sldId id="264" r:id="rId11"/>
    <p:sldId id="279" r:id="rId12"/>
    <p:sldId id="278" r:id="rId13"/>
    <p:sldId id="277" r:id="rId14"/>
    <p:sldId id="265" r:id="rId15"/>
    <p:sldId id="266" r:id="rId16"/>
    <p:sldId id="267" r:id="rId17"/>
    <p:sldId id="269" r:id="rId18"/>
    <p:sldId id="268" r:id="rId19"/>
    <p:sldId id="270" r:id="rId20"/>
    <p:sldId id="271" r:id="rId21"/>
    <p:sldId id="272" r:id="rId22"/>
    <p:sldId id="273" r:id="rId23"/>
    <p:sldId id="274" r:id="rId24"/>
    <p:sldId id="275" r:id="rId25"/>
    <p:sldId id="276" r:id="rId26"/>
    <p:sldId id="281" r:id="rId27"/>
    <p:sldId id="282" r:id="rId28"/>
    <p:sldId id="280" r:id="rId29"/>
    <p:sldId id="283" r:id="rId30"/>
    <p:sldId id="284" r:id="rId31"/>
    <p:sldId id="285" r:id="rId32"/>
    <p:sldId id="291" r:id="rId33"/>
    <p:sldId id="286" r:id="rId34"/>
    <p:sldId id="287" r:id="rId35"/>
    <p:sldId id="288" r:id="rId36"/>
    <p:sldId id="289" r:id="rId37"/>
    <p:sldId id="290"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 Guilhem Basilio" initials="SGB" lastIdx="3" clrIdx="0">
    <p:extLst>
      <p:ext uri="{19B8F6BF-5375-455C-9EA6-DF929625EA0E}">
        <p15:presenceInfo xmlns:p15="http://schemas.microsoft.com/office/powerpoint/2012/main" userId="7127195da62236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7T14:33:05.731" idx="1">
    <p:pos x="10" y="10"/>
    <p:text>Tratado de não-proliferação de armas nucleares 1968</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08T11:45:04.076" idx="2">
    <p:pos x="10" y="10"/>
    <p:text>“para Schrödinger a dualidade nas leis da Natureza, implicada pela pressuposição de causalidade rigorosa para o microcosmo, era por demais insatisfatória”
“o próprio Schrödinger estava preparado para admitir a tese spengleriana de que a teoria física é uma expressão do Zeitgeist e, desse modo, conforme com ele”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08T12:42:31.792" idx="3">
    <p:pos x="10" y="10"/>
    <p:text>valor da racionalidade e em sua fé na capacidade do intelecto humano de compreender o mundo natural</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3611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763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0120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43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3215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407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6DFF08F-DC6B-4601-B491-B0F83F6DD2DA}" type="datetimeFigureOut">
              <a:rPr lang="en-US" smtClean="0"/>
              <a:pPr/>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127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828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0730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1729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381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45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4954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9849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841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6DFF08F-DC6B-4601-B491-B0F83F6DD2DA}" type="datetimeFigureOut">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4731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16CA0-919D-4A49-9C8A-62FDFB3A5183}" type="datetimeFigureOut">
              <a:rPr lang="en-US" smtClean="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323596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solidFill>
                <a:effectLst>
                  <a:outerShdw blurRad="50800" dist="38100" dir="2700000" algn="tl" rotWithShape="0">
                    <a:schemeClr val="bg1">
                      <a:alpha val="43000"/>
                    </a:schemeClr>
                  </a:outerShdw>
                </a:effectLst>
              </a:defRPr>
            </a:lvl1pPr>
          </a:lstStyle>
          <a:p>
            <a:fld id="{96DFF08F-DC6B-4601-B491-B0F83F6DD2DA}" type="datetimeFigureOut">
              <a:rPr lang="en-US" smtClean="0"/>
              <a:pPr/>
              <a:t>10/8/2019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solidFill>
                <a:effectLst>
                  <a:outerShdw blurRad="50800" dist="38100" dir="2700000" algn="tl" rotWithShape="0">
                    <a:schemeClr val="bg1">
                      <a:alpha val="43000"/>
                    </a:schemeClr>
                  </a:outerShdw>
                </a:effectLs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281444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F9475968-D4E9-430F-96C8-762406B8D6BE}"/>
              </a:ext>
            </a:extLst>
          </p:cNvPr>
          <p:cNvSpPr>
            <a:spLocks noGrp="1"/>
          </p:cNvSpPr>
          <p:nvPr>
            <p:ph idx="1"/>
          </p:nvPr>
        </p:nvSpPr>
        <p:spPr>
          <a:xfrm>
            <a:off x="913795" y="1105469"/>
            <a:ext cx="10353762" cy="5076390"/>
          </a:xfrm>
        </p:spPr>
        <p:txBody>
          <a:bodyPr>
            <a:normAutofit/>
          </a:bodyPr>
          <a:lstStyle/>
          <a:p>
            <a:r>
              <a:rPr lang="pt-BR" sz="2800" dirty="0">
                <a:solidFill>
                  <a:schemeClr val="tx1"/>
                </a:solidFill>
              </a:rPr>
              <a:t>A influência da sociedade no desenvolvimento científico já é algo longamente discutido dentro da área de História da Ciência. Porém, podemos nos questionar:</a:t>
            </a:r>
          </a:p>
          <a:p>
            <a:endParaRPr lang="pt-BR" sz="2800" dirty="0">
              <a:solidFill>
                <a:schemeClr val="tx1"/>
              </a:solidFill>
            </a:endParaRPr>
          </a:p>
          <a:p>
            <a:r>
              <a:rPr lang="pt-BR" sz="2800" dirty="0">
                <a:solidFill>
                  <a:schemeClr val="tx1"/>
                </a:solidFill>
              </a:rPr>
              <a:t>Qual é o papel da sociedade no desenvolvimento </a:t>
            </a:r>
            <a:r>
              <a:rPr lang="pt-BR" sz="2800" dirty="0" smtClean="0">
                <a:solidFill>
                  <a:schemeClr val="tx1"/>
                </a:solidFill>
              </a:rPr>
              <a:t>científico?</a:t>
            </a:r>
          </a:p>
          <a:p>
            <a:r>
              <a:rPr lang="pt-BR" sz="2800" dirty="0" smtClean="0">
                <a:solidFill>
                  <a:schemeClr val="tx1"/>
                </a:solidFill>
              </a:rPr>
              <a:t>Em </a:t>
            </a:r>
            <a:r>
              <a:rPr lang="pt-BR" sz="2800" dirty="0">
                <a:solidFill>
                  <a:schemeClr val="tx1"/>
                </a:solidFill>
              </a:rPr>
              <a:t>que níveis o contexto histórico (sociedade, cultura, economia, política,...) influencia no desenvolvimento da </a:t>
            </a:r>
            <a:r>
              <a:rPr lang="pt-BR" sz="2800" dirty="0" smtClean="0">
                <a:solidFill>
                  <a:schemeClr val="tx1"/>
                </a:solidFill>
              </a:rPr>
              <a:t>ciência?</a:t>
            </a:r>
          </a:p>
          <a:p>
            <a:r>
              <a:rPr lang="pt-BR" sz="2800" dirty="0" smtClean="0">
                <a:solidFill>
                  <a:schemeClr val="tx1"/>
                </a:solidFill>
              </a:rPr>
              <a:t>Todos </a:t>
            </a:r>
            <a:r>
              <a:rPr lang="pt-BR" sz="2800" dirty="0">
                <a:solidFill>
                  <a:schemeClr val="tx1"/>
                </a:solidFill>
              </a:rPr>
              <a:t>esses fatores tem um papel influente no desenvolvimento científico? Cite exemplos de porquê sim ou de porquê </a:t>
            </a:r>
            <a:r>
              <a:rPr lang="pt-BR" sz="2800" dirty="0" smtClean="0">
                <a:solidFill>
                  <a:schemeClr val="tx1"/>
                </a:solidFill>
              </a:rPr>
              <a:t>não.</a:t>
            </a:r>
            <a:endParaRPr lang="pt-BR" sz="2800" dirty="0">
              <a:solidFill>
                <a:schemeClr val="tx1"/>
              </a:solidFill>
            </a:endParaRPr>
          </a:p>
        </p:txBody>
      </p:sp>
    </p:spTree>
    <p:extLst>
      <p:ext uri="{BB962C8B-B14F-4D97-AF65-F5344CB8AC3E}">
        <p14:creationId xmlns:p14="http://schemas.microsoft.com/office/powerpoint/2010/main" val="344205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www.researchgate.net/profile/Daniel_De_La_Fuente2/publication/316547514/figure/fig2/AS:488080277807104@1493378814299/Figura-2-Max-Born-1882-19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4" t="1544" r="3146" b="3229"/>
          <a:stretch/>
        </p:blipFill>
        <p:spPr bwMode="auto">
          <a:xfrm>
            <a:off x="9064593" y="1449112"/>
            <a:ext cx="2482549"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9.quickcachr.fotos.sapo.pt/i/B781738d5/21530330_r9D9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46" y="1513435"/>
            <a:ext cx="2750659" cy="3438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smtClean="0"/>
              <a:t>Top 5!</a:t>
            </a:r>
            <a:endParaRPr lang="pt-BR" dirty="0"/>
          </a:p>
        </p:txBody>
      </p:sp>
      <p:pic>
        <p:nvPicPr>
          <p:cNvPr id="1026" name="Picture 2" descr="https://cdn.britannica.com/73/20973-050-F6EEBFF1/Max-Plan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16" y="1449112"/>
            <a:ext cx="2307236"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pinimg.com/originals/eb/64/b1/eb64b12eb5b3873d0ae4d4d586f118b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289" y="3232597"/>
            <a:ext cx="2540981"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pinimg.com/originals/49/47/a1/4947a153e287c1f9cea9c40daa281a07.jpg"/>
          <p:cNvPicPr>
            <a:picLocks noChangeAspect="1" noChangeArrowheads="1"/>
          </p:cNvPicPr>
          <p:nvPr/>
        </p:nvPicPr>
        <p:blipFill rotWithShape="1">
          <a:blip r:embed="rId6">
            <a:extLst>
              <a:ext uri="{28A0092B-C50C-407E-A947-70E740481C1C}">
                <a14:useLocalDpi xmlns:a14="http://schemas.microsoft.com/office/drawing/2010/main" val="0"/>
              </a:ext>
            </a:extLst>
          </a:blip>
          <a:srcRect l="2199" t="1515" r="2570" b="1089"/>
          <a:stretch/>
        </p:blipFill>
        <p:spPr bwMode="auto">
          <a:xfrm>
            <a:off x="7115642" y="3232597"/>
            <a:ext cx="2382129" cy="320163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946651" y="4569597"/>
            <a:ext cx="1365766" cy="307777"/>
          </a:xfrm>
          <a:prstGeom prst="rect">
            <a:avLst/>
          </a:prstGeom>
          <a:noFill/>
        </p:spPr>
        <p:txBody>
          <a:bodyPr wrap="square" rtlCol="0">
            <a:spAutoFit/>
          </a:bodyPr>
          <a:lstStyle/>
          <a:p>
            <a:pPr algn="ctr"/>
            <a:r>
              <a:rPr lang="pt-BR" sz="1400" dirty="0" smtClean="0"/>
              <a:t>Max Planck</a:t>
            </a:r>
            <a:endParaRPr lang="pt-BR" sz="1400" dirty="0"/>
          </a:p>
        </p:txBody>
      </p:sp>
      <p:sp>
        <p:nvSpPr>
          <p:cNvPr id="17" name="CaixaDeTexto 16"/>
          <p:cNvSpPr txBox="1"/>
          <p:nvPr/>
        </p:nvSpPr>
        <p:spPr>
          <a:xfrm>
            <a:off x="3112896" y="6434233"/>
            <a:ext cx="1365766" cy="307777"/>
          </a:xfrm>
          <a:prstGeom prst="rect">
            <a:avLst/>
          </a:prstGeom>
          <a:noFill/>
        </p:spPr>
        <p:txBody>
          <a:bodyPr wrap="square" rtlCol="0">
            <a:spAutoFit/>
          </a:bodyPr>
          <a:lstStyle/>
          <a:p>
            <a:pPr algn="ctr"/>
            <a:r>
              <a:rPr lang="pt-BR" sz="1400" dirty="0" smtClean="0"/>
              <a:t>Albert Einstein</a:t>
            </a:r>
            <a:endParaRPr lang="pt-BR" sz="1400" dirty="0"/>
          </a:p>
        </p:txBody>
      </p:sp>
      <p:sp>
        <p:nvSpPr>
          <p:cNvPr id="18" name="CaixaDeTexto 17"/>
          <p:cNvSpPr txBox="1"/>
          <p:nvPr/>
        </p:nvSpPr>
        <p:spPr>
          <a:xfrm>
            <a:off x="5230423" y="4951759"/>
            <a:ext cx="1721064" cy="307777"/>
          </a:xfrm>
          <a:prstGeom prst="rect">
            <a:avLst/>
          </a:prstGeom>
          <a:noFill/>
        </p:spPr>
        <p:txBody>
          <a:bodyPr wrap="square" rtlCol="0">
            <a:spAutoFit/>
          </a:bodyPr>
          <a:lstStyle/>
          <a:p>
            <a:pPr algn="ctr"/>
            <a:r>
              <a:rPr lang="pt-BR" sz="1400" dirty="0" smtClean="0"/>
              <a:t>Erwin </a:t>
            </a:r>
            <a:r>
              <a:rPr lang="pt-BR" sz="1400" dirty="0" err="1" smtClean="0"/>
              <a:t>Schrödinger</a:t>
            </a:r>
            <a:endParaRPr lang="pt-BR" sz="1400" dirty="0"/>
          </a:p>
        </p:txBody>
      </p:sp>
      <p:sp>
        <p:nvSpPr>
          <p:cNvPr id="19" name="CaixaDeTexto 18"/>
          <p:cNvSpPr txBox="1"/>
          <p:nvPr/>
        </p:nvSpPr>
        <p:spPr>
          <a:xfrm>
            <a:off x="7475715" y="6434233"/>
            <a:ext cx="1661982" cy="307777"/>
          </a:xfrm>
          <a:prstGeom prst="rect">
            <a:avLst/>
          </a:prstGeom>
          <a:noFill/>
        </p:spPr>
        <p:txBody>
          <a:bodyPr wrap="square" rtlCol="0">
            <a:spAutoFit/>
          </a:bodyPr>
          <a:lstStyle/>
          <a:p>
            <a:pPr algn="ctr"/>
            <a:r>
              <a:rPr lang="pt-BR" sz="1400" dirty="0" smtClean="0"/>
              <a:t>Werner Heisenberg</a:t>
            </a:r>
            <a:endParaRPr lang="pt-BR" sz="1400" dirty="0"/>
          </a:p>
        </p:txBody>
      </p:sp>
      <p:sp>
        <p:nvSpPr>
          <p:cNvPr id="20" name="CaixaDeTexto 19"/>
          <p:cNvSpPr txBox="1"/>
          <p:nvPr/>
        </p:nvSpPr>
        <p:spPr>
          <a:xfrm>
            <a:off x="9622984" y="4552999"/>
            <a:ext cx="1365766" cy="307777"/>
          </a:xfrm>
          <a:prstGeom prst="rect">
            <a:avLst/>
          </a:prstGeom>
          <a:noFill/>
        </p:spPr>
        <p:txBody>
          <a:bodyPr wrap="square" rtlCol="0">
            <a:spAutoFit/>
          </a:bodyPr>
          <a:lstStyle/>
          <a:p>
            <a:pPr algn="ctr"/>
            <a:r>
              <a:rPr lang="pt-BR" sz="1400" dirty="0" smtClean="0"/>
              <a:t>Max  Born</a:t>
            </a:r>
            <a:endParaRPr lang="pt-BR" sz="1400" dirty="0"/>
          </a:p>
        </p:txBody>
      </p:sp>
    </p:spTree>
    <p:extLst>
      <p:ext uri="{BB962C8B-B14F-4D97-AF65-F5344CB8AC3E}">
        <p14:creationId xmlns:p14="http://schemas.microsoft.com/office/powerpoint/2010/main" val="313835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www.researchgate.net/profile/Daniel_De_La_Fuente2/publication/316547514/figure/fig2/AS:488080277807104@1493378814299/Figura-2-Max-Born-1882-19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4" t="1544" r="3146" b="3229"/>
          <a:stretch/>
        </p:blipFill>
        <p:spPr bwMode="auto">
          <a:xfrm>
            <a:off x="9064593" y="1449112"/>
            <a:ext cx="2482549"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9.quickcachr.fotos.sapo.pt/i/B781738d5/21530330_r9D9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46" y="1513435"/>
            <a:ext cx="2750659" cy="3438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smtClean="0"/>
              <a:t>Top 5!</a:t>
            </a:r>
            <a:endParaRPr lang="pt-BR" dirty="0"/>
          </a:p>
        </p:txBody>
      </p:sp>
      <p:pic>
        <p:nvPicPr>
          <p:cNvPr id="1026" name="Picture 2" descr="https://cdn.britannica.com/73/20973-050-F6EEBFF1/Max-Plan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16" y="1449112"/>
            <a:ext cx="2307236"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pinimg.com/originals/eb/64/b1/eb64b12eb5b3873d0ae4d4d586f118b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289" y="3232597"/>
            <a:ext cx="2540981"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pinimg.com/originals/49/47/a1/4947a153e287c1f9cea9c40daa281a07.jpg"/>
          <p:cNvPicPr>
            <a:picLocks noChangeAspect="1" noChangeArrowheads="1"/>
          </p:cNvPicPr>
          <p:nvPr/>
        </p:nvPicPr>
        <p:blipFill rotWithShape="1">
          <a:blip r:embed="rId6">
            <a:extLst>
              <a:ext uri="{28A0092B-C50C-407E-A947-70E740481C1C}">
                <a14:useLocalDpi xmlns:a14="http://schemas.microsoft.com/office/drawing/2010/main" val="0"/>
              </a:ext>
            </a:extLst>
          </a:blip>
          <a:srcRect l="2199" t="1515" r="2570" b="1089"/>
          <a:stretch/>
        </p:blipFill>
        <p:spPr bwMode="auto">
          <a:xfrm>
            <a:off x="7115642" y="3232597"/>
            <a:ext cx="2382129"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2"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5783026"/>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2"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1" y="5783027"/>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5"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947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946651" y="4569597"/>
            <a:ext cx="1365766" cy="307777"/>
          </a:xfrm>
          <a:prstGeom prst="rect">
            <a:avLst/>
          </a:prstGeom>
          <a:noFill/>
        </p:spPr>
        <p:txBody>
          <a:bodyPr wrap="square" rtlCol="0">
            <a:spAutoFit/>
          </a:bodyPr>
          <a:lstStyle/>
          <a:p>
            <a:pPr algn="ctr"/>
            <a:r>
              <a:rPr lang="pt-BR" sz="1400" dirty="0" smtClean="0"/>
              <a:t>Max Planck</a:t>
            </a:r>
            <a:endParaRPr lang="pt-BR" sz="1400" dirty="0"/>
          </a:p>
        </p:txBody>
      </p:sp>
      <p:sp>
        <p:nvSpPr>
          <p:cNvPr id="17" name="CaixaDeTexto 16"/>
          <p:cNvSpPr txBox="1"/>
          <p:nvPr/>
        </p:nvSpPr>
        <p:spPr>
          <a:xfrm>
            <a:off x="3112896" y="6434233"/>
            <a:ext cx="1365766" cy="307777"/>
          </a:xfrm>
          <a:prstGeom prst="rect">
            <a:avLst/>
          </a:prstGeom>
          <a:noFill/>
        </p:spPr>
        <p:txBody>
          <a:bodyPr wrap="square" rtlCol="0">
            <a:spAutoFit/>
          </a:bodyPr>
          <a:lstStyle/>
          <a:p>
            <a:pPr algn="ctr"/>
            <a:r>
              <a:rPr lang="pt-BR" sz="1400" dirty="0" smtClean="0"/>
              <a:t>Albert Einstein</a:t>
            </a:r>
            <a:endParaRPr lang="pt-BR" sz="1400" dirty="0"/>
          </a:p>
        </p:txBody>
      </p:sp>
      <p:sp>
        <p:nvSpPr>
          <p:cNvPr id="18" name="CaixaDeTexto 17"/>
          <p:cNvSpPr txBox="1"/>
          <p:nvPr/>
        </p:nvSpPr>
        <p:spPr>
          <a:xfrm>
            <a:off x="5230423" y="4951759"/>
            <a:ext cx="1721064" cy="307777"/>
          </a:xfrm>
          <a:prstGeom prst="rect">
            <a:avLst/>
          </a:prstGeom>
          <a:noFill/>
        </p:spPr>
        <p:txBody>
          <a:bodyPr wrap="square" rtlCol="0">
            <a:spAutoFit/>
          </a:bodyPr>
          <a:lstStyle/>
          <a:p>
            <a:pPr algn="ctr"/>
            <a:r>
              <a:rPr lang="pt-BR" sz="1400" dirty="0" smtClean="0"/>
              <a:t>Erwin </a:t>
            </a:r>
            <a:r>
              <a:rPr lang="pt-BR" sz="1400" dirty="0" err="1" smtClean="0"/>
              <a:t>Schrödinger</a:t>
            </a:r>
            <a:endParaRPr lang="pt-BR" sz="1400" dirty="0"/>
          </a:p>
        </p:txBody>
      </p:sp>
      <p:sp>
        <p:nvSpPr>
          <p:cNvPr id="19" name="CaixaDeTexto 18"/>
          <p:cNvSpPr txBox="1"/>
          <p:nvPr/>
        </p:nvSpPr>
        <p:spPr>
          <a:xfrm>
            <a:off x="7475715" y="6434233"/>
            <a:ext cx="1661982" cy="307777"/>
          </a:xfrm>
          <a:prstGeom prst="rect">
            <a:avLst/>
          </a:prstGeom>
          <a:noFill/>
        </p:spPr>
        <p:txBody>
          <a:bodyPr wrap="square" rtlCol="0">
            <a:spAutoFit/>
          </a:bodyPr>
          <a:lstStyle/>
          <a:p>
            <a:pPr algn="ctr"/>
            <a:r>
              <a:rPr lang="pt-BR" sz="1400" dirty="0" smtClean="0"/>
              <a:t>Werner Heisenberg</a:t>
            </a:r>
            <a:endParaRPr lang="pt-BR" sz="1400" dirty="0"/>
          </a:p>
        </p:txBody>
      </p:sp>
      <p:sp>
        <p:nvSpPr>
          <p:cNvPr id="20" name="CaixaDeTexto 19"/>
          <p:cNvSpPr txBox="1"/>
          <p:nvPr/>
        </p:nvSpPr>
        <p:spPr>
          <a:xfrm>
            <a:off x="9622984" y="4552999"/>
            <a:ext cx="1365766" cy="307777"/>
          </a:xfrm>
          <a:prstGeom prst="rect">
            <a:avLst/>
          </a:prstGeom>
          <a:noFill/>
        </p:spPr>
        <p:txBody>
          <a:bodyPr wrap="square" rtlCol="0">
            <a:spAutoFit/>
          </a:bodyPr>
          <a:lstStyle/>
          <a:p>
            <a:pPr algn="ctr"/>
            <a:r>
              <a:rPr lang="pt-BR" sz="1400" dirty="0" smtClean="0"/>
              <a:t>Max  Born</a:t>
            </a:r>
            <a:endParaRPr lang="pt-BR" sz="1400" dirty="0"/>
          </a:p>
        </p:txBody>
      </p:sp>
    </p:spTree>
    <p:extLst>
      <p:ext uri="{BB962C8B-B14F-4D97-AF65-F5344CB8AC3E}">
        <p14:creationId xmlns:p14="http://schemas.microsoft.com/office/powerpoint/2010/main" val="142313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www.researchgate.net/profile/Daniel_De_La_Fuente2/publication/316547514/figure/fig2/AS:488080277807104@1493378814299/Figura-2-Max-Born-1882-19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4" t="1544" r="3146" b="3229"/>
          <a:stretch/>
        </p:blipFill>
        <p:spPr bwMode="auto">
          <a:xfrm>
            <a:off x="9064593" y="1449112"/>
            <a:ext cx="2482549"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9.quickcachr.fotos.sapo.pt/i/B781738d5/21530330_r9D9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46" y="1513435"/>
            <a:ext cx="2750659" cy="3438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smtClean="0"/>
              <a:t>Top 5!</a:t>
            </a:r>
            <a:endParaRPr lang="pt-BR" dirty="0"/>
          </a:p>
        </p:txBody>
      </p:sp>
      <p:pic>
        <p:nvPicPr>
          <p:cNvPr id="1026" name="Picture 2" descr="https://cdn.britannica.com/73/20973-050-F6EEBFF1/Max-Plan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16" y="1449112"/>
            <a:ext cx="2307236"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pinimg.com/originals/eb/64/b1/eb64b12eb5b3873d0ae4d4d586f118b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289" y="3232597"/>
            <a:ext cx="2540981"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pinimg.com/originals/49/47/a1/4947a153e287c1f9cea9c40daa281a07.jpg"/>
          <p:cNvPicPr>
            <a:picLocks noChangeAspect="1" noChangeArrowheads="1"/>
          </p:cNvPicPr>
          <p:nvPr/>
        </p:nvPicPr>
        <p:blipFill rotWithShape="1">
          <a:blip r:embed="rId6">
            <a:extLst>
              <a:ext uri="{28A0092B-C50C-407E-A947-70E740481C1C}">
                <a14:useLocalDpi xmlns:a14="http://schemas.microsoft.com/office/drawing/2010/main" val="0"/>
              </a:ext>
            </a:extLst>
          </a:blip>
          <a:srcRect l="2199" t="1515" r="2570" b="1089"/>
          <a:stretch/>
        </p:blipFill>
        <p:spPr bwMode="auto">
          <a:xfrm>
            <a:off x="7115642" y="3232597"/>
            <a:ext cx="2382129"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2"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5783026"/>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2"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1" y="5783027"/>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5"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947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946651" y="4569597"/>
            <a:ext cx="1365766" cy="307777"/>
          </a:xfrm>
          <a:prstGeom prst="rect">
            <a:avLst/>
          </a:prstGeom>
          <a:noFill/>
        </p:spPr>
        <p:txBody>
          <a:bodyPr wrap="square" rtlCol="0">
            <a:spAutoFit/>
          </a:bodyPr>
          <a:lstStyle/>
          <a:p>
            <a:pPr algn="ctr"/>
            <a:r>
              <a:rPr lang="pt-BR" sz="1400" dirty="0" smtClean="0"/>
              <a:t>Max Planck</a:t>
            </a:r>
            <a:endParaRPr lang="pt-BR" sz="1400" dirty="0"/>
          </a:p>
        </p:txBody>
      </p:sp>
      <p:sp>
        <p:nvSpPr>
          <p:cNvPr id="17" name="CaixaDeTexto 16"/>
          <p:cNvSpPr txBox="1"/>
          <p:nvPr/>
        </p:nvSpPr>
        <p:spPr>
          <a:xfrm>
            <a:off x="3112896" y="6434233"/>
            <a:ext cx="1365766" cy="307777"/>
          </a:xfrm>
          <a:prstGeom prst="rect">
            <a:avLst/>
          </a:prstGeom>
          <a:noFill/>
        </p:spPr>
        <p:txBody>
          <a:bodyPr wrap="square" rtlCol="0">
            <a:spAutoFit/>
          </a:bodyPr>
          <a:lstStyle/>
          <a:p>
            <a:pPr algn="ctr"/>
            <a:r>
              <a:rPr lang="pt-BR" sz="1400" dirty="0" smtClean="0"/>
              <a:t>Albert Einstein</a:t>
            </a:r>
            <a:endParaRPr lang="pt-BR" sz="1400" dirty="0"/>
          </a:p>
        </p:txBody>
      </p:sp>
      <p:sp>
        <p:nvSpPr>
          <p:cNvPr id="18" name="CaixaDeTexto 17"/>
          <p:cNvSpPr txBox="1"/>
          <p:nvPr/>
        </p:nvSpPr>
        <p:spPr>
          <a:xfrm>
            <a:off x="5230423" y="4951759"/>
            <a:ext cx="1721064" cy="307777"/>
          </a:xfrm>
          <a:prstGeom prst="rect">
            <a:avLst/>
          </a:prstGeom>
          <a:noFill/>
        </p:spPr>
        <p:txBody>
          <a:bodyPr wrap="square" rtlCol="0">
            <a:spAutoFit/>
          </a:bodyPr>
          <a:lstStyle/>
          <a:p>
            <a:pPr algn="ctr"/>
            <a:r>
              <a:rPr lang="pt-BR" sz="1400" dirty="0" smtClean="0"/>
              <a:t>Erwin </a:t>
            </a:r>
            <a:r>
              <a:rPr lang="pt-BR" sz="1400" dirty="0" err="1" smtClean="0"/>
              <a:t>Schrödinger</a:t>
            </a:r>
            <a:endParaRPr lang="pt-BR" sz="1400" dirty="0"/>
          </a:p>
        </p:txBody>
      </p:sp>
      <p:sp>
        <p:nvSpPr>
          <p:cNvPr id="19" name="CaixaDeTexto 18"/>
          <p:cNvSpPr txBox="1"/>
          <p:nvPr/>
        </p:nvSpPr>
        <p:spPr>
          <a:xfrm>
            <a:off x="7475715" y="6434233"/>
            <a:ext cx="1661982" cy="307777"/>
          </a:xfrm>
          <a:prstGeom prst="rect">
            <a:avLst/>
          </a:prstGeom>
          <a:noFill/>
        </p:spPr>
        <p:txBody>
          <a:bodyPr wrap="square" rtlCol="0">
            <a:spAutoFit/>
          </a:bodyPr>
          <a:lstStyle/>
          <a:p>
            <a:pPr algn="ctr"/>
            <a:r>
              <a:rPr lang="pt-BR" sz="1400" dirty="0" smtClean="0"/>
              <a:t>Werner Heisenberg</a:t>
            </a:r>
            <a:endParaRPr lang="pt-BR" sz="1400" dirty="0"/>
          </a:p>
        </p:txBody>
      </p:sp>
      <p:sp>
        <p:nvSpPr>
          <p:cNvPr id="20" name="CaixaDeTexto 19"/>
          <p:cNvSpPr txBox="1"/>
          <p:nvPr/>
        </p:nvSpPr>
        <p:spPr>
          <a:xfrm>
            <a:off x="9622984" y="4552999"/>
            <a:ext cx="1365766" cy="307777"/>
          </a:xfrm>
          <a:prstGeom prst="rect">
            <a:avLst/>
          </a:prstGeom>
          <a:noFill/>
        </p:spPr>
        <p:txBody>
          <a:bodyPr wrap="square" rtlCol="0">
            <a:spAutoFit/>
          </a:bodyPr>
          <a:lstStyle/>
          <a:p>
            <a:pPr algn="ctr"/>
            <a:r>
              <a:rPr lang="pt-BR" sz="1400" dirty="0" smtClean="0"/>
              <a:t>Max  Born</a:t>
            </a:r>
            <a:endParaRPr lang="pt-BR" sz="1400" dirty="0"/>
          </a:p>
        </p:txBody>
      </p:sp>
      <p:pic>
        <p:nvPicPr>
          <p:cNvPr id="1030" name="Picture 6" descr="https://ahseeit.com/king-include/uploads/2019/03/51755148_315995878969440_1107347037762260681_n-290724003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4737" y="3481081"/>
            <a:ext cx="2528814" cy="295028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p:cNvPicPr>
            <a:picLocks noChangeAspect="1"/>
          </p:cNvPicPr>
          <p:nvPr/>
        </p:nvPicPr>
        <p:blipFill>
          <a:blip r:embed="rId9"/>
          <a:stretch>
            <a:fillRect/>
          </a:stretch>
        </p:blipFill>
        <p:spPr>
          <a:xfrm>
            <a:off x="440974" y="1379676"/>
            <a:ext cx="2466423" cy="3258745"/>
          </a:xfrm>
          <a:prstGeom prst="rect">
            <a:avLst/>
          </a:prstGeom>
        </p:spPr>
      </p:pic>
      <p:pic>
        <p:nvPicPr>
          <p:cNvPr id="10" name="Imagem 9"/>
          <p:cNvPicPr>
            <a:picLocks noChangeAspect="1"/>
          </p:cNvPicPr>
          <p:nvPr/>
        </p:nvPicPr>
        <p:blipFill>
          <a:blip r:embed="rId10"/>
          <a:stretch>
            <a:fillRect/>
          </a:stretch>
        </p:blipFill>
        <p:spPr>
          <a:xfrm>
            <a:off x="9072382" y="1259929"/>
            <a:ext cx="2391625" cy="3312501"/>
          </a:xfrm>
          <a:prstGeom prst="rect">
            <a:avLst/>
          </a:prstGeom>
        </p:spPr>
      </p:pic>
      <p:pic>
        <p:nvPicPr>
          <p:cNvPr id="8" name="Picture 10" descr="https://i.ebayimg.com/images/g/9YYAAOSwmRFaZksL/s-l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26935" y="3200409"/>
            <a:ext cx="2186280" cy="3230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i.imgur.com/veoWbmL.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981" y="1989978"/>
            <a:ext cx="2740131" cy="20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4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www.researchgate.net/profile/Daniel_De_La_Fuente2/publication/316547514/figure/fig2/AS:488080277807104@1493378814299/Figura-2-Max-Born-1882-19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434" t="1544" r="3146" b="3229"/>
          <a:stretch/>
        </p:blipFill>
        <p:spPr bwMode="auto">
          <a:xfrm>
            <a:off x="9064593" y="1449112"/>
            <a:ext cx="2482549"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9.quickcachr.fotos.sapo.pt/i/B781738d5/21530330_r9D9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346" y="1513435"/>
            <a:ext cx="2750659" cy="3438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smtClean="0"/>
              <a:t>Top 5!</a:t>
            </a:r>
            <a:endParaRPr lang="pt-BR" dirty="0"/>
          </a:p>
        </p:txBody>
      </p:sp>
      <p:pic>
        <p:nvPicPr>
          <p:cNvPr id="1026" name="Picture 2" descr="https://cdn.britannica.com/73/20973-050-F6EEBFF1/Max-Plan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16" y="1449112"/>
            <a:ext cx="2307236" cy="3110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pinimg.com/originals/eb/64/b1/eb64b12eb5b3873d0ae4d4d586f118b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289" y="3232597"/>
            <a:ext cx="2540981"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pinimg.com/originals/49/47/a1/4947a153e287c1f9cea9c40daa281a07.jpg"/>
          <p:cNvPicPr>
            <a:picLocks noChangeAspect="1" noChangeArrowheads="1"/>
          </p:cNvPicPr>
          <p:nvPr/>
        </p:nvPicPr>
        <p:blipFill rotWithShape="1">
          <a:blip r:embed="rId6">
            <a:extLst>
              <a:ext uri="{28A0092B-C50C-407E-A947-70E740481C1C}">
                <a14:useLocalDpi xmlns:a14="http://schemas.microsoft.com/office/drawing/2010/main" val="0"/>
              </a:ext>
            </a:extLst>
          </a:blip>
          <a:srcRect l="2199" t="1515" r="2570" b="1089"/>
          <a:stretch/>
        </p:blipFill>
        <p:spPr bwMode="auto">
          <a:xfrm>
            <a:off x="7115642" y="3232597"/>
            <a:ext cx="2382129" cy="32016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2"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991" y="5783026"/>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2"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3391" y="5783027"/>
            <a:ext cx="1027175" cy="1027175"/>
          </a:xfrm>
          <a:prstGeom prst="ellipse">
            <a:avLst/>
          </a:prstGeom>
          <a:noFill/>
          <a:extLst>
            <a:ext uri="{909E8E84-426E-40DD-AFC4-6F175D3DCCD1}">
              <a14:hiddenFill xmlns:a14="http://schemas.microsoft.com/office/drawing/2010/main">
                <a:solidFill>
                  <a:srgbClr val="FFFFFF"/>
                </a:solidFill>
              </a14:hiddenFill>
            </a:ext>
          </a:extLst>
        </p:spPr>
      </p:pic>
      <p:pic>
        <p:nvPicPr>
          <p:cNvPr id="15" name="Picture 14" descr="Resultado de imagem para nobel físic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9471" y="1143735"/>
            <a:ext cx="1027175" cy="1027175"/>
          </a:xfrm>
          <a:prstGeom prst="ellipse">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946651" y="4569597"/>
            <a:ext cx="1365766" cy="307777"/>
          </a:xfrm>
          <a:prstGeom prst="rect">
            <a:avLst/>
          </a:prstGeom>
          <a:noFill/>
        </p:spPr>
        <p:txBody>
          <a:bodyPr wrap="square" rtlCol="0">
            <a:spAutoFit/>
          </a:bodyPr>
          <a:lstStyle/>
          <a:p>
            <a:pPr algn="ctr"/>
            <a:r>
              <a:rPr lang="pt-BR" sz="1400" dirty="0" smtClean="0"/>
              <a:t>Max Planck</a:t>
            </a:r>
            <a:endParaRPr lang="pt-BR" sz="1400" dirty="0"/>
          </a:p>
        </p:txBody>
      </p:sp>
      <p:sp>
        <p:nvSpPr>
          <p:cNvPr id="17" name="CaixaDeTexto 16"/>
          <p:cNvSpPr txBox="1"/>
          <p:nvPr/>
        </p:nvSpPr>
        <p:spPr>
          <a:xfrm>
            <a:off x="3112896" y="6434233"/>
            <a:ext cx="1365766" cy="307777"/>
          </a:xfrm>
          <a:prstGeom prst="rect">
            <a:avLst/>
          </a:prstGeom>
          <a:noFill/>
        </p:spPr>
        <p:txBody>
          <a:bodyPr wrap="square" rtlCol="0">
            <a:spAutoFit/>
          </a:bodyPr>
          <a:lstStyle/>
          <a:p>
            <a:pPr algn="ctr"/>
            <a:r>
              <a:rPr lang="pt-BR" sz="1400" dirty="0" smtClean="0"/>
              <a:t>Albert Einstein</a:t>
            </a:r>
            <a:endParaRPr lang="pt-BR" sz="1400" dirty="0"/>
          </a:p>
        </p:txBody>
      </p:sp>
      <p:sp>
        <p:nvSpPr>
          <p:cNvPr id="18" name="CaixaDeTexto 17"/>
          <p:cNvSpPr txBox="1"/>
          <p:nvPr/>
        </p:nvSpPr>
        <p:spPr>
          <a:xfrm>
            <a:off x="5230423" y="4951759"/>
            <a:ext cx="1721064" cy="307777"/>
          </a:xfrm>
          <a:prstGeom prst="rect">
            <a:avLst/>
          </a:prstGeom>
          <a:noFill/>
        </p:spPr>
        <p:txBody>
          <a:bodyPr wrap="square" rtlCol="0">
            <a:spAutoFit/>
          </a:bodyPr>
          <a:lstStyle/>
          <a:p>
            <a:pPr algn="ctr"/>
            <a:r>
              <a:rPr lang="pt-BR" sz="1400" dirty="0" smtClean="0"/>
              <a:t>Erwin </a:t>
            </a:r>
            <a:r>
              <a:rPr lang="pt-BR" sz="1400" dirty="0" err="1" smtClean="0"/>
              <a:t>Schrödinger</a:t>
            </a:r>
            <a:endParaRPr lang="pt-BR" sz="1400" dirty="0"/>
          </a:p>
        </p:txBody>
      </p:sp>
      <p:sp>
        <p:nvSpPr>
          <p:cNvPr id="19" name="CaixaDeTexto 18"/>
          <p:cNvSpPr txBox="1"/>
          <p:nvPr/>
        </p:nvSpPr>
        <p:spPr>
          <a:xfrm>
            <a:off x="7475715" y="6434233"/>
            <a:ext cx="1661982" cy="307777"/>
          </a:xfrm>
          <a:prstGeom prst="rect">
            <a:avLst/>
          </a:prstGeom>
          <a:noFill/>
        </p:spPr>
        <p:txBody>
          <a:bodyPr wrap="square" rtlCol="0">
            <a:spAutoFit/>
          </a:bodyPr>
          <a:lstStyle/>
          <a:p>
            <a:pPr algn="ctr"/>
            <a:r>
              <a:rPr lang="pt-BR" sz="1400" dirty="0" smtClean="0"/>
              <a:t>Werner Heisenberg</a:t>
            </a:r>
            <a:endParaRPr lang="pt-BR" sz="1400" dirty="0"/>
          </a:p>
        </p:txBody>
      </p:sp>
      <p:sp>
        <p:nvSpPr>
          <p:cNvPr id="20" name="CaixaDeTexto 19"/>
          <p:cNvSpPr txBox="1"/>
          <p:nvPr/>
        </p:nvSpPr>
        <p:spPr>
          <a:xfrm>
            <a:off x="9622984" y="4552999"/>
            <a:ext cx="1365766" cy="307777"/>
          </a:xfrm>
          <a:prstGeom prst="rect">
            <a:avLst/>
          </a:prstGeom>
          <a:noFill/>
        </p:spPr>
        <p:txBody>
          <a:bodyPr wrap="square" rtlCol="0">
            <a:spAutoFit/>
          </a:bodyPr>
          <a:lstStyle/>
          <a:p>
            <a:pPr algn="ctr"/>
            <a:r>
              <a:rPr lang="pt-BR" sz="1400" dirty="0" smtClean="0"/>
              <a:t>Max  Born</a:t>
            </a:r>
            <a:endParaRPr lang="pt-BR" sz="1400" dirty="0"/>
          </a:p>
        </p:txBody>
      </p:sp>
      <p:sp>
        <p:nvSpPr>
          <p:cNvPr id="24" name="CaixaDeTexto 23"/>
          <p:cNvSpPr txBox="1"/>
          <p:nvPr/>
        </p:nvSpPr>
        <p:spPr>
          <a:xfrm>
            <a:off x="944503" y="4799271"/>
            <a:ext cx="1365766" cy="369332"/>
          </a:xfrm>
          <a:prstGeom prst="rect">
            <a:avLst/>
          </a:prstGeom>
          <a:noFill/>
        </p:spPr>
        <p:txBody>
          <a:bodyPr wrap="square" rtlCol="0">
            <a:spAutoFit/>
          </a:bodyPr>
          <a:lstStyle/>
          <a:p>
            <a:pPr algn="ctr"/>
            <a:r>
              <a:rPr lang="pt-BR" b="1" dirty="0" smtClean="0">
                <a:solidFill>
                  <a:srgbClr val="FF0000"/>
                </a:solidFill>
              </a:rPr>
              <a:t>Alemão</a:t>
            </a:r>
            <a:endParaRPr lang="pt-BR" b="1" dirty="0">
              <a:solidFill>
                <a:srgbClr val="FF0000"/>
              </a:solidFill>
            </a:endParaRPr>
          </a:p>
        </p:txBody>
      </p:sp>
      <p:sp>
        <p:nvSpPr>
          <p:cNvPr id="25" name="CaixaDeTexto 24"/>
          <p:cNvSpPr txBox="1"/>
          <p:nvPr/>
        </p:nvSpPr>
        <p:spPr>
          <a:xfrm>
            <a:off x="2907397" y="2822117"/>
            <a:ext cx="1683704" cy="369332"/>
          </a:xfrm>
          <a:prstGeom prst="rect">
            <a:avLst/>
          </a:prstGeom>
          <a:noFill/>
        </p:spPr>
        <p:txBody>
          <a:bodyPr wrap="square" rtlCol="0">
            <a:spAutoFit/>
          </a:bodyPr>
          <a:lstStyle/>
          <a:p>
            <a:pPr algn="ctr"/>
            <a:r>
              <a:rPr lang="pt-BR" b="1" dirty="0" smtClean="0">
                <a:solidFill>
                  <a:srgbClr val="FF0000"/>
                </a:solidFill>
              </a:rPr>
              <a:t>Alemão/Suíço</a:t>
            </a:r>
            <a:endParaRPr lang="pt-BR" b="1" dirty="0">
              <a:solidFill>
                <a:srgbClr val="FF0000"/>
              </a:solidFill>
            </a:endParaRPr>
          </a:p>
        </p:txBody>
      </p:sp>
      <p:sp>
        <p:nvSpPr>
          <p:cNvPr id="26" name="CaixaDeTexto 25"/>
          <p:cNvSpPr txBox="1"/>
          <p:nvPr/>
        </p:nvSpPr>
        <p:spPr>
          <a:xfrm>
            <a:off x="5230423" y="5211066"/>
            <a:ext cx="1683704" cy="369332"/>
          </a:xfrm>
          <a:prstGeom prst="rect">
            <a:avLst/>
          </a:prstGeom>
          <a:noFill/>
        </p:spPr>
        <p:txBody>
          <a:bodyPr wrap="square" rtlCol="0">
            <a:spAutoFit/>
          </a:bodyPr>
          <a:lstStyle/>
          <a:p>
            <a:pPr algn="ctr"/>
            <a:r>
              <a:rPr lang="pt-BR" b="1" dirty="0" smtClean="0">
                <a:solidFill>
                  <a:srgbClr val="FF0000"/>
                </a:solidFill>
              </a:rPr>
              <a:t>Suíço</a:t>
            </a:r>
            <a:endParaRPr lang="pt-BR" b="1" dirty="0">
              <a:solidFill>
                <a:srgbClr val="FF0000"/>
              </a:solidFill>
            </a:endParaRPr>
          </a:p>
        </p:txBody>
      </p:sp>
      <p:sp>
        <p:nvSpPr>
          <p:cNvPr id="27" name="CaixaDeTexto 26"/>
          <p:cNvSpPr txBox="1"/>
          <p:nvPr/>
        </p:nvSpPr>
        <p:spPr>
          <a:xfrm>
            <a:off x="7590250" y="2822117"/>
            <a:ext cx="1365766" cy="369332"/>
          </a:xfrm>
          <a:prstGeom prst="rect">
            <a:avLst/>
          </a:prstGeom>
          <a:noFill/>
        </p:spPr>
        <p:txBody>
          <a:bodyPr wrap="square" rtlCol="0">
            <a:spAutoFit/>
          </a:bodyPr>
          <a:lstStyle/>
          <a:p>
            <a:pPr algn="ctr"/>
            <a:r>
              <a:rPr lang="pt-BR" b="1" dirty="0" smtClean="0">
                <a:solidFill>
                  <a:srgbClr val="FF0000"/>
                </a:solidFill>
              </a:rPr>
              <a:t>Alemão</a:t>
            </a:r>
            <a:endParaRPr lang="pt-BR" b="1" dirty="0">
              <a:solidFill>
                <a:srgbClr val="FF0000"/>
              </a:solidFill>
            </a:endParaRPr>
          </a:p>
        </p:txBody>
      </p:sp>
      <p:sp>
        <p:nvSpPr>
          <p:cNvPr id="28" name="CaixaDeTexto 27"/>
          <p:cNvSpPr txBox="1"/>
          <p:nvPr/>
        </p:nvSpPr>
        <p:spPr>
          <a:xfrm>
            <a:off x="9656062" y="4799271"/>
            <a:ext cx="1365766" cy="369332"/>
          </a:xfrm>
          <a:prstGeom prst="rect">
            <a:avLst/>
          </a:prstGeom>
          <a:noFill/>
        </p:spPr>
        <p:txBody>
          <a:bodyPr wrap="square" rtlCol="0">
            <a:spAutoFit/>
          </a:bodyPr>
          <a:lstStyle/>
          <a:p>
            <a:pPr algn="ctr"/>
            <a:r>
              <a:rPr lang="pt-BR" b="1" dirty="0" smtClean="0">
                <a:solidFill>
                  <a:srgbClr val="FF0000"/>
                </a:solidFill>
              </a:rPr>
              <a:t>Alemão</a:t>
            </a:r>
            <a:endParaRPr lang="pt-BR" b="1" dirty="0">
              <a:solidFill>
                <a:srgbClr val="FF0000"/>
              </a:solidFill>
            </a:endParaRPr>
          </a:p>
        </p:txBody>
      </p:sp>
    </p:spTree>
    <p:extLst>
      <p:ext uri="{BB962C8B-B14F-4D97-AF65-F5344CB8AC3E}">
        <p14:creationId xmlns:p14="http://schemas.microsoft.com/office/powerpoint/2010/main" val="141724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4/41/Karte_des_Deutschen_Reiches%2C_Weimarer_Republik-Drittes_Reich_1919%E2%80%931937.svg/800px-Karte_des_Deutschen_Reiches%2C_Weimarer_Republik-Drittes_Reich_1919%E2%80%931937.svg.png"/>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t="9521" b="28391"/>
          <a:stretch/>
        </p:blipFill>
        <p:spPr bwMode="auto">
          <a:xfrm>
            <a:off x="0" y="-14069"/>
            <a:ext cx="12192000" cy="687910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solidFill>
            <a:schemeClr val="bg1">
              <a:alpha val="48000"/>
            </a:schemeClr>
          </a:solidFill>
        </p:spPr>
        <p:txBody>
          <a:bodyPr/>
          <a:lstStyle/>
          <a:p>
            <a:r>
              <a:rPr lang="pt-BR" dirty="0" smtClean="0"/>
              <a:t>República de Weimar</a:t>
            </a:r>
            <a:endParaRPr lang="pt-BR" dirty="0"/>
          </a:p>
        </p:txBody>
      </p:sp>
      <p:sp>
        <p:nvSpPr>
          <p:cNvPr id="3" name="Espaço Reservado para Conteúdo 2"/>
          <p:cNvSpPr>
            <a:spLocks noGrp="1"/>
          </p:cNvSpPr>
          <p:nvPr>
            <p:ph idx="1"/>
          </p:nvPr>
        </p:nvSpPr>
        <p:spPr>
          <a:xfrm>
            <a:off x="913795" y="2546252"/>
            <a:ext cx="10353762" cy="3244948"/>
          </a:xfrm>
          <a:solidFill>
            <a:schemeClr val="bg1">
              <a:alpha val="50000"/>
            </a:schemeClr>
          </a:solidFill>
        </p:spPr>
        <p:txBody>
          <a:bodyPr>
            <a:normAutofit/>
          </a:bodyPr>
          <a:lstStyle/>
          <a:p>
            <a:r>
              <a:rPr lang="pt-BR" sz="2400" dirty="0" smtClean="0"/>
              <a:t>Período pós-Primeira Guerra Mundial (1919) até o início do regime nazista (1931)</a:t>
            </a:r>
          </a:p>
          <a:p>
            <a:endParaRPr lang="pt-BR" sz="2400" dirty="0"/>
          </a:p>
          <a:p>
            <a:r>
              <a:rPr lang="pt-BR" sz="2400" dirty="0"/>
              <a:t> “A República </a:t>
            </a:r>
            <a:r>
              <a:rPr lang="pt-BR" sz="2400" dirty="0" smtClean="0"/>
              <a:t>nasceu em derrota, </a:t>
            </a:r>
            <a:r>
              <a:rPr lang="pt-BR" sz="2400" dirty="0"/>
              <a:t>viveu em turbulência e morreu em desastre, e desde o início muitos viram sua luta com soberba indiferença ou com aquele prazer profano pelo sofrimento de outros pelos quais os alemães cunharam o termo evocativo </a:t>
            </a:r>
            <a:r>
              <a:rPr lang="pt-BR" sz="2400" i="1" dirty="0" err="1" smtClean="0"/>
              <a:t>Schadenfreude</a:t>
            </a:r>
            <a:r>
              <a:rPr lang="pt-BR" sz="2400" dirty="0" smtClean="0"/>
              <a:t>” (Gay, 1968, tradução nossa)</a:t>
            </a:r>
            <a:endParaRPr lang="pt-BR" sz="2400" i="1" dirty="0"/>
          </a:p>
        </p:txBody>
      </p:sp>
    </p:spTree>
    <p:extLst>
      <p:ext uri="{BB962C8B-B14F-4D97-AF65-F5344CB8AC3E}">
        <p14:creationId xmlns:p14="http://schemas.microsoft.com/office/powerpoint/2010/main" val="280646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Fim da Primeira Guerra Mundial</a:t>
            </a:r>
            <a:endParaRPr lang="pt-BR" dirty="0"/>
          </a:p>
        </p:txBody>
      </p:sp>
      <p:sp>
        <p:nvSpPr>
          <p:cNvPr id="3" name="Espaço Reservado para Conteúdo 2"/>
          <p:cNvSpPr>
            <a:spLocks noGrp="1"/>
          </p:cNvSpPr>
          <p:nvPr>
            <p:ph idx="1"/>
          </p:nvPr>
        </p:nvSpPr>
        <p:spPr>
          <a:xfrm>
            <a:off x="913795" y="1899876"/>
            <a:ext cx="10353762" cy="4058751"/>
          </a:xfrm>
        </p:spPr>
        <p:txBody>
          <a:bodyPr>
            <a:normAutofit/>
          </a:bodyPr>
          <a:lstStyle/>
          <a:p>
            <a:r>
              <a:rPr lang="pt-BR" sz="2400" dirty="0" smtClean="0"/>
              <a:t>Tratado de Versalhes (1919), artigo 231, grifos nossas:</a:t>
            </a:r>
          </a:p>
          <a:p>
            <a:endParaRPr lang="pt-BR" sz="2400" dirty="0" smtClean="0"/>
          </a:p>
          <a:p>
            <a:r>
              <a:rPr lang="pt-BR" sz="2400" dirty="0"/>
              <a:t>“Os governos aliados e associados afirmam e a Alemanha aceita a responsabilidade da Alemanha e seus aliados </a:t>
            </a:r>
            <a:r>
              <a:rPr lang="pt-BR" sz="2400" b="1" dirty="0"/>
              <a:t>por causar todas as perdas e danos </a:t>
            </a:r>
            <a:r>
              <a:rPr lang="pt-BR" sz="2400" dirty="0"/>
              <a:t>a que os governos aliados e associados e seus nacionais foram submetidos como </a:t>
            </a:r>
            <a:r>
              <a:rPr lang="pt-BR" sz="2400" dirty="0" smtClean="0"/>
              <a:t>consequência </a:t>
            </a:r>
            <a:r>
              <a:rPr lang="pt-BR" sz="2400" dirty="0"/>
              <a:t>da guerra imposta a eles pela agressão da Alemanha e seus </a:t>
            </a:r>
            <a:r>
              <a:rPr lang="pt-BR" sz="2400" dirty="0" smtClean="0"/>
              <a:t>aliados”</a:t>
            </a:r>
            <a:endParaRPr lang="pt-BR" sz="2400" dirty="0"/>
          </a:p>
          <a:p>
            <a:endParaRPr lang="pt-BR" sz="2400" dirty="0" smtClean="0"/>
          </a:p>
          <a:p>
            <a:r>
              <a:rPr lang="pt-BR" sz="2400" dirty="0" smtClean="0"/>
              <a:t>E a ciência?</a:t>
            </a:r>
            <a:endParaRPr lang="pt-BR" sz="2400" dirty="0"/>
          </a:p>
        </p:txBody>
      </p:sp>
    </p:spTree>
    <p:extLst>
      <p:ext uri="{BB962C8B-B14F-4D97-AF65-F5344CB8AC3E}">
        <p14:creationId xmlns:p14="http://schemas.microsoft.com/office/powerpoint/2010/main" val="357003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Ciência durante a Primeira Guerra</a:t>
            </a:r>
            <a:endParaRPr lang="pt-BR" dirty="0"/>
          </a:p>
        </p:txBody>
      </p:sp>
      <p:sp>
        <p:nvSpPr>
          <p:cNvPr id="3" name="Espaço Reservado para Conteúdo 2"/>
          <p:cNvSpPr>
            <a:spLocks noGrp="1"/>
          </p:cNvSpPr>
          <p:nvPr>
            <p:ph idx="1"/>
          </p:nvPr>
        </p:nvSpPr>
        <p:spPr/>
        <p:txBody>
          <a:bodyPr>
            <a:normAutofit/>
          </a:bodyPr>
          <a:lstStyle/>
          <a:p>
            <a:r>
              <a:rPr lang="pt-BR" sz="2400" dirty="0" smtClean="0"/>
              <a:t>Boicote à ciência alemã pela Tríplice Entente</a:t>
            </a:r>
          </a:p>
          <a:p>
            <a:endParaRPr lang="pt-BR" sz="2400" dirty="0"/>
          </a:p>
          <a:p>
            <a:r>
              <a:rPr lang="pt-BR" sz="2400" dirty="0" smtClean="0"/>
              <a:t>“</a:t>
            </a:r>
            <a:r>
              <a:rPr lang="pt-BR" sz="2400" dirty="0"/>
              <a:t>Em meados de 1917, o eminente matemático francês Emile Picard [...] disse a um influente membro da Academia Nacional de Ciência dos Estados Unidos que qualquer tipo de relações “pessoais” seria “impossível” com cientistas alemães inclusive após a guerra” </a:t>
            </a:r>
            <a:r>
              <a:rPr lang="pt-BR" sz="2400" dirty="0" smtClean="0"/>
              <a:t>(</a:t>
            </a:r>
            <a:r>
              <a:rPr lang="pt-BR" sz="2400" dirty="0" err="1" smtClean="0"/>
              <a:t>Kevles</a:t>
            </a:r>
            <a:r>
              <a:rPr lang="pt-BR" sz="2400" dirty="0" smtClean="0"/>
              <a:t>, </a:t>
            </a:r>
            <a:r>
              <a:rPr lang="pt-BR" sz="2400" dirty="0"/>
              <a:t>2005, p. 117, tradução nossa</a:t>
            </a:r>
            <a:r>
              <a:rPr lang="pt-BR" sz="2400" dirty="0" smtClean="0"/>
              <a:t>)</a:t>
            </a:r>
          </a:p>
          <a:p>
            <a:endParaRPr lang="pt-BR" sz="2400" dirty="0"/>
          </a:p>
          <a:p>
            <a:r>
              <a:rPr lang="pt-BR" sz="2400" dirty="0" smtClean="0"/>
              <a:t>Fundação </a:t>
            </a:r>
            <a:r>
              <a:rPr lang="pt-BR" sz="2400" dirty="0"/>
              <a:t>do </a:t>
            </a:r>
            <a:r>
              <a:rPr lang="pt-BR" sz="2400" dirty="0" err="1" smtClean="0"/>
              <a:t>International</a:t>
            </a:r>
            <a:r>
              <a:rPr lang="pt-BR" sz="2400" dirty="0" smtClean="0"/>
              <a:t> </a:t>
            </a:r>
            <a:r>
              <a:rPr lang="pt-BR" sz="2400" dirty="0" err="1" smtClean="0"/>
              <a:t>Research</a:t>
            </a:r>
            <a:r>
              <a:rPr lang="pt-BR" sz="2400" dirty="0" smtClean="0"/>
              <a:t> </a:t>
            </a:r>
            <a:r>
              <a:rPr lang="pt-BR" sz="2400" dirty="0" err="1" smtClean="0"/>
              <a:t>Council</a:t>
            </a:r>
            <a:r>
              <a:rPr lang="pt-BR" sz="2400" dirty="0" smtClean="0"/>
              <a:t> (1919)</a:t>
            </a:r>
          </a:p>
        </p:txBody>
      </p:sp>
    </p:spTree>
    <p:extLst>
      <p:ext uri="{BB962C8B-B14F-4D97-AF65-F5344CB8AC3E}">
        <p14:creationId xmlns:p14="http://schemas.microsoft.com/office/powerpoint/2010/main" val="7382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Paul Forman</a:t>
            </a:r>
            <a:endParaRPr lang="pt-BR" dirty="0"/>
          </a:p>
        </p:txBody>
      </p:sp>
      <p:sp>
        <p:nvSpPr>
          <p:cNvPr id="3" name="Espaço Reservado para Conteúdo 2"/>
          <p:cNvSpPr>
            <a:spLocks noGrp="1"/>
          </p:cNvSpPr>
          <p:nvPr>
            <p:ph sz="half" idx="1"/>
          </p:nvPr>
        </p:nvSpPr>
        <p:spPr>
          <a:xfrm>
            <a:off x="235527" y="1732449"/>
            <a:ext cx="7093528" cy="4987006"/>
          </a:xfrm>
        </p:spPr>
        <p:txBody>
          <a:bodyPr>
            <a:normAutofit fontScale="85000" lnSpcReduction="20000"/>
          </a:bodyPr>
          <a:lstStyle/>
          <a:p>
            <a:r>
              <a:rPr lang="pt-BR" sz="2800" dirty="0" smtClean="0"/>
              <a:t>AHQP em parceria com seu orientados, Thomas Kuhn, e seus colegas </a:t>
            </a:r>
            <a:r>
              <a:rPr lang="pt-BR" sz="2800" dirty="0" err="1" smtClean="0"/>
              <a:t>Heilbron</a:t>
            </a:r>
            <a:r>
              <a:rPr lang="pt-BR" sz="2800" dirty="0" smtClean="0"/>
              <a:t> e Allen</a:t>
            </a:r>
          </a:p>
          <a:p>
            <a:endParaRPr lang="pt-BR" sz="2800" dirty="0"/>
          </a:p>
          <a:p>
            <a:r>
              <a:rPr lang="pt-BR" sz="2800" dirty="0" smtClean="0"/>
              <a:t>“Paul </a:t>
            </a:r>
            <a:r>
              <a:rPr lang="pt-BR" sz="2800" dirty="0"/>
              <a:t>Forman atuou como editor e arquivista sênior do projeto. Pessoalmente ou como supervisor de uma equipe especial</a:t>
            </a:r>
            <a:r>
              <a:rPr lang="pt-BR" sz="2800" b="1" dirty="0"/>
              <a:t>, ele organizou e catalogou nossos materiais manuscritos para microfilmagem, e transformou as fitas de nossas entrevistas na forma escrita mais gerenciável em que foram depositadas nos arquivos</a:t>
            </a:r>
            <a:r>
              <a:rPr lang="pt-BR" sz="2800" dirty="0"/>
              <a:t>. O fato de o projeto poder descrever seus materiais, em vez de simplesmente medi-los, é em grande parte resultado de sua capacidade de </a:t>
            </a:r>
            <a:r>
              <a:rPr lang="pt-BR" sz="2800" dirty="0" smtClean="0"/>
              <a:t>gerenciamento” (AHQP, tradução nossa)</a:t>
            </a:r>
            <a:endParaRPr lang="pt-BR" sz="2800" dirty="0"/>
          </a:p>
        </p:txBody>
      </p:sp>
      <p:pic>
        <p:nvPicPr>
          <p:cNvPr id="3074" name="Picture 2" descr="https://upload.wikimedia.org/wikipedia/commons/thumb/a/af/Paul_Forman%2C_HSS_2007.jpg/800px-Paul_Forman%2C_HSS_2007.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84435" y="2418986"/>
            <a:ext cx="4517413" cy="361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69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i="1" dirty="0">
                <a:effectLst/>
              </a:rPr>
              <a:t>Weimar Culture, Causality, and Quantum Theory, 1918-1927</a:t>
            </a:r>
          </a:p>
        </p:txBody>
      </p:sp>
      <p:sp>
        <p:nvSpPr>
          <p:cNvPr id="3" name="Espaço Reservado para Conteúdo 2"/>
          <p:cNvSpPr>
            <a:spLocks noGrp="1"/>
          </p:cNvSpPr>
          <p:nvPr>
            <p:ph idx="1"/>
          </p:nvPr>
        </p:nvSpPr>
        <p:spPr>
          <a:xfrm>
            <a:off x="913795" y="2015787"/>
            <a:ext cx="10353762" cy="4599078"/>
          </a:xfrm>
        </p:spPr>
        <p:txBody>
          <a:bodyPr>
            <a:normAutofit/>
          </a:bodyPr>
          <a:lstStyle/>
          <a:p>
            <a:r>
              <a:rPr lang="en-US" sz="2400" dirty="0"/>
              <a:t>Weimar Culture, Causality, and Quantum Theory, 1918-1927: Adaptation by German Physicists and Mathematicians to a Hostile Intellectual </a:t>
            </a:r>
            <a:r>
              <a:rPr lang="en-US" sz="2400" dirty="0" smtClean="0"/>
              <a:t>Environment (1971)</a:t>
            </a:r>
          </a:p>
          <a:p>
            <a:endParaRPr lang="en-US" sz="2400" dirty="0"/>
          </a:p>
          <a:p>
            <a:r>
              <a:rPr lang="en-US" sz="2400" dirty="0" smtClean="0"/>
              <a:t>Ponto de </a:t>
            </a:r>
            <a:r>
              <a:rPr lang="en-US" sz="2400" dirty="0" err="1" smtClean="0"/>
              <a:t>virada</a:t>
            </a:r>
            <a:r>
              <a:rPr lang="en-US" sz="2400" dirty="0" smtClean="0"/>
              <a:t>: </a:t>
            </a:r>
            <a:r>
              <a:rPr lang="pt-BR" sz="2400" dirty="0" smtClean="0"/>
              <a:t>um </a:t>
            </a:r>
            <a:r>
              <a:rPr lang="pt-BR" sz="2400" dirty="0"/>
              <a:t>clássico da área que atualmente é conhecida como </a:t>
            </a:r>
            <a:r>
              <a:rPr lang="pt-BR" sz="2400" i="1" dirty="0"/>
              <a:t>Science </a:t>
            </a:r>
            <a:r>
              <a:rPr lang="pt-BR" sz="2400" i="1" dirty="0" err="1"/>
              <a:t>Studies</a:t>
            </a:r>
            <a:r>
              <a:rPr lang="pt-BR" sz="2400" i="1" dirty="0"/>
              <a:t> </a:t>
            </a:r>
            <a:endParaRPr lang="en-US" sz="2400" dirty="0" smtClean="0"/>
          </a:p>
          <a:p>
            <a:endParaRPr lang="en-US" sz="2400" dirty="0" smtClean="0"/>
          </a:p>
          <a:p>
            <a:r>
              <a:rPr lang="en-US" sz="2400" dirty="0" err="1" smtClean="0"/>
              <a:t>Três</a:t>
            </a:r>
            <a:r>
              <a:rPr lang="en-US" sz="2400" dirty="0" smtClean="0"/>
              <a:t> </a:t>
            </a:r>
            <a:r>
              <a:rPr lang="en-US" sz="2400" dirty="0" err="1" smtClean="0"/>
              <a:t>partes</a:t>
            </a:r>
            <a:r>
              <a:rPr lang="en-US" sz="2400" dirty="0" smtClean="0"/>
              <a:t>: </a:t>
            </a:r>
            <a:r>
              <a:rPr lang="pt-BR" sz="2400" dirty="0"/>
              <a:t>1) A cultura de Weimar como um ambiente intelectual hostil; 2) Adaptação da ideologia ao ambiente intelectual; 3) “Dispensando a causalidade”: Adaptação do conhecimento ao ambiente intelectual </a:t>
            </a:r>
            <a:endParaRPr lang="en-US" sz="2400" dirty="0"/>
          </a:p>
          <a:p>
            <a:endParaRPr lang="pt-BR" sz="2400" dirty="0"/>
          </a:p>
        </p:txBody>
      </p:sp>
    </p:spTree>
    <p:extLst>
      <p:ext uri="{BB962C8B-B14F-4D97-AF65-F5344CB8AC3E}">
        <p14:creationId xmlns:p14="http://schemas.microsoft.com/office/powerpoint/2010/main" val="27254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ages.vexels.com/media/users/3/143142/isolated/preview/15dfbff065cc91c23951ec4672e5c315---cone-do-funil-amarelo-by-vexels.png"/>
          <p:cNvPicPr>
            <a:picLocks noChangeAspect="1" noChangeArrowheads="1"/>
          </p:cNvPicPr>
          <p:nvPr/>
        </p:nvPicPr>
        <p:blipFill rotWithShape="1">
          <a:blip r:embed="rId2">
            <a:extLst>
              <a:ext uri="{28A0092B-C50C-407E-A947-70E740481C1C}">
                <a14:useLocalDpi xmlns:a14="http://schemas.microsoft.com/office/drawing/2010/main" val="0"/>
              </a:ext>
            </a:extLst>
          </a:blip>
          <a:srcRect t="16920" b="17022"/>
          <a:stretch/>
        </p:blipFill>
        <p:spPr bwMode="auto">
          <a:xfrm>
            <a:off x="2824079" y="1697179"/>
            <a:ext cx="6533193" cy="4315692"/>
          </a:xfrm>
          <a:prstGeom prst="rect">
            <a:avLst/>
          </a:prstGeom>
          <a:noFill/>
          <a:extLst>
            <a:ext uri="{909E8E84-426E-40DD-AFC4-6F175D3DCCD1}">
              <a14:hiddenFill xmlns:a14="http://schemas.microsoft.com/office/drawing/2010/main">
                <a:solidFill>
                  <a:srgbClr val="FFFFFF"/>
                </a:solidFill>
              </a14:hiddenFill>
            </a:ext>
          </a:extLst>
        </p:spPr>
      </p:pic>
      <p:sp>
        <p:nvSpPr>
          <p:cNvPr id="7" name="Seta em curva para a direita 6"/>
          <p:cNvSpPr/>
          <p:nvPr/>
        </p:nvSpPr>
        <p:spPr>
          <a:xfrm>
            <a:off x="3657600" y="2770909"/>
            <a:ext cx="2161309" cy="997527"/>
          </a:xfrm>
          <a:prstGeom prst="curvedRightArrow">
            <a:avLst>
              <a:gd name="adj1" fmla="val 25000"/>
              <a:gd name="adj2" fmla="val 4833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9" name="Seta em curva para a esquerda 8"/>
          <p:cNvSpPr/>
          <p:nvPr/>
        </p:nvSpPr>
        <p:spPr>
          <a:xfrm>
            <a:off x="5918139" y="3415145"/>
            <a:ext cx="1468582" cy="7065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Seta dobrada 10"/>
          <p:cNvSpPr/>
          <p:nvPr/>
        </p:nvSpPr>
        <p:spPr>
          <a:xfrm rot="5400000">
            <a:off x="4814457" y="450272"/>
            <a:ext cx="1319642" cy="14720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2" name="CaixaDeTexto 11"/>
          <p:cNvSpPr txBox="1"/>
          <p:nvPr/>
        </p:nvSpPr>
        <p:spPr>
          <a:xfrm>
            <a:off x="498764" y="236984"/>
            <a:ext cx="4100945" cy="923330"/>
          </a:xfrm>
          <a:prstGeom prst="rect">
            <a:avLst/>
          </a:prstGeom>
          <a:noFill/>
        </p:spPr>
        <p:txBody>
          <a:bodyPr wrap="square" rtlCol="0">
            <a:spAutoFit/>
          </a:bodyPr>
          <a:lstStyle/>
          <a:p>
            <a:pPr algn="r"/>
            <a:r>
              <a:rPr lang="pt-BR" b="1" dirty="0" smtClean="0"/>
              <a:t>Material analisado (aulas públicas, cartas pessoais, livros importantes, artigos científicos)</a:t>
            </a:r>
            <a:endParaRPr lang="pt-BR" b="1" dirty="0"/>
          </a:p>
        </p:txBody>
      </p:sp>
      <p:sp>
        <p:nvSpPr>
          <p:cNvPr id="13" name="Arco 12"/>
          <p:cNvSpPr/>
          <p:nvPr/>
        </p:nvSpPr>
        <p:spPr>
          <a:xfrm rot="11277739">
            <a:off x="3321144" y="1985633"/>
            <a:ext cx="2960141" cy="2568077"/>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Arco 14"/>
          <p:cNvSpPr/>
          <p:nvPr/>
        </p:nvSpPr>
        <p:spPr>
          <a:xfrm rot="5400000">
            <a:off x="5476239" y="1687272"/>
            <a:ext cx="2960141" cy="2568077"/>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6" name="CaixaDeTexto 15"/>
          <p:cNvSpPr txBox="1"/>
          <p:nvPr/>
        </p:nvSpPr>
        <p:spPr>
          <a:xfrm>
            <a:off x="1386572" y="3670359"/>
            <a:ext cx="2018891" cy="369332"/>
          </a:xfrm>
          <a:prstGeom prst="rect">
            <a:avLst/>
          </a:prstGeom>
          <a:noFill/>
        </p:spPr>
        <p:txBody>
          <a:bodyPr wrap="square" rtlCol="0">
            <a:spAutoFit/>
          </a:bodyPr>
          <a:lstStyle/>
          <a:p>
            <a:pPr algn="r"/>
            <a:r>
              <a:rPr lang="pt-BR" b="1" dirty="0" smtClean="0"/>
              <a:t>Contexto cultural</a:t>
            </a:r>
            <a:endParaRPr lang="pt-BR" b="1" dirty="0"/>
          </a:p>
        </p:txBody>
      </p:sp>
      <p:sp>
        <p:nvSpPr>
          <p:cNvPr id="17" name="CaixaDeTexto 16"/>
          <p:cNvSpPr txBox="1"/>
          <p:nvPr/>
        </p:nvSpPr>
        <p:spPr>
          <a:xfrm>
            <a:off x="8144133" y="3752394"/>
            <a:ext cx="3078054" cy="369332"/>
          </a:xfrm>
          <a:prstGeom prst="rect">
            <a:avLst/>
          </a:prstGeom>
          <a:noFill/>
        </p:spPr>
        <p:txBody>
          <a:bodyPr wrap="square" rtlCol="0">
            <a:spAutoFit/>
          </a:bodyPr>
          <a:lstStyle/>
          <a:p>
            <a:r>
              <a:rPr lang="pt-BR" b="1" dirty="0" smtClean="0"/>
              <a:t>Contexto sócio-político</a:t>
            </a:r>
            <a:endParaRPr lang="pt-BR" b="1" dirty="0"/>
          </a:p>
        </p:txBody>
      </p:sp>
      <p:sp>
        <p:nvSpPr>
          <p:cNvPr id="18" name="CaixaDeTexto 17"/>
          <p:cNvSpPr txBox="1"/>
          <p:nvPr/>
        </p:nvSpPr>
        <p:spPr>
          <a:xfrm>
            <a:off x="4319828" y="5962652"/>
            <a:ext cx="3078054" cy="369332"/>
          </a:xfrm>
          <a:prstGeom prst="rect">
            <a:avLst/>
          </a:prstGeom>
          <a:noFill/>
        </p:spPr>
        <p:txBody>
          <a:bodyPr wrap="square" rtlCol="0">
            <a:spAutoFit/>
          </a:bodyPr>
          <a:lstStyle/>
          <a:p>
            <a:pPr algn="ctr"/>
            <a:r>
              <a:rPr lang="pt-BR" b="1" dirty="0" smtClean="0"/>
              <a:t>Conclusões</a:t>
            </a:r>
            <a:endParaRPr lang="pt-BR" b="1" dirty="0"/>
          </a:p>
        </p:txBody>
      </p:sp>
    </p:spTree>
    <p:extLst>
      <p:ext uri="{BB962C8B-B14F-4D97-AF65-F5344CB8AC3E}">
        <p14:creationId xmlns:p14="http://schemas.microsoft.com/office/powerpoint/2010/main" val="36077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p:bldP spid="13" grpId="0" animBg="1"/>
      <p:bldP spid="15" grpId="0" animBg="1"/>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842DDE9-0AA4-4641-821A-502FEAD0DFD9}"/>
              </a:ext>
            </a:extLst>
          </p:cNvPr>
          <p:cNvSpPr>
            <a:spLocks noGrp="1"/>
          </p:cNvSpPr>
          <p:nvPr>
            <p:ph type="ctrTitle"/>
          </p:nvPr>
        </p:nvSpPr>
        <p:spPr/>
        <p:txBody>
          <a:bodyPr>
            <a:normAutofit/>
          </a:bodyPr>
          <a:lstStyle/>
          <a:p>
            <a:r>
              <a:rPr lang="pt-BR" dirty="0" smtClean="0">
                <a:solidFill>
                  <a:schemeClr val="tx1"/>
                </a:solidFill>
              </a:rPr>
              <a:t>A origem da mecânica quântica </a:t>
            </a:r>
            <a:r>
              <a:rPr lang="pt-BR" dirty="0">
                <a:solidFill>
                  <a:schemeClr val="tx1"/>
                </a:solidFill>
              </a:rPr>
              <a:t>e a República de Weimar</a:t>
            </a:r>
          </a:p>
        </p:txBody>
      </p:sp>
      <p:sp>
        <p:nvSpPr>
          <p:cNvPr id="3" name="Subtítulo 2">
            <a:extLst>
              <a:ext uri="{FF2B5EF4-FFF2-40B4-BE49-F238E27FC236}">
                <a16:creationId xmlns="" xmlns:a16="http://schemas.microsoft.com/office/drawing/2014/main" id="{F324BE42-A53F-4D19-9551-57AE72EEDACA}"/>
              </a:ext>
            </a:extLst>
          </p:cNvPr>
          <p:cNvSpPr>
            <a:spLocks noGrp="1"/>
          </p:cNvSpPr>
          <p:nvPr>
            <p:ph type="subTitle" idx="1"/>
          </p:nvPr>
        </p:nvSpPr>
        <p:spPr>
          <a:xfrm>
            <a:off x="1370693" y="3868795"/>
            <a:ext cx="9440034" cy="1256996"/>
          </a:xfrm>
        </p:spPr>
        <p:txBody>
          <a:bodyPr>
            <a:normAutofit lnSpcReduction="10000"/>
          </a:bodyPr>
          <a:lstStyle/>
          <a:p>
            <a:endParaRPr lang="pt-BR" dirty="0"/>
          </a:p>
          <a:p>
            <a:r>
              <a:rPr lang="pt-BR" sz="2100" dirty="0"/>
              <a:t>Tópicos de História de Física </a:t>
            </a:r>
            <a:r>
              <a:rPr lang="pt-BR" sz="2100" dirty="0" smtClean="0"/>
              <a:t>Moderna (2019)</a:t>
            </a:r>
          </a:p>
          <a:p>
            <a:r>
              <a:rPr lang="pt-BR" sz="2100" dirty="0" smtClean="0"/>
              <a:t>Sofia Guilhem Basilio</a:t>
            </a:r>
            <a:endParaRPr lang="pt-BR" sz="2100" dirty="0"/>
          </a:p>
        </p:txBody>
      </p:sp>
    </p:spTree>
    <p:extLst>
      <p:ext uri="{BB962C8B-B14F-4D97-AF65-F5344CB8AC3E}">
        <p14:creationId xmlns:p14="http://schemas.microsoft.com/office/powerpoint/2010/main" val="87205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 A cultura de Weimar como ambiente intelectual hostil</a:t>
            </a:r>
            <a:endParaRPr lang="pt-BR" dirty="0"/>
          </a:p>
        </p:txBody>
      </p:sp>
      <p:sp>
        <p:nvSpPr>
          <p:cNvPr id="3" name="Espaço Reservado para Conteúdo 2"/>
          <p:cNvSpPr>
            <a:spLocks noGrp="1"/>
          </p:cNvSpPr>
          <p:nvPr>
            <p:ph idx="1"/>
          </p:nvPr>
        </p:nvSpPr>
        <p:spPr>
          <a:xfrm>
            <a:off x="913795" y="1990029"/>
            <a:ext cx="10353762" cy="4058751"/>
          </a:xfrm>
        </p:spPr>
        <p:txBody>
          <a:bodyPr>
            <a:normAutofit/>
          </a:bodyPr>
          <a:lstStyle/>
          <a:p>
            <a:r>
              <a:rPr lang="pt-BR" sz="2400" dirty="0" smtClean="0"/>
              <a:t>Contribuições da ciência no período de guerra</a:t>
            </a:r>
          </a:p>
          <a:p>
            <a:endParaRPr lang="pt-BR" sz="2400" dirty="0"/>
          </a:p>
          <a:p>
            <a:r>
              <a:rPr lang="pt-BR" sz="2400" dirty="0" smtClean="0"/>
              <a:t>Exemplo: Segunda batalha de </a:t>
            </a:r>
            <a:r>
              <a:rPr lang="pt-BR" sz="2400" dirty="0" err="1" smtClean="0"/>
              <a:t>Ypres</a:t>
            </a:r>
            <a:r>
              <a:rPr lang="pt-BR" sz="2400" dirty="0" smtClean="0"/>
              <a:t> (1915)</a:t>
            </a:r>
          </a:p>
          <a:p>
            <a:endParaRPr lang="pt-BR" sz="2400" dirty="0"/>
          </a:p>
          <a:p>
            <a:r>
              <a:rPr lang="pt-BR" sz="2400" dirty="0"/>
              <a:t>“Esse evento marca o primeiro uso em larga escala de um agente químico com a intenção de causar ferimentos severos ou morte, sendo assim classificado como uma arma de destruição em massa” (</a:t>
            </a:r>
            <a:r>
              <a:rPr lang="pt-BR" sz="2400" dirty="0" err="1" smtClean="0"/>
              <a:t>Szinicz</a:t>
            </a:r>
            <a:r>
              <a:rPr lang="pt-BR" sz="2400" dirty="0" smtClean="0"/>
              <a:t>, </a:t>
            </a:r>
            <a:r>
              <a:rPr lang="pt-BR" sz="2400" dirty="0"/>
              <a:t>2005, p. 170, tradução nossa) </a:t>
            </a:r>
            <a:endParaRPr lang="pt-BR" sz="2400" dirty="0" smtClean="0"/>
          </a:p>
        </p:txBody>
      </p:sp>
    </p:spTree>
    <p:extLst>
      <p:ext uri="{BB962C8B-B14F-4D97-AF65-F5344CB8AC3E}">
        <p14:creationId xmlns:p14="http://schemas.microsoft.com/office/powerpoint/2010/main" val="187836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A cultura de Weimar como ambiente intelectual hostil</a:t>
            </a:r>
          </a:p>
        </p:txBody>
      </p:sp>
      <p:sp>
        <p:nvSpPr>
          <p:cNvPr id="3" name="Espaço Reservado para Conteúdo 2"/>
          <p:cNvSpPr>
            <a:spLocks noGrp="1"/>
          </p:cNvSpPr>
          <p:nvPr>
            <p:ph idx="1"/>
          </p:nvPr>
        </p:nvSpPr>
        <p:spPr>
          <a:xfrm>
            <a:off x="913795" y="2060620"/>
            <a:ext cx="10353762" cy="3730580"/>
          </a:xfrm>
        </p:spPr>
        <p:txBody>
          <a:bodyPr>
            <a:noAutofit/>
          </a:bodyPr>
          <a:lstStyle/>
          <a:p>
            <a:r>
              <a:rPr lang="pt-BR" sz="2400" dirty="0" smtClean="0"/>
              <a:t>“No </a:t>
            </a:r>
            <a:r>
              <a:rPr lang="pt-BR" sz="2400" dirty="0"/>
              <a:t>verão de 1918, os cientistas físicos alemães, como o resto do público alemão, continuaram ansiosos com confiança e satisfação a uma conclusão vitoriosa da guerra em que estavam envolvidos há quatro </a:t>
            </a:r>
            <a:r>
              <a:rPr lang="pt-BR" sz="2400" dirty="0" smtClean="0"/>
              <a:t>anos” (Forman, 1971, p. 8, tradução nossa)</a:t>
            </a:r>
            <a:endParaRPr lang="pt-BR" sz="2400" dirty="0"/>
          </a:p>
          <a:p>
            <a:endParaRPr lang="pt-BR" sz="2400" dirty="0" smtClean="0"/>
          </a:p>
          <a:p>
            <a:r>
              <a:rPr lang="pt-BR" sz="2400" dirty="0" smtClean="0"/>
              <a:t>Derrota da Alemanha: desolamento popular e quebra de confiança para com os cientistas</a:t>
            </a:r>
          </a:p>
          <a:p>
            <a:endParaRPr lang="pt-BR" sz="2400" dirty="0"/>
          </a:p>
          <a:p>
            <a:r>
              <a:rPr lang="pt-BR" sz="2400" dirty="0" smtClean="0"/>
              <a:t>Ambiente intelectual antagônico à ciência</a:t>
            </a:r>
            <a:endParaRPr lang="pt-BR" sz="2400" dirty="0"/>
          </a:p>
        </p:txBody>
      </p:sp>
    </p:spTree>
    <p:extLst>
      <p:ext uri="{BB962C8B-B14F-4D97-AF65-F5344CB8AC3E}">
        <p14:creationId xmlns:p14="http://schemas.microsoft.com/office/powerpoint/2010/main" val="171220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A cultura de Weimar como ambiente intelectual hostil</a:t>
            </a:r>
          </a:p>
        </p:txBody>
      </p:sp>
      <p:sp>
        <p:nvSpPr>
          <p:cNvPr id="3" name="Espaço Reservado para Conteúdo 2"/>
          <p:cNvSpPr>
            <a:spLocks noGrp="1"/>
          </p:cNvSpPr>
          <p:nvPr>
            <p:ph idx="1"/>
          </p:nvPr>
        </p:nvSpPr>
        <p:spPr>
          <a:xfrm>
            <a:off x="913795" y="2034862"/>
            <a:ext cx="10353762" cy="3756338"/>
          </a:xfrm>
        </p:spPr>
        <p:txBody>
          <a:bodyPr>
            <a:normAutofit/>
          </a:bodyPr>
          <a:lstStyle/>
          <a:p>
            <a:r>
              <a:rPr lang="pt-BR" sz="2400" i="1" dirty="0" err="1" smtClean="0">
                <a:effectLst/>
              </a:rPr>
              <a:t>Lebensphilosophie</a:t>
            </a:r>
            <a:r>
              <a:rPr lang="pt-BR" sz="2400" i="1" dirty="0" smtClean="0">
                <a:effectLst/>
              </a:rPr>
              <a:t> </a:t>
            </a:r>
            <a:r>
              <a:rPr lang="pt-BR" sz="2400" dirty="0" smtClean="0">
                <a:effectLst/>
              </a:rPr>
              <a:t>existencialista:</a:t>
            </a:r>
          </a:p>
          <a:p>
            <a:endParaRPr lang="pt-BR" sz="2400" dirty="0" smtClean="0">
              <a:effectLst/>
            </a:endParaRPr>
          </a:p>
          <a:p>
            <a:pPr marL="36900" indent="0" algn="ctr">
              <a:buNone/>
            </a:pPr>
            <a:r>
              <a:rPr lang="pt-BR" sz="2400" dirty="0">
                <a:effectLst/>
              </a:rPr>
              <a:t>“rejeição da razão como instrumento epistemológico, porque inseparável do positivismo-mecanismo-materialismo e porque, como fundamentalmente </a:t>
            </a:r>
            <a:r>
              <a:rPr lang="pt-BR" sz="2400" dirty="0" err="1">
                <a:effectLst/>
              </a:rPr>
              <a:t>desintegrante</a:t>
            </a:r>
            <a:r>
              <a:rPr lang="pt-BR" sz="2400" dirty="0">
                <a:effectLst/>
              </a:rPr>
              <a:t>, incapaz de satisfazer a "fome de totalidade"; </a:t>
            </a:r>
            <a:r>
              <a:rPr lang="pt-BR" sz="2400" b="1" dirty="0">
                <a:effectLst/>
              </a:rPr>
              <a:t>glorificação da "vida", intuição, experiência não mediada e não analisada</a:t>
            </a:r>
            <a:r>
              <a:rPr lang="pt-BR" sz="2400" dirty="0">
                <a:effectLst/>
              </a:rPr>
              <a:t>, com a apreensão imediata de valores, e </a:t>
            </a:r>
            <a:r>
              <a:rPr lang="pt-BR" sz="2400" b="1" dirty="0">
                <a:effectLst/>
              </a:rPr>
              <a:t>não a dissecção do nexo causal, como objeto próprio da atividade acadêmica ou científica</a:t>
            </a:r>
            <a:r>
              <a:rPr lang="pt-BR" sz="2400" dirty="0">
                <a:effectLst/>
              </a:rPr>
              <a:t>.” </a:t>
            </a:r>
            <a:r>
              <a:rPr lang="pt-BR" sz="2400" dirty="0" smtClean="0">
                <a:effectLst/>
              </a:rPr>
              <a:t>(Forman, 1971, p. 16, tradução e grifos nossa)</a:t>
            </a:r>
            <a:endParaRPr lang="pt-BR" sz="2400" dirty="0"/>
          </a:p>
        </p:txBody>
      </p:sp>
    </p:spTree>
    <p:extLst>
      <p:ext uri="{BB962C8B-B14F-4D97-AF65-F5344CB8AC3E}">
        <p14:creationId xmlns:p14="http://schemas.microsoft.com/office/powerpoint/2010/main" val="425762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cineset.com.br/wp-content/uploads/2015/03/nosferat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682" y="4109744"/>
            <a:ext cx="4841966" cy="242098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fontScale="90000"/>
          </a:bodyPr>
          <a:lstStyle/>
          <a:p>
            <a:r>
              <a:rPr lang="pt-BR" dirty="0"/>
              <a:t>1) A cultura de Weimar como ambiente intelectual hostil</a:t>
            </a:r>
          </a:p>
        </p:txBody>
      </p:sp>
      <p:sp>
        <p:nvSpPr>
          <p:cNvPr id="3" name="Espaço Reservado para Conteúdo 2"/>
          <p:cNvSpPr>
            <a:spLocks noGrp="1"/>
          </p:cNvSpPr>
          <p:nvPr>
            <p:ph idx="1"/>
          </p:nvPr>
        </p:nvSpPr>
        <p:spPr>
          <a:xfrm>
            <a:off x="913795" y="2073499"/>
            <a:ext cx="10353762" cy="3717701"/>
          </a:xfrm>
        </p:spPr>
        <p:txBody>
          <a:bodyPr>
            <a:normAutofit/>
          </a:bodyPr>
          <a:lstStyle/>
          <a:p>
            <a:r>
              <a:rPr lang="pt-BR" sz="2400" dirty="0" smtClean="0"/>
              <a:t>Exemplo </a:t>
            </a:r>
            <a:r>
              <a:rPr lang="pt-BR" sz="2400" dirty="0" err="1" smtClean="0"/>
              <a:t>extra-científico</a:t>
            </a:r>
            <a:r>
              <a:rPr lang="pt-BR" sz="2400" dirty="0" smtClean="0"/>
              <a:t>: expressionismo alemão como oposição ao cenário do racionalismo moderno e como forma de expressar seus sentimentos de forma intuitiva</a:t>
            </a:r>
          </a:p>
          <a:p>
            <a:endParaRPr lang="pt-BR" sz="2400" dirty="0"/>
          </a:p>
        </p:txBody>
      </p:sp>
      <p:pic>
        <p:nvPicPr>
          <p:cNvPr id="1026" name="Picture 2" descr="https://www.aicinema.com.br/wp-content/uploads/2018/08/O-Gabinete-do-Dr.-Caligari-820x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5" y="4109744"/>
            <a:ext cx="4963015" cy="242098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913795" y="3747752"/>
            <a:ext cx="4963015" cy="369332"/>
          </a:xfrm>
          <a:prstGeom prst="rect">
            <a:avLst/>
          </a:prstGeom>
          <a:noFill/>
        </p:spPr>
        <p:txBody>
          <a:bodyPr wrap="square" rtlCol="0">
            <a:spAutoFit/>
          </a:bodyPr>
          <a:lstStyle/>
          <a:p>
            <a:pPr algn="ctr"/>
            <a:r>
              <a:rPr lang="pt-BR" dirty="0"/>
              <a:t>Das </a:t>
            </a:r>
            <a:r>
              <a:rPr lang="pt-BR" dirty="0" err="1"/>
              <a:t>Cabinet</a:t>
            </a:r>
            <a:r>
              <a:rPr lang="pt-BR" dirty="0"/>
              <a:t> </a:t>
            </a:r>
            <a:r>
              <a:rPr lang="pt-BR" dirty="0" err="1"/>
              <a:t>des</a:t>
            </a:r>
            <a:r>
              <a:rPr lang="pt-BR" dirty="0"/>
              <a:t> Dr. </a:t>
            </a:r>
            <a:r>
              <a:rPr lang="pt-BR" dirty="0" err="1"/>
              <a:t>Caligari</a:t>
            </a:r>
            <a:r>
              <a:rPr lang="pt-BR" dirty="0"/>
              <a:t> - 1920</a:t>
            </a:r>
          </a:p>
        </p:txBody>
      </p:sp>
      <p:sp>
        <p:nvSpPr>
          <p:cNvPr id="7" name="CaixaDeTexto 6"/>
          <p:cNvSpPr txBox="1"/>
          <p:nvPr/>
        </p:nvSpPr>
        <p:spPr>
          <a:xfrm>
            <a:off x="6309682" y="3747683"/>
            <a:ext cx="4963015" cy="369332"/>
          </a:xfrm>
          <a:prstGeom prst="rect">
            <a:avLst/>
          </a:prstGeom>
          <a:noFill/>
        </p:spPr>
        <p:txBody>
          <a:bodyPr wrap="square" rtlCol="0">
            <a:spAutoFit/>
          </a:bodyPr>
          <a:lstStyle/>
          <a:p>
            <a:pPr algn="ctr"/>
            <a:r>
              <a:rPr lang="de-DE" dirty="0"/>
              <a:t>Nosferatu, Eine Symphonie des Grauen</a:t>
            </a:r>
            <a:r>
              <a:rPr lang="pt-BR" dirty="0" smtClean="0"/>
              <a:t> </a:t>
            </a:r>
            <a:r>
              <a:rPr lang="pt-BR" dirty="0"/>
              <a:t>- </a:t>
            </a:r>
            <a:r>
              <a:rPr lang="pt-BR" dirty="0" smtClean="0"/>
              <a:t>1922</a:t>
            </a:r>
            <a:endParaRPr lang="pt-BR" dirty="0"/>
          </a:p>
        </p:txBody>
      </p:sp>
    </p:spTree>
    <p:extLst>
      <p:ext uri="{BB962C8B-B14F-4D97-AF65-F5344CB8AC3E}">
        <p14:creationId xmlns:p14="http://schemas.microsoft.com/office/powerpoint/2010/main" val="127688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A cultura de Weimar como ambiente intelectual hostil</a:t>
            </a:r>
          </a:p>
        </p:txBody>
      </p:sp>
      <p:sp>
        <p:nvSpPr>
          <p:cNvPr id="3" name="Espaço Reservado para Conteúdo 2"/>
          <p:cNvSpPr>
            <a:spLocks noGrp="1"/>
          </p:cNvSpPr>
          <p:nvPr>
            <p:ph idx="1"/>
          </p:nvPr>
        </p:nvSpPr>
        <p:spPr>
          <a:xfrm>
            <a:off x="913795" y="1988972"/>
            <a:ext cx="5705946" cy="4058751"/>
          </a:xfrm>
        </p:spPr>
        <p:txBody>
          <a:bodyPr>
            <a:noAutofit/>
          </a:bodyPr>
          <a:lstStyle/>
          <a:p>
            <a:r>
              <a:rPr lang="pt-BR" sz="2200" dirty="0" smtClean="0"/>
              <a:t>Primeiro volume publicado em 1918</a:t>
            </a:r>
          </a:p>
          <a:p>
            <a:endParaRPr lang="pt-BR" sz="2200" dirty="0"/>
          </a:p>
          <a:p>
            <a:r>
              <a:rPr lang="pt-BR" sz="2200" dirty="0"/>
              <a:t>“Para </a:t>
            </a:r>
            <a:r>
              <a:rPr lang="pt-BR" sz="2200" dirty="0" err="1"/>
              <a:t>Lukács</a:t>
            </a:r>
            <a:r>
              <a:rPr lang="pt-BR" sz="2200" dirty="0"/>
              <a:t>, </a:t>
            </a:r>
            <a:r>
              <a:rPr lang="pt-BR" sz="2200" dirty="0" err="1"/>
              <a:t>Spengler</a:t>
            </a:r>
            <a:r>
              <a:rPr lang="pt-BR" sz="2200" dirty="0"/>
              <a:t> é o representante característico da </a:t>
            </a:r>
            <a:r>
              <a:rPr lang="pt-BR" sz="2200" i="1" dirty="0" err="1"/>
              <a:t>Lebensphilosophie</a:t>
            </a:r>
            <a:r>
              <a:rPr lang="pt-BR" sz="2200" dirty="0"/>
              <a:t> dos anos </a:t>
            </a:r>
            <a:r>
              <a:rPr lang="pt-BR" sz="2200" dirty="0" smtClean="0"/>
              <a:t>pós-guerra” (Forman, 1971, p. 31, tradução nossa)</a:t>
            </a:r>
          </a:p>
          <a:p>
            <a:endParaRPr lang="pt-BR" sz="2200" dirty="0"/>
          </a:p>
          <a:p>
            <a:r>
              <a:rPr lang="pt-BR" sz="2200" dirty="0">
                <a:effectLst/>
              </a:rPr>
              <a:t>Imagem difamatória da ciência presente na obra de </a:t>
            </a:r>
            <a:r>
              <a:rPr lang="pt-BR" sz="2200" dirty="0" err="1">
                <a:effectLst/>
              </a:rPr>
              <a:t>Spenlger</a:t>
            </a:r>
            <a:r>
              <a:rPr lang="pt-BR" sz="2200" dirty="0">
                <a:effectLst/>
              </a:rPr>
              <a:t> condizente com as inclinações da classe média educada alemã do </a:t>
            </a:r>
            <a:r>
              <a:rPr lang="pt-BR" sz="2200" dirty="0" smtClean="0">
                <a:effectLst/>
              </a:rPr>
              <a:t>pós-guerra</a:t>
            </a:r>
            <a:endParaRPr lang="pt-BR" sz="2200" dirty="0">
              <a:effectLst/>
            </a:endParaRPr>
          </a:p>
        </p:txBody>
      </p:sp>
      <p:pic>
        <p:nvPicPr>
          <p:cNvPr id="5" name="Imagem 4"/>
          <p:cNvPicPr>
            <a:picLocks noChangeAspect="1"/>
          </p:cNvPicPr>
          <p:nvPr/>
        </p:nvPicPr>
        <p:blipFill>
          <a:blip r:embed="rId2"/>
          <a:stretch>
            <a:fillRect/>
          </a:stretch>
        </p:blipFill>
        <p:spPr>
          <a:xfrm>
            <a:off x="6938962" y="1988972"/>
            <a:ext cx="4548993" cy="4149959"/>
          </a:xfrm>
          <a:prstGeom prst="rect">
            <a:avLst/>
          </a:prstGeom>
        </p:spPr>
      </p:pic>
    </p:spTree>
    <p:extLst>
      <p:ext uri="{BB962C8B-B14F-4D97-AF65-F5344CB8AC3E}">
        <p14:creationId xmlns:p14="http://schemas.microsoft.com/office/powerpoint/2010/main" val="18893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A cultura de Weimar como ambiente intelectual hostil</a:t>
            </a:r>
          </a:p>
        </p:txBody>
      </p:sp>
      <p:sp>
        <p:nvSpPr>
          <p:cNvPr id="5" name="Espaço Reservado para Conteúdo 4"/>
          <p:cNvSpPr>
            <a:spLocks noGrp="1"/>
          </p:cNvSpPr>
          <p:nvPr>
            <p:ph sz="half" idx="2"/>
          </p:nvPr>
        </p:nvSpPr>
        <p:spPr>
          <a:xfrm>
            <a:off x="6202892" y="1553714"/>
            <a:ext cx="5064665" cy="4058751"/>
          </a:xfrm>
        </p:spPr>
        <p:txBody>
          <a:bodyPr>
            <a:noAutofit/>
          </a:bodyPr>
          <a:lstStyle/>
          <a:p>
            <a:pPr marL="36900" indent="0">
              <a:buNone/>
            </a:pPr>
            <a:endParaRPr lang="pt-BR" sz="2400" dirty="0" smtClean="0"/>
          </a:p>
          <a:p>
            <a:pPr marL="36900" indent="0">
              <a:buNone/>
            </a:pPr>
            <a:r>
              <a:rPr lang="pt-BR" sz="2400" dirty="0" smtClean="0"/>
              <a:t>“Certamente </a:t>
            </a:r>
            <a:r>
              <a:rPr lang="pt-BR" sz="2400" dirty="0"/>
              <a:t>na Alemanha esse anacronismo se baseia em parte na miséria do presente. </a:t>
            </a:r>
            <a:r>
              <a:rPr lang="pt-BR" sz="2400" b="1" dirty="0"/>
              <a:t>A crença em uma ordem mundial racional [</a:t>
            </a:r>
            <a:r>
              <a:rPr lang="pt-BR" sz="2400" b="1" dirty="0" err="1"/>
              <a:t>vernünftig</a:t>
            </a:r>
            <a:r>
              <a:rPr lang="pt-BR" sz="2400" b="1" dirty="0"/>
              <a:t>] foi abalada pela maneira como a guerra terminou e a paz ditada</a:t>
            </a:r>
            <a:r>
              <a:rPr lang="pt-BR" sz="2400" dirty="0"/>
              <a:t>; consequentemente, busca-se a salvação em uma ordem mundial irracional [</a:t>
            </a:r>
            <a:r>
              <a:rPr lang="pt-BR" sz="2400" dirty="0" err="1"/>
              <a:t>unvernünftig</a:t>
            </a:r>
            <a:r>
              <a:rPr lang="pt-BR" sz="2400" dirty="0" smtClean="0"/>
              <a:t>]” (</a:t>
            </a:r>
            <a:r>
              <a:rPr lang="pt-BR" sz="2400" dirty="0" err="1" smtClean="0"/>
              <a:t>Sommerfeld</a:t>
            </a:r>
            <a:r>
              <a:rPr lang="pt-BR" sz="2400" dirty="0" smtClean="0"/>
              <a:t> </a:t>
            </a:r>
            <a:r>
              <a:rPr lang="pt-BR" sz="2400" i="1" dirty="0" smtClean="0"/>
              <a:t>apud</a:t>
            </a:r>
            <a:r>
              <a:rPr lang="pt-BR" sz="2400" dirty="0" smtClean="0"/>
              <a:t> Forman, 1917, p. 13, tradução e grifos nossos)</a:t>
            </a:r>
            <a:endParaRPr lang="pt-BR" sz="2400" dirty="0"/>
          </a:p>
        </p:txBody>
      </p:sp>
      <p:pic>
        <p:nvPicPr>
          <p:cNvPr id="1026" name="Picture 2" descr="https://pbs.twimg.com/media/B2rAgK-IYAAWdYT.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3795" y="2289521"/>
            <a:ext cx="5059363" cy="370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7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normAutofit fontScale="90000"/>
          </a:bodyPr>
          <a:lstStyle/>
          <a:p>
            <a:r>
              <a:rPr lang="pt-BR" dirty="0"/>
              <a:t>1) A cultura de Weimar como ambiente intelectual hostil</a:t>
            </a:r>
          </a:p>
        </p:txBody>
      </p:sp>
      <p:sp>
        <p:nvSpPr>
          <p:cNvPr id="8" name="Espaço Reservado para Conteúdo 7"/>
          <p:cNvSpPr>
            <a:spLocks noGrp="1"/>
          </p:cNvSpPr>
          <p:nvPr>
            <p:ph sz="half" idx="1"/>
          </p:nvPr>
        </p:nvSpPr>
        <p:spPr>
          <a:xfrm>
            <a:off x="913795" y="1958181"/>
            <a:ext cx="5630696" cy="4058750"/>
          </a:xfrm>
        </p:spPr>
        <p:txBody>
          <a:bodyPr>
            <a:noAutofit/>
          </a:bodyPr>
          <a:lstStyle/>
          <a:p>
            <a:r>
              <a:rPr lang="pt-BR" sz="2200" dirty="0" smtClean="0"/>
              <a:t>Carl Heinrich Becker: </a:t>
            </a:r>
            <a:r>
              <a:rPr lang="pt-BR" sz="2200" dirty="0">
                <a:effectLst/>
              </a:rPr>
              <a:t>“todo o nosso sistema educacional é voltado exclusivamente para o intelecto. </a:t>
            </a:r>
            <a:r>
              <a:rPr lang="pt-BR" sz="2200" b="1" dirty="0">
                <a:effectLst/>
              </a:rPr>
              <a:t>Devemos adquirir novamente reverência pelo irracional</a:t>
            </a:r>
            <a:r>
              <a:rPr lang="pt-BR" sz="2200" dirty="0">
                <a:effectLst/>
              </a:rPr>
              <a:t>.” </a:t>
            </a:r>
            <a:r>
              <a:rPr lang="pt-BR" sz="2200" dirty="0" smtClean="0">
                <a:effectLst/>
              </a:rPr>
              <a:t>(Becker </a:t>
            </a:r>
            <a:r>
              <a:rPr lang="pt-BR" sz="2200" i="1" dirty="0" smtClean="0">
                <a:effectLst/>
              </a:rPr>
              <a:t>apud</a:t>
            </a:r>
            <a:r>
              <a:rPr lang="pt-BR" sz="2200" dirty="0" smtClean="0">
                <a:effectLst/>
              </a:rPr>
              <a:t> Forman, 1971, p. 24, tradução e grifos nossos)</a:t>
            </a:r>
            <a:endParaRPr lang="pt-BR" sz="2200" dirty="0">
              <a:effectLst/>
            </a:endParaRPr>
          </a:p>
          <a:p>
            <a:r>
              <a:rPr lang="pt-BR" sz="2200" dirty="0">
                <a:effectLst/>
              </a:rPr>
              <a:t>Movimentos políticos e governamentais desfavoráveis às ciências exatas: diminuição da carga das ciências exatas nas </a:t>
            </a:r>
            <a:r>
              <a:rPr lang="pt-BR" sz="2200" dirty="0" smtClean="0">
                <a:effectLst/>
              </a:rPr>
              <a:t>escolas. </a:t>
            </a:r>
            <a:r>
              <a:rPr lang="pt-BR" sz="2200" dirty="0">
                <a:effectLst/>
              </a:rPr>
              <a:t>Formação do atual sistema de divisão de segundo grau alemão (</a:t>
            </a:r>
            <a:r>
              <a:rPr lang="pt-BR" sz="2200" dirty="0" err="1">
                <a:effectLst/>
              </a:rPr>
              <a:t>Hauptschule</a:t>
            </a:r>
            <a:r>
              <a:rPr lang="pt-BR" sz="2200" dirty="0">
                <a:effectLst/>
              </a:rPr>
              <a:t>, </a:t>
            </a:r>
            <a:r>
              <a:rPr lang="pt-BR" sz="2200" dirty="0" err="1">
                <a:effectLst/>
              </a:rPr>
              <a:t>Realschule</a:t>
            </a:r>
            <a:r>
              <a:rPr lang="pt-BR" sz="2200" dirty="0">
                <a:effectLst/>
              </a:rPr>
              <a:t>, </a:t>
            </a:r>
            <a:r>
              <a:rPr lang="pt-BR" sz="2200" dirty="0" err="1" smtClean="0">
                <a:effectLst/>
              </a:rPr>
              <a:t>Gymnasium</a:t>
            </a:r>
            <a:r>
              <a:rPr lang="pt-BR" sz="2200" dirty="0" smtClean="0">
                <a:effectLst/>
              </a:rPr>
              <a:t>)</a:t>
            </a:r>
            <a:endParaRPr lang="pt-BR" sz="2200" dirty="0">
              <a:effectLst/>
            </a:endParaRPr>
          </a:p>
        </p:txBody>
      </p:sp>
      <p:pic>
        <p:nvPicPr>
          <p:cNvPr id="2050" name="Picture 2" descr="https://www.eume-berlin.de/fileadmin/eume/Bilder/Veranstaltungen/CHB_Lecture/Carl-Heinrich-Beck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5664" y="1870883"/>
            <a:ext cx="2919752" cy="414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88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2) Adaptação da ideologia ao ambiente intelectual</a:t>
            </a:r>
          </a:p>
        </p:txBody>
      </p:sp>
      <p:sp>
        <p:nvSpPr>
          <p:cNvPr id="6" name="Espaço Reservado para Conteúdo 5"/>
          <p:cNvSpPr>
            <a:spLocks noGrp="1"/>
          </p:cNvSpPr>
          <p:nvPr>
            <p:ph idx="1"/>
          </p:nvPr>
        </p:nvSpPr>
        <p:spPr>
          <a:xfrm>
            <a:off x="913795" y="2019832"/>
            <a:ext cx="10353762" cy="4058751"/>
          </a:xfrm>
        </p:spPr>
        <p:txBody>
          <a:bodyPr>
            <a:normAutofit/>
          </a:bodyPr>
          <a:lstStyle/>
          <a:p>
            <a:r>
              <a:rPr lang="pt-BR" sz="2800" dirty="0" smtClean="0"/>
              <a:t>Sentimento de crise do conhecimento</a:t>
            </a:r>
          </a:p>
          <a:p>
            <a:endParaRPr lang="pt-BR" sz="2800" dirty="0"/>
          </a:p>
          <a:p>
            <a:r>
              <a:rPr lang="pt-BR" sz="2800" dirty="0" smtClean="0"/>
              <a:t>“[</a:t>
            </a:r>
            <a:r>
              <a:rPr lang="pt-BR" sz="2800" dirty="0"/>
              <a:t>A] ideologia pertence não apenas à concepção geral da natureza e dos objetivos da atividade científica, [...] mas também à percepção do cientista sobre o estado de sua disciplina, suas esperanças e expectativas para um desenvolvimento futuro</a:t>
            </a:r>
            <a:r>
              <a:rPr lang="pt-BR" sz="2800" dirty="0" smtClean="0"/>
              <a:t>” (Forman, 1971, p. 58, tradução nossa)</a:t>
            </a:r>
            <a:endParaRPr lang="pt-BR" sz="2800" dirty="0"/>
          </a:p>
        </p:txBody>
      </p:sp>
    </p:spTree>
    <p:extLst>
      <p:ext uri="{BB962C8B-B14F-4D97-AF65-F5344CB8AC3E}">
        <p14:creationId xmlns:p14="http://schemas.microsoft.com/office/powerpoint/2010/main" val="252808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smtClean="0"/>
              <a:t>2</a:t>
            </a:r>
            <a:r>
              <a:rPr lang="pt-BR" dirty="0"/>
              <a:t>) Adaptação da ideologia ao ambiente intelectual</a:t>
            </a:r>
          </a:p>
        </p:txBody>
      </p:sp>
      <p:sp>
        <p:nvSpPr>
          <p:cNvPr id="12" name="Espaço Reservado para Conteúdo 11"/>
          <p:cNvSpPr>
            <a:spLocks noGrp="1"/>
          </p:cNvSpPr>
          <p:nvPr>
            <p:ph sz="half" idx="2"/>
          </p:nvPr>
        </p:nvSpPr>
        <p:spPr>
          <a:xfrm>
            <a:off x="6202892" y="1823890"/>
            <a:ext cx="5064665" cy="4058751"/>
          </a:xfrm>
        </p:spPr>
        <p:txBody>
          <a:bodyPr>
            <a:noAutofit/>
          </a:bodyPr>
          <a:lstStyle/>
          <a:p>
            <a:r>
              <a:rPr lang="pt-BR" sz="2200" dirty="0" smtClean="0"/>
              <a:t>Wilhelm Wien:</a:t>
            </a:r>
            <a:endParaRPr lang="pt-BR" sz="2200" dirty="0"/>
          </a:p>
          <a:p>
            <a:pPr marL="36900" indent="0">
              <a:buNone/>
            </a:pPr>
            <a:r>
              <a:rPr lang="pt-BR" sz="2200" dirty="0" smtClean="0">
                <a:effectLst/>
              </a:rPr>
              <a:t>Discurso </a:t>
            </a:r>
            <a:r>
              <a:rPr lang="pt-BR" sz="2200" dirty="0">
                <a:effectLst/>
              </a:rPr>
              <a:t>de 1918 – Wien enfatizou a independência e autonomia da física, especialmente com relação à filosofia (idealista alemã)</a:t>
            </a:r>
          </a:p>
          <a:p>
            <a:pPr marL="36900" indent="0">
              <a:buNone/>
            </a:pPr>
            <a:r>
              <a:rPr lang="pt-BR" sz="2200" dirty="0" smtClean="0">
                <a:effectLst/>
              </a:rPr>
              <a:t>Discurso </a:t>
            </a:r>
            <a:r>
              <a:rPr lang="pt-BR" sz="2200" dirty="0">
                <a:effectLst/>
              </a:rPr>
              <a:t>de 1920 – o “postulado da </a:t>
            </a:r>
            <a:r>
              <a:rPr lang="pt-BR" sz="2200" dirty="0" err="1">
                <a:effectLst/>
              </a:rPr>
              <a:t>cogniscibilidade</a:t>
            </a:r>
            <a:r>
              <a:rPr lang="pt-BR" sz="2200" dirty="0">
                <a:effectLst/>
              </a:rPr>
              <a:t> da Natureza” como sendo, “em última análise, não tão distante da </a:t>
            </a:r>
            <a:r>
              <a:rPr lang="pt-BR" sz="2200" dirty="0" smtClean="0">
                <a:effectLst/>
              </a:rPr>
              <a:t>ideia </a:t>
            </a:r>
            <a:r>
              <a:rPr lang="pt-BR" sz="2200" dirty="0">
                <a:effectLst/>
              </a:rPr>
              <a:t>fundamental da filosofia hegeliana da identidade</a:t>
            </a:r>
            <a:r>
              <a:rPr lang="pt-BR" sz="2200" dirty="0" smtClean="0">
                <a:effectLst/>
              </a:rPr>
              <a:t>”; Física como expressão do “puro instinto humano de investigação”</a:t>
            </a:r>
            <a:endParaRPr lang="pt-BR" sz="2200" dirty="0">
              <a:effectLst/>
            </a:endParaRPr>
          </a:p>
        </p:txBody>
      </p:sp>
      <p:pic>
        <p:nvPicPr>
          <p:cNvPr id="3074" name="Picture 2" descr="https://upload.wikimedia.org/wikipedia/commons/2/2b/Wien2.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26878" y="1732449"/>
            <a:ext cx="3867636" cy="453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60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2) Adaptação da ideologia ao ambiente intelectual</a:t>
            </a:r>
          </a:p>
        </p:txBody>
      </p:sp>
      <p:sp>
        <p:nvSpPr>
          <p:cNvPr id="6" name="Espaço Reservado para Conteúdo 5"/>
          <p:cNvSpPr>
            <a:spLocks noGrp="1"/>
          </p:cNvSpPr>
          <p:nvPr>
            <p:ph idx="1"/>
          </p:nvPr>
        </p:nvSpPr>
        <p:spPr>
          <a:xfrm>
            <a:off x="913795" y="1732449"/>
            <a:ext cx="10353762" cy="4771382"/>
          </a:xfrm>
        </p:spPr>
        <p:txBody>
          <a:bodyPr>
            <a:noAutofit/>
          </a:bodyPr>
          <a:lstStyle/>
          <a:p>
            <a:endParaRPr lang="pt-BR" sz="2400" dirty="0" smtClean="0"/>
          </a:p>
          <a:p>
            <a:r>
              <a:rPr lang="pt-BR" sz="2400" dirty="0" smtClean="0"/>
              <a:t>Richard von Mise sobre relatividade e física atômica </a:t>
            </a:r>
            <a:r>
              <a:rPr lang="pt-BR" sz="2400" dirty="0"/>
              <a:t>em 1920</a:t>
            </a:r>
            <a:r>
              <a:rPr lang="pt-BR" sz="2400" dirty="0" smtClean="0"/>
              <a:t>:</a:t>
            </a:r>
          </a:p>
          <a:p>
            <a:pPr marL="36900" indent="0" algn="ctr">
              <a:buNone/>
            </a:pPr>
            <a:endParaRPr lang="pt-BR" sz="2400" dirty="0" smtClean="0"/>
          </a:p>
          <a:p>
            <a:pPr marL="36900" indent="0" algn="ctr">
              <a:buNone/>
            </a:pPr>
            <a:endParaRPr lang="pt-BR" sz="2400" dirty="0"/>
          </a:p>
          <a:p>
            <a:pPr marL="36900" indent="0" algn="ctr">
              <a:buNone/>
            </a:pPr>
            <a:r>
              <a:rPr lang="pt-BR" sz="2400" dirty="0" smtClean="0"/>
              <a:t>“</a:t>
            </a:r>
            <a:r>
              <a:rPr lang="pt-BR" sz="2400" dirty="0"/>
              <a:t>Não se trata de novos fatos de qualquer espécie, nem de novas proposições teóricas, nem mesmo de novos métodos de pesquisa, mas, se assim posso dizer, tomando esta palavra em seu sentido filosófico - de </a:t>
            </a:r>
            <a:r>
              <a:rPr lang="pt-BR" sz="2400" b="1" dirty="0"/>
              <a:t>novas intuições </a:t>
            </a:r>
            <a:r>
              <a:rPr lang="pt-BR" sz="2400" dirty="0"/>
              <a:t>[</a:t>
            </a:r>
            <a:r>
              <a:rPr lang="pt-BR" sz="2400" dirty="0" err="1"/>
              <a:t>Anschauungen</a:t>
            </a:r>
            <a:r>
              <a:rPr lang="pt-BR" sz="2400" dirty="0"/>
              <a:t>] do </a:t>
            </a:r>
            <a:r>
              <a:rPr lang="pt-BR" sz="2400" dirty="0" smtClean="0"/>
              <a:t>mundo” (von </a:t>
            </a:r>
            <a:r>
              <a:rPr lang="pt-BR" sz="2400" dirty="0" err="1" smtClean="0"/>
              <a:t>Mises</a:t>
            </a:r>
            <a:r>
              <a:rPr lang="pt-BR" sz="2400" dirty="0" smtClean="0"/>
              <a:t> </a:t>
            </a:r>
            <a:r>
              <a:rPr lang="pt-BR" sz="2400" i="1" dirty="0" smtClean="0"/>
              <a:t>apud</a:t>
            </a:r>
            <a:r>
              <a:rPr lang="pt-BR" sz="2400" dirty="0" smtClean="0"/>
              <a:t> Forman, 1971, p. 49, tradução e grifos nossos)</a:t>
            </a:r>
          </a:p>
          <a:p>
            <a:pPr marL="36900" indent="0">
              <a:buNone/>
            </a:pPr>
            <a:endParaRPr lang="pt-BR" sz="2400" dirty="0"/>
          </a:p>
        </p:txBody>
      </p:sp>
    </p:spTree>
    <p:extLst>
      <p:ext uri="{BB962C8B-B14F-4D97-AF65-F5344CB8AC3E}">
        <p14:creationId xmlns:p14="http://schemas.microsoft.com/office/powerpoint/2010/main" val="194738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04CCCF0-1AA4-408A-A3B9-B5D5B9376947}"/>
              </a:ext>
            </a:extLst>
          </p:cNvPr>
          <p:cNvSpPr>
            <a:spLocks noGrp="1"/>
          </p:cNvSpPr>
          <p:nvPr>
            <p:ph type="title"/>
          </p:nvPr>
        </p:nvSpPr>
        <p:spPr/>
        <p:txBody>
          <a:bodyPr/>
          <a:lstStyle/>
          <a:p>
            <a:r>
              <a:rPr lang="pt-BR" dirty="0">
                <a:solidFill>
                  <a:schemeClr val="tx1"/>
                </a:solidFill>
              </a:rPr>
              <a:t>Quanto influencia, afinal?</a:t>
            </a:r>
          </a:p>
        </p:txBody>
      </p:sp>
      <p:sp>
        <p:nvSpPr>
          <p:cNvPr id="3" name="Espaço Reservado para Conteúdo 2">
            <a:extLst>
              <a:ext uri="{FF2B5EF4-FFF2-40B4-BE49-F238E27FC236}">
                <a16:creationId xmlns="" xmlns:a16="http://schemas.microsoft.com/office/drawing/2014/main" id="{CC520C0B-A21E-44AA-A688-DCE55ACB9999}"/>
              </a:ext>
            </a:extLst>
          </p:cNvPr>
          <p:cNvSpPr>
            <a:spLocks noGrp="1"/>
          </p:cNvSpPr>
          <p:nvPr>
            <p:ph idx="1"/>
          </p:nvPr>
        </p:nvSpPr>
        <p:spPr>
          <a:xfrm>
            <a:off x="913795" y="2196276"/>
            <a:ext cx="10353762" cy="4058751"/>
          </a:xfrm>
        </p:spPr>
        <p:txBody>
          <a:bodyPr>
            <a:normAutofit/>
          </a:bodyPr>
          <a:lstStyle/>
          <a:p>
            <a:r>
              <a:rPr lang="pt-BR" sz="2800" dirty="0">
                <a:solidFill>
                  <a:schemeClr val="tx1"/>
                </a:solidFill>
              </a:rPr>
              <a:t>Questão ainda em aberto para filósofos, sociólogos e historiadores da ciência;</a:t>
            </a:r>
          </a:p>
          <a:p>
            <a:endParaRPr lang="pt-BR" sz="2800" dirty="0">
              <a:solidFill>
                <a:schemeClr val="tx1"/>
              </a:solidFill>
            </a:endParaRPr>
          </a:p>
          <a:p>
            <a:r>
              <a:rPr lang="pt-BR" sz="2800" dirty="0">
                <a:solidFill>
                  <a:schemeClr val="tx1"/>
                </a:solidFill>
              </a:rPr>
              <a:t>Diversos enfoques, diversas respostas;</a:t>
            </a:r>
          </a:p>
          <a:p>
            <a:endParaRPr lang="pt-BR" sz="2800" dirty="0">
              <a:solidFill>
                <a:schemeClr val="tx1"/>
              </a:solidFill>
            </a:endParaRPr>
          </a:p>
          <a:p>
            <a:r>
              <a:rPr lang="pt-BR" sz="2800" dirty="0">
                <a:solidFill>
                  <a:schemeClr val="tx1"/>
                </a:solidFill>
              </a:rPr>
              <a:t>Para um mesmo caso, </a:t>
            </a:r>
            <a:r>
              <a:rPr lang="pt-BR" sz="2800" dirty="0" smtClean="0">
                <a:solidFill>
                  <a:schemeClr val="tx1"/>
                </a:solidFill>
              </a:rPr>
              <a:t>diferentes respostas</a:t>
            </a:r>
            <a:r>
              <a:rPr lang="pt-BR" sz="2800" dirty="0">
                <a:solidFill>
                  <a:schemeClr val="tx1"/>
                </a:solidFill>
              </a:rPr>
              <a:t>.</a:t>
            </a:r>
          </a:p>
        </p:txBody>
      </p:sp>
    </p:spTree>
    <p:extLst>
      <p:ext uri="{BB962C8B-B14F-4D97-AF65-F5344CB8AC3E}">
        <p14:creationId xmlns:p14="http://schemas.microsoft.com/office/powerpoint/2010/main" val="2477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2) Adaptação da ideologia ao ambiente intelectual</a:t>
            </a:r>
          </a:p>
        </p:txBody>
      </p:sp>
      <p:sp>
        <p:nvSpPr>
          <p:cNvPr id="3" name="Espaço Reservado para Conteúdo 2"/>
          <p:cNvSpPr>
            <a:spLocks noGrp="1"/>
          </p:cNvSpPr>
          <p:nvPr>
            <p:ph idx="1"/>
          </p:nvPr>
        </p:nvSpPr>
        <p:spPr>
          <a:xfrm>
            <a:off x="913795" y="1732449"/>
            <a:ext cx="10353762" cy="4629714"/>
          </a:xfrm>
        </p:spPr>
        <p:txBody>
          <a:bodyPr>
            <a:normAutofit/>
          </a:bodyPr>
          <a:lstStyle/>
          <a:p>
            <a:endParaRPr lang="pt-BR" sz="2400" dirty="0" smtClean="0"/>
          </a:p>
          <a:p>
            <a:r>
              <a:rPr lang="pt-BR" sz="2400" dirty="0" err="1" smtClean="0"/>
              <a:t>Sommerfeld</a:t>
            </a:r>
            <a:r>
              <a:rPr lang="pt-BR" sz="2400" dirty="0" smtClean="0"/>
              <a:t> </a:t>
            </a:r>
            <a:r>
              <a:rPr lang="pt-BR" sz="2400" dirty="0"/>
              <a:t>em 1925</a:t>
            </a:r>
            <a:r>
              <a:rPr lang="pt-BR" sz="2400" dirty="0" smtClean="0"/>
              <a:t>:</a:t>
            </a:r>
          </a:p>
          <a:p>
            <a:endParaRPr lang="pt-BR" sz="2400" dirty="0"/>
          </a:p>
          <a:p>
            <a:pPr marL="36900" indent="0" algn="ctr">
              <a:buNone/>
            </a:pPr>
            <a:r>
              <a:rPr lang="pt-BR" sz="2400" dirty="0"/>
              <a:t>“há uma certa inclinação da física moderna em </a:t>
            </a:r>
            <a:r>
              <a:rPr lang="pt-BR" sz="2400" b="1" dirty="0"/>
              <a:t>direção ao misticismo numérico pitagórico</a:t>
            </a:r>
            <a:r>
              <a:rPr lang="pt-BR" sz="2400" dirty="0"/>
              <a:t>. Precisamente os pesquisadores mais bem-sucedidos no campo da análise espectral teórica </a:t>
            </a:r>
            <a:r>
              <a:rPr lang="pt-BR" sz="2400" dirty="0" smtClean="0"/>
              <a:t>[...] </a:t>
            </a:r>
            <a:r>
              <a:rPr lang="pt-BR" sz="2400" dirty="0"/>
              <a:t>foram considerados </a:t>
            </a:r>
            <a:r>
              <a:rPr lang="pt-BR" sz="2400" b="1" dirty="0"/>
              <a:t>místicos numéricos</a:t>
            </a:r>
            <a:r>
              <a:rPr lang="pt-BR" sz="2400" dirty="0"/>
              <a:t>.... Se Kepler pudesse ter experimentado a teoria quântica de hoje! Ele teria visto os sonhos mais ousados de sua juventude realizados....” (</a:t>
            </a:r>
            <a:r>
              <a:rPr lang="pt-BR" sz="2400" dirty="0" err="1"/>
              <a:t>Sommerfeld</a:t>
            </a:r>
            <a:r>
              <a:rPr lang="pt-BR" sz="2400" dirty="0"/>
              <a:t> </a:t>
            </a:r>
            <a:r>
              <a:rPr lang="pt-BR" sz="2400" i="1" dirty="0"/>
              <a:t>apud</a:t>
            </a:r>
            <a:r>
              <a:rPr lang="pt-BR" sz="2400" dirty="0"/>
              <a:t> Forman, 1971, p. 50, tradução e grifos nossos)</a:t>
            </a:r>
          </a:p>
          <a:p>
            <a:pPr marL="36900" indent="0">
              <a:buNone/>
            </a:pPr>
            <a:endParaRPr lang="pt-BR" sz="2400" dirty="0"/>
          </a:p>
        </p:txBody>
      </p:sp>
    </p:spTree>
    <p:extLst>
      <p:ext uri="{BB962C8B-B14F-4D97-AF65-F5344CB8AC3E}">
        <p14:creationId xmlns:p14="http://schemas.microsoft.com/office/powerpoint/2010/main" val="237620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3</a:t>
            </a:r>
            <a:r>
              <a:rPr lang="pt-BR" dirty="0"/>
              <a:t>) “Dispensando a causalidade”: Adaptação do conhecimento ao ambiente intelectual</a:t>
            </a:r>
          </a:p>
        </p:txBody>
      </p:sp>
      <p:sp>
        <p:nvSpPr>
          <p:cNvPr id="3" name="Espaço Reservado para Conteúdo 2"/>
          <p:cNvSpPr>
            <a:spLocks noGrp="1"/>
          </p:cNvSpPr>
          <p:nvPr>
            <p:ph idx="1"/>
          </p:nvPr>
        </p:nvSpPr>
        <p:spPr>
          <a:xfrm>
            <a:off x="913795" y="2228045"/>
            <a:ext cx="10353762" cy="3769217"/>
          </a:xfrm>
        </p:spPr>
        <p:txBody>
          <a:bodyPr>
            <a:normAutofit/>
          </a:bodyPr>
          <a:lstStyle/>
          <a:p>
            <a:r>
              <a:rPr lang="pt-BR" sz="2400" dirty="0" smtClean="0"/>
              <a:t>O conceito de causalidade: termo muito debatido pelos filósofos</a:t>
            </a:r>
          </a:p>
          <a:p>
            <a:endParaRPr lang="pt-BR" sz="2400" dirty="0"/>
          </a:p>
          <a:p>
            <a:pPr marL="36900" indent="0" algn="ctr">
              <a:buNone/>
            </a:pPr>
            <a:r>
              <a:rPr lang="pt-BR" sz="2400" dirty="0" smtClean="0"/>
              <a:t>“</a:t>
            </a:r>
            <a:r>
              <a:rPr lang="pt-BR" sz="2400" dirty="0"/>
              <a:t>Um sistema isolado conserva energia e momento, e </a:t>
            </a:r>
            <a:r>
              <a:rPr lang="pt-BR" sz="2400" dirty="0" smtClean="0"/>
              <a:t>portanto pode-se </a:t>
            </a:r>
            <a:r>
              <a:rPr lang="pt-BR" sz="2400" dirty="0"/>
              <a:t>dizer que satisfaz a </a:t>
            </a:r>
            <a:r>
              <a:rPr lang="pt-BR" sz="2400" i="1" dirty="0"/>
              <a:t>causalidade. </a:t>
            </a:r>
            <a:r>
              <a:rPr lang="pt-BR" sz="2400" dirty="0"/>
              <a:t>Como, porém, ele </a:t>
            </a:r>
            <a:r>
              <a:rPr lang="pt-BR" sz="2400" dirty="0" smtClean="0"/>
              <a:t>não pode </a:t>
            </a:r>
            <a:r>
              <a:rPr lang="pt-BR" sz="2400" dirty="0"/>
              <a:t>ser observado, não é possível associar uma posição espacial </a:t>
            </a:r>
            <a:r>
              <a:rPr lang="pt-BR" sz="2400" dirty="0" smtClean="0"/>
              <a:t>e um </a:t>
            </a:r>
            <a:r>
              <a:rPr lang="pt-BR" sz="2400" dirty="0"/>
              <a:t>instante temporal a ele. Por outro lado, ao ser observado, </a:t>
            </a:r>
            <a:r>
              <a:rPr lang="pt-BR" sz="2400" dirty="0" smtClean="0"/>
              <a:t>um sistema </a:t>
            </a:r>
            <a:r>
              <a:rPr lang="pt-BR" sz="2400" dirty="0"/>
              <a:t>passa a ter uma </a:t>
            </a:r>
            <a:r>
              <a:rPr lang="pt-BR" sz="2400" i="1" dirty="0"/>
              <a:t>coordenação espaço-temporal </a:t>
            </a:r>
            <a:r>
              <a:rPr lang="pt-BR" sz="2400" dirty="0"/>
              <a:t>(dada </a:t>
            </a:r>
            <a:r>
              <a:rPr lang="pt-BR" sz="2400" dirty="0" smtClean="0"/>
              <a:t>pelo resultado </a:t>
            </a:r>
            <a:r>
              <a:rPr lang="pt-BR" sz="2400" dirty="0"/>
              <a:t>da medição), mas seu estado (após a redução) não </a:t>
            </a:r>
            <a:r>
              <a:rPr lang="pt-BR" sz="2400" dirty="0" smtClean="0"/>
              <a:t>evoluiu a </a:t>
            </a:r>
            <a:r>
              <a:rPr lang="pt-BR" sz="2400" dirty="0"/>
              <a:t>partir do estado anterior de acordo com a lei da causalidade (</a:t>
            </a:r>
            <a:r>
              <a:rPr lang="pt-BR" sz="2400" dirty="0" smtClean="0"/>
              <a:t>ou seja</a:t>
            </a:r>
            <a:r>
              <a:rPr lang="pt-BR" sz="2400" dirty="0"/>
              <a:t>, de maneira determinista</a:t>
            </a:r>
            <a:r>
              <a:rPr lang="pt-BR" sz="2400" dirty="0" smtClean="0"/>
              <a:t>)” (Pessoa Jr, 2005, p. 94)</a:t>
            </a:r>
            <a:endParaRPr lang="pt-BR" sz="2400" dirty="0"/>
          </a:p>
          <a:p>
            <a:endParaRPr lang="pt-BR" sz="2400" dirty="0"/>
          </a:p>
        </p:txBody>
      </p:sp>
    </p:spTree>
    <p:extLst>
      <p:ext uri="{BB962C8B-B14F-4D97-AF65-F5344CB8AC3E}">
        <p14:creationId xmlns:p14="http://schemas.microsoft.com/office/powerpoint/2010/main" val="273422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3) “Dispensando a causalidade”: Adaptação do conhecimento ao ambiente intelectual</a:t>
            </a:r>
          </a:p>
        </p:txBody>
      </p:sp>
      <p:sp>
        <p:nvSpPr>
          <p:cNvPr id="3" name="Espaço Reservado para Conteúdo 2"/>
          <p:cNvSpPr>
            <a:spLocks noGrp="1"/>
          </p:cNvSpPr>
          <p:nvPr>
            <p:ph idx="1"/>
          </p:nvPr>
        </p:nvSpPr>
        <p:spPr>
          <a:xfrm>
            <a:off x="913795" y="2273361"/>
            <a:ext cx="10353762" cy="4058751"/>
          </a:xfrm>
        </p:spPr>
        <p:txBody>
          <a:bodyPr>
            <a:normAutofit/>
          </a:bodyPr>
          <a:lstStyle/>
          <a:p>
            <a:r>
              <a:rPr lang="pt-BR" sz="2800" dirty="0"/>
              <a:t>Para os físicos: </a:t>
            </a:r>
            <a:r>
              <a:rPr lang="pt-BR" sz="2800" dirty="0">
                <a:effectLst/>
              </a:rPr>
              <a:t>“Começando com a causalidade como o postulado da legalidade dos processos naturais, terminamos com a causalidade como determinismo rigoroso” (Forman, 1971, p. 69, tradução nossa)</a:t>
            </a:r>
          </a:p>
          <a:p>
            <a:endParaRPr lang="pt-BR" sz="2800" dirty="0">
              <a:effectLst/>
            </a:endParaRPr>
          </a:p>
          <a:p>
            <a:r>
              <a:rPr lang="pt-BR" sz="2800" dirty="0">
                <a:effectLst/>
              </a:rPr>
              <a:t>Relaxamento do determinismo encarado como abandono da causalidade: equivalência dos conceitos</a:t>
            </a:r>
            <a:endParaRPr lang="pt-BR" sz="2800" dirty="0"/>
          </a:p>
          <a:p>
            <a:endParaRPr lang="pt-BR" sz="2800" dirty="0"/>
          </a:p>
        </p:txBody>
      </p:sp>
    </p:spTree>
    <p:extLst>
      <p:ext uri="{BB962C8B-B14F-4D97-AF65-F5344CB8AC3E}">
        <p14:creationId xmlns:p14="http://schemas.microsoft.com/office/powerpoint/2010/main" val="29854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3) </a:t>
            </a:r>
            <a:r>
              <a:rPr lang="pt-BR" dirty="0" smtClean="0"/>
              <a:t>“Dispensando a causalidade”: Adaptação do conhecimento ao ambiente intelectual</a:t>
            </a:r>
            <a:endParaRPr lang="pt-BR" dirty="0"/>
          </a:p>
        </p:txBody>
      </p:sp>
      <p:sp>
        <p:nvSpPr>
          <p:cNvPr id="3" name="Espaço Reservado para Conteúdo 2"/>
          <p:cNvSpPr>
            <a:spLocks noGrp="1"/>
          </p:cNvSpPr>
          <p:nvPr>
            <p:ph idx="1"/>
          </p:nvPr>
        </p:nvSpPr>
        <p:spPr/>
        <p:txBody>
          <a:bodyPr>
            <a:noAutofit/>
          </a:bodyPr>
          <a:lstStyle/>
          <a:p>
            <a:endParaRPr lang="pt-BR" sz="2800" dirty="0" smtClean="0"/>
          </a:p>
          <a:p>
            <a:r>
              <a:rPr lang="pt-BR" sz="2800" dirty="0" smtClean="0"/>
              <a:t>Grandes conversões no verão/outono de 1921</a:t>
            </a:r>
          </a:p>
          <a:p>
            <a:endParaRPr lang="pt-BR" sz="2800" dirty="0"/>
          </a:p>
          <a:p>
            <a:r>
              <a:rPr lang="pt-BR" sz="2800" dirty="0">
                <a:effectLst/>
              </a:rPr>
              <a:t>Transformação rápida da corrente epistemológica seguida de von </a:t>
            </a:r>
            <a:r>
              <a:rPr lang="pt-BR" sz="2800" dirty="0" err="1">
                <a:effectLst/>
              </a:rPr>
              <a:t>Mises</a:t>
            </a:r>
            <a:r>
              <a:rPr lang="pt-BR" sz="2800" dirty="0">
                <a:effectLst/>
              </a:rPr>
              <a:t>: aula inaugural de fevereiro de 1920 (publicada em agosto) não havia o sentido pejorativo na palavra causalidade; em setembro de 1921, na republicação da aula, há um “apêndice </a:t>
            </a:r>
            <a:r>
              <a:rPr lang="pt-BR" sz="2800" dirty="0" err="1">
                <a:effectLst/>
              </a:rPr>
              <a:t>permeadamente</a:t>
            </a:r>
            <a:r>
              <a:rPr lang="pt-BR" sz="2800" dirty="0">
                <a:effectLst/>
              </a:rPr>
              <a:t> </a:t>
            </a:r>
            <a:r>
              <a:rPr lang="pt-BR" sz="2800" dirty="0" err="1">
                <a:effectLst/>
              </a:rPr>
              <a:t>spengleriano</a:t>
            </a:r>
            <a:r>
              <a:rPr lang="pt-BR" sz="2800" dirty="0">
                <a:effectLst/>
              </a:rPr>
              <a:t>”</a:t>
            </a:r>
          </a:p>
          <a:p>
            <a:endParaRPr lang="pt-BR" sz="2800" dirty="0"/>
          </a:p>
        </p:txBody>
      </p:sp>
    </p:spTree>
    <p:extLst>
      <p:ext uri="{BB962C8B-B14F-4D97-AF65-F5344CB8AC3E}">
        <p14:creationId xmlns:p14="http://schemas.microsoft.com/office/powerpoint/2010/main" val="9878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3) “Dispensando a causalidade”: Adaptação do conhecimento ao ambiente intelectual</a:t>
            </a:r>
          </a:p>
        </p:txBody>
      </p:sp>
      <p:sp>
        <p:nvSpPr>
          <p:cNvPr id="3" name="Espaço Reservado para Conteúdo 2"/>
          <p:cNvSpPr>
            <a:spLocks noGrp="1"/>
          </p:cNvSpPr>
          <p:nvPr>
            <p:ph sz="half" idx="1"/>
          </p:nvPr>
        </p:nvSpPr>
        <p:spPr>
          <a:xfrm>
            <a:off x="913795" y="1977148"/>
            <a:ext cx="5060497" cy="4629714"/>
          </a:xfrm>
        </p:spPr>
        <p:txBody>
          <a:bodyPr>
            <a:normAutofit/>
          </a:bodyPr>
          <a:lstStyle/>
          <a:p>
            <a:r>
              <a:rPr lang="pt-BR" dirty="0"/>
              <a:t>“O que eu quero tentar mostrar aqui é que os fatos acumulados que possuímos hoje tornam evidente que é altamente improvável que esse objetivo </a:t>
            </a:r>
            <a:r>
              <a:rPr lang="pt-BR" dirty="0" smtClean="0"/>
              <a:t>[determinação causal] da </a:t>
            </a:r>
            <a:r>
              <a:rPr lang="pt-BR" dirty="0"/>
              <a:t>mecânica clássica possa ser alcançado e que </a:t>
            </a:r>
            <a:r>
              <a:rPr lang="pt-BR" dirty="0" smtClean="0"/>
              <a:t>outras, </a:t>
            </a:r>
            <a:r>
              <a:rPr lang="pt-BR" dirty="0"/>
              <a:t>perfeitamente </a:t>
            </a:r>
            <a:r>
              <a:rPr lang="pt-BR" dirty="0" smtClean="0"/>
              <a:t>definidas </a:t>
            </a:r>
            <a:r>
              <a:rPr lang="pt-BR" dirty="0"/>
              <a:t>e não mais familiar, considerações destinam-se a aliviar ou complementar a estrutura causal rígida [</a:t>
            </a:r>
            <a:r>
              <a:rPr lang="pt-BR" dirty="0" err="1"/>
              <a:t>den</a:t>
            </a:r>
            <a:r>
              <a:rPr lang="pt-BR" dirty="0"/>
              <a:t> </a:t>
            </a:r>
            <a:r>
              <a:rPr lang="pt-BR" dirty="0" err="1"/>
              <a:t>starren</a:t>
            </a:r>
            <a:r>
              <a:rPr lang="pt-BR" dirty="0"/>
              <a:t> </a:t>
            </a:r>
            <a:r>
              <a:rPr lang="pt-BR" dirty="0" err="1"/>
              <a:t>Kausalaufbau</a:t>
            </a:r>
            <a:r>
              <a:rPr lang="pt-BR" dirty="0"/>
              <a:t>] da teoria </a:t>
            </a:r>
            <a:r>
              <a:rPr lang="pt-BR" dirty="0" smtClean="0"/>
              <a:t>clássica” (von </a:t>
            </a:r>
            <a:r>
              <a:rPr lang="pt-BR" dirty="0" err="1" smtClean="0"/>
              <a:t>Mises</a:t>
            </a:r>
            <a:r>
              <a:rPr lang="pt-BR" dirty="0" smtClean="0"/>
              <a:t> </a:t>
            </a:r>
            <a:r>
              <a:rPr lang="pt-BR" i="1" dirty="0" smtClean="0"/>
              <a:t>apud</a:t>
            </a:r>
            <a:r>
              <a:rPr lang="pt-BR" dirty="0" smtClean="0"/>
              <a:t> Forman, 1971, p. 82, tradução nossa)</a:t>
            </a:r>
            <a:endParaRPr lang="pt-BR" dirty="0"/>
          </a:p>
        </p:txBody>
      </p:sp>
      <p:pic>
        <p:nvPicPr>
          <p:cNvPr id="8" name="Espaço Reservado para Conteúdo 7"/>
          <p:cNvPicPr>
            <a:picLocks noGrp="1" noChangeAspect="1"/>
          </p:cNvPicPr>
          <p:nvPr>
            <p:ph sz="half" idx="2"/>
          </p:nvPr>
        </p:nvPicPr>
        <p:blipFill>
          <a:blip r:embed="rId2"/>
          <a:stretch>
            <a:fillRect/>
          </a:stretch>
        </p:blipFill>
        <p:spPr>
          <a:xfrm>
            <a:off x="6867648" y="1977148"/>
            <a:ext cx="4581670" cy="4061900"/>
          </a:xfrm>
          <a:prstGeom prst="rect">
            <a:avLst/>
          </a:prstGeom>
        </p:spPr>
      </p:pic>
    </p:spTree>
    <p:extLst>
      <p:ext uri="{BB962C8B-B14F-4D97-AF65-F5344CB8AC3E}">
        <p14:creationId xmlns:p14="http://schemas.microsoft.com/office/powerpoint/2010/main" val="136304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3) “Dispensando a causalidade”: Adaptação do conhecimento ao ambiente intelectual</a:t>
            </a:r>
          </a:p>
        </p:txBody>
      </p:sp>
      <p:sp>
        <p:nvSpPr>
          <p:cNvPr id="8" name="Espaço Reservado para Conteúdo 7"/>
          <p:cNvSpPr>
            <a:spLocks noGrp="1"/>
          </p:cNvSpPr>
          <p:nvPr>
            <p:ph sz="half" idx="2"/>
          </p:nvPr>
        </p:nvSpPr>
        <p:spPr>
          <a:xfrm>
            <a:off x="6202892" y="1732449"/>
            <a:ext cx="5064665" cy="4462289"/>
          </a:xfrm>
        </p:spPr>
        <p:txBody>
          <a:bodyPr>
            <a:normAutofit/>
          </a:bodyPr>
          <a:lstStyle/>
          <a:p>
            <a:r>
              <a:rPr lang="pt-BR" dirty="0" smtClean="0"/>
              <a:t>“A </a:t>
            </a:r>
            <a:r>
              <a:rPr lang="pt-BR" dirty="0"/>
              <a:t>teoria </a:t>
            </a:r>
            <a:r>
              <a:rPr lang="pt-BR" dirty="0" err="1"/>
              <a:t>eletro-dinâmica</a:t>
            </a:r>
            <a:r>
              <a:rPr lang="pt-BR" dirty="0"/>
              <a:t> do átomo parece inadequada para fornecer a prova, porque essa teoria em si é universalmente reconhecida como sofrendo de sérias incoerências intrínsecas que muitas vezes são consideradas de caráter lógico. </a:t>
            </a:r>
            <a:r>
              <a:rPr lang="pt-BR" b="1" dirty="0"/>
              <a:t>Prefiro acreditar que, uma vez descartada nossa predileção enraizada pela </a:t>
            </a:r>
            <a:r>
              <a:rPr lang="pt-BR" b="1" dirty="0" smtClean="0"/>
              <a:t>Causalidade </a:t>
            </a:r>
            <a:r>
              <a:rPr lang="pt-BR" b="1" dirty="0"/>
              <a:t>absoluta, teremos sucesso em superar essas dificuldades, em vez de esperar que a teoria atômica substancia o dogma da C</a:t>
            </a:r>
            <a:r>
              <a:rPr lang="pt-BR" b="1" dirty="0" smtClean="0"/>
              <a:t>ausalidade</a:t>
            </a:r>
            <a:r>
              <a:rPr lang="pt-BR" dirty="0" smtClean="0"/>
              <a:t>” (</a:t>
            </a:r>
            <a:r>
              <a:rPr lang="pt-BR" dirty="0" err="1" smtClean="0"/>
              <a:t>Schrödinger</a:t>
            </a:r>
            <a:r>
              <a:rPr lang="pt-BR" dirty="0" smtClean="0"/>
              <a:t>, 1957 [1922], p. 147, tradução e grifos nossos)</a:t>
            </a:r>
            <a:endParaRPr lang="pt-BR" dirty="0"/>
          </a:p>
        </p:txBody>
      </p:sp>
      <p:pic>
        <p:nvPicPr>
          <p:cNvPr id="5122" name="Picture 2" descr="https://universoracionalista.org/wp-content/uploads/2017/05/Erwin-Schr%C3%B6dinger.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84766" y="1732449"/>
            <a:ext cx="4941608" cy="459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63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3) “Dispensando a causalidade”: Adaptação do conhecimento ao ambiente intelectual</a:t>
            </a:r>
          </a:p>
        </p:txBody>
      </p:sp>
      <p:sp>
        <p:nvSpPr>
          <p:cNvPr id="5" name="Espaço Reservado para Conteúdo 4"/>
          <p:cNvSpPr>
            <a:spLocks noGrp="1"/>
          </p:cNvSpPr>
          <p:nvPr>
            <p:ph idx="1"/>
          </p:nvPr>
        </p:nvSpPr>
        <p:spPr>
          <a:xfrm>
            <a:off x="913795" y="1940267"/>
            <a:ext cx="4614169" cy="4058751"/>
          </a:xfrm>
        </p:spPr>
        <p:txBody>
          <a:bodyPr>
            <a:noAutofit/>
          </a:bodyPr>
          <a:lstStyle/>
          <a:p>
            <a:r>
              <a:rPr lang="pt-BR" sz="2200" dirty="0" smtClean="0"/>
              <a:t>“Planck </a:t>
            </a:r>
            <a:r>
              <a:rPr lang="pt-BR" sz="2200" dirty="0"/>
              <a:t>e Einstein [...] ficaram bastante perturbados; eles sentiram que seus colegas estavam (sem querer) traindo seu chamado e levando combustível para os incêndios </a:t>
            </a:r>
            <a:r>
              <a:rPr lang="pt-BR" sz="2200" dirty="0" err="1"/>
              <a:t>anti-científicos</a:t>
            </a:r>
            <a:r>
              <a:rPr lang="pt-BR" sz="2200" dirty="0"/>
              <a:t> que então assolavam a Alemanha. Em 1922 e 1923, ambos se apresentaram para repreender tal imprudência e defender o princípio da causalidade na </a:t>
            </a:r>
            <a:r>
              <a:rPr lang="pt-BR" sz="2200" dirty="0" smtClean="0"/>
              <a:t>física” (Forman, 1971, p. 91, tradução nossa)</a:t>
            </a:r>
            <a:endParaRPr lang="pt-BR" sz="2200" dirty="0"/>
          </a:p>
        </p:txBody>
      </p:sp>
      <p:pic>
        <p:nvPicPr>
          <p:cNvPr id="6148" name="Picture 4" descr="https://i.pinimg.com/originals/e4/f3/88/e4f388f5281aa3bad08347f52c2afe38.jpg"/>
          <p:cNvPicPr>
            <a:picLocks noChangeAspect="1" noChangeArrowheads="1"/>
          </p:cNvPicPr>
          <p:nvPr/>
        </p:nvPicPr>
        <p:blipFill rotWithShape="1">
          <a:blip r:embed="rId2">
            <a:extLst>
              <a:ext uri="{28A0092B-C50C-407E-A947-70E740481C1C}">
                <a14:useLocalDpi xmlns:a14="http://schemas.microsoft.com/office/drawing/2010/main" val="0"/>
              </a:ext>
            </a:extLst>
          </a:blip>
          <a:srcRect l="-342" t="1987" r="342" b="23635"/>
          <a:stretch/>
        </p:blipFill>
        <p:spPr bwMode="auto">
          <a:xfrm>
            <a:off x="6982691" y="1940267"/>
            <a:ext cx="4049339" cy="46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22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Considerações Finais</a:t>
            </a:r>
            <a:endParaRPr lang="pt-BR" dirty="0"/>
          </a:p>
        </p:txBody>
      </p:sp>
      <p:sp>
        <p:nvSpPr>
          <p:cNvPr id="3" name="Espaço Reservado para Conteúdo 2"/>
          <p:cNvSpPr>
            <a:spLocks noGrp="1"/>
          </p:cNvSpPr>
          <p:nvPr>
            <p:ph idx="1"/>
          </p:nvPr>
        </p:nvSpPr>
        <p:spPr>
          <a:xfrm>
            <a:off x="913795" y="2041542"/>
            <a:ext cx="10353762" cy="4058751"/>
          </a:xfrm>
        </p:spPr>
        <p:txBody>
          <a:bodyPr>
            <a:normAutofit fontScale="85000" lnSpcReduction="10000"/>
          </a:bodyPr>
          <a:lstStyle/>
          <a:p>
            <a:r>
              <a:rPr lang="pt-BR" sz="2800" dirty="0" smtClean="0"/>
              <a:t>Crise do pós-guerra na Alemanha: necessidade de renovação cultural (e, portanto, científica!)</a:t>
            </a:r>
          </a:p>
          <a:p>
            <a:endParaRPr lang="pt-BR" sz="2800" dirty="0"/>
          </a:p>
          <a:p>
            <a:r>
              <a:rPr lang="pt-BR" sz="2800" dirty="0" smtClean="0"/>
              <a:t>Causalidade como </a:t>
            </a:r>
            <a:r>
              <a:rPr lang="pt-BR" sz="2800" i="1" dirty="0" smtClean="0"/>
              <a:t>símbolo</a:t>
            </a:r>
            <a:r>
              <a:rPr lang="pt-BR" sz="2800" dirty="0" smtClean="0"/>
              <a:t> de tudo que era odiado pelo público intelectual na ciência (causalidade ou determinismo?)</a:t>
            </a:r>
          </a:p>
          <a:p>
            <a:endParaRPr lang="pt-BR" sz="2800" dirty="0" smtClean="0"/>
          </a:p>
          <a:p>
            <a:pPr marL="36900" indent="0" algn="ctr">
              <a:buNone/>
            </a:pPr>
            <a:r>
              <a:rPr lang="pt-BR" sz="2800" dirty="0" smtClean="0"/>
              <a:t>“o movimento </a:t>
            </a:r>
            <a:r>
              <a:rPr lang="pt-BR" sz="2800" dirty="0"/>
              <a:t>pela eliminação da causalidade, antes da introdução de uma mecânica quântica </a:t>
            </a:r>
            <a:r>
              <a:rPr lang="pt-BR" sz="2800" dirty="0" err="1"/>
              <a:t>acausal</a:t>
            </a:r>
            <a:r>
              <a:rPr lang="pt-BR" sz="2800" dirty="0"/>
              <a:t> racional, exprimia muito menos um programa de pesquisa do que uma proposta de sacrificar a física, e mesmo a atividade científica, ao </a:t>
            </a:r>
            <a:r>
              <a:rPr lang="pt-BR" sz="2800" i="1" dirty="0" err="1" smtClean="0"/>
              <a:t>Zeitgeist</a:t>
            </a:r>
            <a:r>
              <a:rPr lang="pt-BR" sz="2800" dirty="0" smtClean="0"/>
              <a:t>” (Forman, 1971, p. 112-113, tradução nossa)</a:t>
            </a:r>
            <a:endParaRPr lang="pt-BR" sz="2800" dirty="0"/>
          </a:p>
          <a:p>
            <a:endParaRPr lang="pt-BR" sz="2800" dirty="0"/>
          </a:p>
        </p:txBody>
      </p:sp>
    </p:spTree>
    <p:extLst>
      <p:ext uri="{BB962C8B-B14F-4D97-AF65-F5344CB8AC3E}">
        <p14:creationId xmlns:p14="http://schemas.microsoft.com/office/powerpoint/2010/main" val="166384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Considerações Finais</a:t>
            </a:r>
            <a:endParaRPr lang="pt-BR" dirty="0"/>
          </a:p>
        </p:txBody>
      </p:sp>
      <p:sp>
        <p:nvSpPr>
          <p:cNvPr id="3" name="Espaço Reservado para Conteúdo 2"/>
          <p:cNvSpPr>
            <a:spLocks noGrp="1"/>
          </p:cNvSpPr>
          <p:nvPr>
            <p:ph idx="1"/>
          </p:nvPr>
        </p:nvSpPr>
        <p:spPr>
          <a:xfrm>
            <a:off x="913795" y="2333766"/>
            <a:ext cx="10353762" cy="3457433"/>
          </a:xfrm>
        </p:spPr>
        <p:txBody>
          <a:bodyPr>
            <a:normAutofit/>
          </a:bodyPr>
          <a:lstStyle/>
          <a:p>
            <a:r>
              <a:rPr lang="pt-BR" sz="2800" dirty="0" smtClean="0"/>
              <a:t>Necessidade de uma adaptação dos cientistas ao ambiente ideológico</a:t>
            </a:r>
          </a:p>
          <a:p>
            <a:endParaRPr lang="pt-BR" sz="2800" dirty="0"/>
          </a:p>
          <a:p>
            <a:r>
              <a:rPr lang="pt-BR" sz="2800" dirty="0" smtClean="0"/>
              <a:t>“Crise do conhecimento” proporcionada pelo ambiente intelectual da República de Weimar e possibilitando novos conceitos na Física Quântica</a:t>
            </a:r>
          </a:p>
          <a:p>
            <a:endParaRPr lang="pt-BR" sz="2800" dirty="0" smtClean="0"/>
          </a:p>
          <a:p>
            <a:endParaRPr lang="pt-BR" sz="2800" dirty="0"/>
          </a:p>
          <a:p>
            <a:endParaRPr lang="pt-BR" sz="2800" dirty="0"/>
          </a:p>
        </p:txBody>
      </p:sp>
    </p:spTree>
    <p:extLst>
      <p:ext uri="{BB962C8B-B14F-4D97-AF65-F5344CB8AC3E}">
        <p14:creationId xmlns:p14="http://schemas.microsoft.com/office/powerpoint/2010/main" val="311614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1.wp.com/trabalhosparaescola.com.br/wp-content/uploads/2018/03/revolucao-industrial-3-1.jpg?fit=863%2C490&amp;ssl=1"/>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solidFill>
            <a:schemeClr val="bg1">
              <a:alpha val="50000"/>
            </a:schemeClr>
          </a:solidFill>
        </p:spPr>
        <p:txBody>
          <a:bodyPr/>
          <a:lstStyle/>
          <a:p>
            <a:r>
              <a:rPr lang="pt-BR" dirty="0" smtClean="0">
                <a:solidFill>
                  <a:schemeClr val="tx1"/>
                </a:solidFill>
              </a:rPr>
              <a:t>Grande influência econômica</a:t>
            </a:r>
            <a:endParaRPr lang="pt-BR" dirty="0">
              <a:solidFill>
                <a:schemeClr val="tx1"/>
              </a:solidFill>
            </a:endParaRPr>
          </a:p>
        </p:txBody>
      </p:sp>
      <p:sp>
        <p:nvSpPr>
          <p:cNvPr id="3" name="Espaço Reservado para Conteúdo 2"/>
          <p:cNvSpPr>
            <a:spLocks noGrp="1"/>
          </p:cNvSpPr>
          <p:nvPr>
            <p:ph idx="1"/>
          </p:nvPr>
        </p:nvSpPr>
        <p:spPr>
          <a:xfrm>
            <a:off x="913795" y="2189650"/>
            <a:ext cx="10353762" cy="4098608"/>
          </a:xfrm>
          <a:solidFill>
            <a:schemeClr val="bg1">
              <a:alpha val="50000"/>
            </a:schemeClr>
          </a:solidFill>
        </p:spPr>
        <p:txBody>
          <a:bodyPr>
            <a:noAutofit/>
          </a:bodyPr>
          <a:lstStyle/>
          <a:p>
            <a:pPr algn="ctr"/>
            <a:r>
              <a:rPr lang="pt-BR" sz="2400" dirty="0" smtClean="0">
                <a:solidFill>
                  <a:schemeClr val="tx1"/>
                </a:solidFill>
              </a:rPr>
              <a:t>Exemplo clássico de forte influência econômica no desenvolvimento científico</a:t>
            </a:r>
          </a:p>
          <a:p>
            <a:pPr algn="ctr"/>
            <a:endParaRPr lang="pt-BR" sz="2400" dirty="0">
              <a:solidFill>
                <a:schemeClr val="tx1"/>
              </a:solidFill>
            </a:endParaRPr>
          </a:p>
          <a:p>
            <a:pPr algn="ctr"/>
            <a:r>
              <a:rPr lang="pt-BR" sz="2400" dirty="0" smtClean="0">
                <a:solidFill>
                  <a:schemeClr val="tx1"/>
                </a:solidFill>
              </a:rPr>
              <a:t>Revolução Industrial e a Termodinâmica</a:t>
            </a:r>
          </a:p>
          <a:p>
            <a:pPr algn="ctr"/>
            <a:endParaRPr lang="pt-BR" sz="2400" dirty="0">
              <a:solidFill>
                <a:schemeClr val="tx1"/>
              </a:solidFill>
            </a:endParaRPr>
          </a:p>
          <a:p>
            <a:pPr algn="ctr"/>
            <a:r>
              <a:rPr lang="pt-BR" sz="2400" dirty="0" smtClean="0">
                <a:solidFill>
                  <a:schemeClr val="tx1"/>
                </a:solidFill>
              </a:rPr>
              <a:t>“As </a:t>
            </a:r>
            <a:r>
              <a:rPr lang="pt-BR" sz="2400" dirty="0">
                <a:solidFill>
                  <a:schemeClr val="tx1"/>
                </a:solidFill>
              </a:rPr>
              <a:t>necessidades </a:t>
            </a:r>
            <a:r>
              <a:rPr lang="pt-BR" sz="2400" dirty="0" smtClean="0">
                <a:solidFill>
                  <a:schemeClr val="tx1"/>
                </a:solidFill>
              </a:rPr>
              <a:t>econômicas </a:t>
            </a:r>
            <a:r>
              <a:rPr lang="pt-BR" sz="2400" dirty="0">
                <a:solidFill>
                  <a:schemeClr val="tx1"/>
                </a:solidFill>
              </a:rPr>
              <a:t>ditavam </a:t>
            </a:r>
            <a:r>
              <a:rPr lang="pt-BR" sz="2400" dirty="0" smtClean="0">
                <a:solidFill>
                  <a:schemeClr val="tx1"/>
                </a:solidFill>
              </a:rPr>
              <a:t>o desenvolvimento </a:t>
            </a:r>
            <a:r>
              <a:rPr lang="pt-BR" sz="2400" dirty="0">
                <a:solidFill>
                  <a:schemeClr val="tx1"/>
                </a:solidFill>
              </a:rPr>
              <a:t>técnico, sendo que a transformação da visão técnica para a científica ocorreu com </a:t>
            </a:r>
            <a:r>
              <a:rPr lang="pt-BR" sz="2400" dirty="0" smtClean="0">
                <a:solidFill>
                  <a:schemeClr val="tx1"/>
                </a:solidFill>
              </a:rPr>
              <a:t>a necessidade </a:t>
            </a:r>
            <a:r>
              <a:rPr lang="pt-BR" sz="2400" dirty="0">
                <a:solidFill>
                  <a:schemeClr val="tx1"/>
                </a:solidFill>
              </a:rPr>
              <a:t>de aperfeiçoar as máquinas </a:t>
            </a:r>
            <a:r>
              <a:rPr lang="pt-BR" sz="2400" dirty="0" smtClean="0">
                <a:solidFill>
                  <a:schemeClr val="tx1"/>
                </a:solidFill>
              </a:rPr>
              <a:t>térmicas” (Silva &amp; </a:t>
            </a:r>
            <a:r>
              <a:rPr lang="pt-BR" sz="2400" dirty="0" err="1" smtClean="0">
                <a:solidFill>
                  <a:schemeClr val="tx1"/>
                </a:solidFill>
              </a:rPr>
              <a:t>Errobidart</a:t>
            </a:r>
            <a:r>
              <a:rPr lang="pt-BR" sz="2400" dirty="0" smtClean="0">
                <a:solidFill>
                  <a:schemeClr val="tx1"/>
                </a:solidFill>
              </a:rPr>
              <a:t>, 2019, p. 96)</a:t>
            </a:r>
            <a:endParaRPr lang="pt-BR" sz="2400" dirty="0">
              <a:solidFill>
                <a:schemeClr val="tx1"/>
              </a:solidFill>
            </a:endParaRPr>
          </a:p>
        </p:txBody>
      </p:sp>
      <p:cxnSp>
        <p:nvCxnSpPr>
          <p:cNvPr id="5" name="Conector de seta reta 4"/>
          <p:cNvCxnSpPr/>
          <p:nvPr/>
        </p:nvCxnSpPr>
        <p:spPr>
          <a:xfrm flipH="1" flipV="1">
            <a:off x="3271492" y="3013656"/>
            <a:ext cx="643685" cy="6568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flipV="1">
            <a:off x="7985030" y="3013656"/>
            <a:ext cx="528292" cy="632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913795" y="2868293"/>
            <a:ext cx="2296397" cy="646331"/>
          </a:xfrm>
          <a:prstGeom prst="rect">
            <a:avLst/>
          </a:prstGeom>
          <a:noFill/>
        </p:spPr>
        <p:txBody>
          <a:bodyPr wrap="square" rtlCol="0">
            <a:spAutoFit/>
          </a:bodyPr>
          <a:lstStyle/>
          <a:p>
            <a:pPr algn="r"/>
            <a:r>
              <a:rPr lang="pt-BR" dirty="0" smtClean="0"/>
              <a:t>Início em meados do século XVIII</a:t>
            </a:r>
            <a:endParaRPr lang="pt-BR" dirty="0"/>
          </a:p>
        </p:txBody>
      </p:sp>
      <p:sp>
        <p:nvSpPr>
          <p:cNvPr id="13" name="CaixaDeTexto 12"/>
          <p:cNvSpPr txBox="1"/>
          <p:nvPr/>
        </p:nvSpPr>
        <p:spPr>
          <a:xfrm>
            <a:off x="8608148" y="2881172"/>
            <a:ext cx="2589904" cy="369332"/>
          </a:xfrm>
          <a:prstGeom prst="rect">
            <a:avLst/>
          </a:prstGeom>
          <a:noFill/>
        </p:spPr>
        <p:txBody>
          <a:bodyPr wrap="square" rtlCol="0">
            <a:spAutoFit/>
          </a:bodyPr>
          <a:lstStyle/>
          <a:p>
            <a:r>
              <a:rPr lang="pt-BR" dirty="0" smtClean="0"/>
              <a:t>Ciclo de Carnot - 1824</a:t>
            </a:r>
            <a:endParaRPr lang="pt-BR" dirty="0"/>
          </a:p>
        </p:txBody>
      </p:sp>
    </p:spTree>
    <p:extLst>
      <p:ext uri="{BB962C8B-B14F-4D97-AF65-F5344CB8AC3E}">
        <p14:creationId xmlns:p14="http://schemas.microsoft.com/office/powerpoint/2010/main" val="344456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rPr>
              <a:t>Mas em outros contextos?</a:t>
            </a:r>
            <a:endParaRPr lang="pt-BR" dirty="0">
              <a:solidFill>
                <a:schemeClr val="tx1"/>
              </a:solidFill>
            </a:endParaRPr>
          </a:p>
        </p:txBody>
      </p:sp>
      <p:sp>
        <p:nvSpPr>
          <p:cNvPr id="3" name="Espaço Reservado para Conteúdo 2"/>
          <p:cNvSpPr>
            <a:spLocks noGrp="1"/>
          </p:cNvSpPr>
          <p:nvPr>
            <p:ph idx="1"/>
          </p:nvPr>
        </p:nvSpPr>
        <p:spPr>
          <a:xfrm>
            <a:off x="913795" y="1983346"/>
            <a:ext cx="10353762" cy="3807854"/>
          </a:xfrm>
        </p:spPr>
        <p:txBody>
          <a:bodyPr>
            <a:normAutofit/>
          </a:bodyPr>
          <a:lstStyle/>
          <a:p>
            <a:r>
              <a:rPr lang="pt-BR" sz="2800" dirty="0" smtClean="0">
                <a:solidFill>
                  <a:schemeClr val="tx1"/>
                </a:solidFill>
              </a:rPr>
              <a:t>Dificuldade em definir até que ponto o contexto pode influenciar  </a:t>
            </a:r>
            <a:r>
              <a:rPr lang="pt-BR" sz="2800" i="1" dirty="0" smtClean="0">
                <a:solidFill>
                  <a:schemeClr val="tx1"/>
                </a:solidFill>
              </a:rPr>
              <a:t>o conteúdo</a:t>
            </a:r>
            <a:r>
              <a:rPr lang="pt-BR" sz="2800" dirty="0" smtClean="0">
                <a:solidFill>
                  <a:schemeClr val="tx1"/>
                </a:solidFill>
              </a:rPr>
              <a:t> científico, não só suas organizações sociais e/ou as inovações científicas;</a:t>
            </a:r>
          </a:p>
          <a:p>
            <a:endParaRPr lang="pt-BR" sz="2800" dirty="0" smtClean="0">
              <a:solidFill>
                <a:schemeClr val="tx1"/>
              </a:solidFill>
            </a:endParaRPr>
          </a:p>
          <a:p>
            <a:r>
              <a:rPr lang="pt-BR" sz="2800" dirty="0" smtClean="0">
                <a:solidFill>
                  <a:schemeClr val="tx1"/>
                </a:solidFill>
              </a:rPr>
              <a:t>Vínculo fraco: Coexistência de eventos científicos e históricos</a:t>
            </a:r>
          </a:p>
          <a:p>
            <a:endParaRPr lang="pt-BR" sz="2800" dirty="0">
              <a:solidFill>
                <a:schemeClr val="tx1"/>
              </a:solidFill>
            </a:endParaRPr>
          </a:p>
          <a:p>
            <a:r>
              <a:rPr lang="pt-BR" sz="2800" dirty="0" smtClean="0">
                <a:solidFill>
                  <a:schemeClr val="tx1"/>
                </a:solidFill>
              </a:rPr>
              <a:t>Vínculo forte: Determinista</a:t>
            </a:r>
            <a:endParaRPr lang="pt-BR" sz="2800" dirty="0">
              <a:solidFill>
                <a:schemeClr val="tx1"/>
              </a:solidFill>
            </a:endParaRPr>
          </a:p>
          <a:p>
            <a:endParaRPr lang="pt-BR" sz="2800" dirty="0" smtClean="0">
              <a:solidFill>
                <a:schemeClr val="tx1"/>
              </a:solidFill>
            </a:endParaRPr>
          </a:p>
          <a:p>
            <a:endParaRPr lang="pt-BR" sz="2800" dirty="0">
              <a:solidFill>
                <a:schemeClr val="tx1"/>
              </a:solidFill>
            </a:endParaRPr>
          </a:p>
          <a:p>
            <a:endParaRPr lang="pt-BR" sz="2800" dirty="0">
              <a:solidFill>
                <a:schemeClr val="tx1"/>
              </a:solidFill>
            </a:endParaRPr>
          </a:p>
        </p:txBody>
      </p:sp>
    </p:spTree>
    <p:extLst>
      <p:ext uri="{BB962C8B-B14F-4D97-AF65-F5344CB8AC3E}">
        <p14:creationId xmlns:p14="http://schemas.microsoft.com/office/powerpoint/2010/main" val="32125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rPr>
              <a:t>Um exemplo de olhares</a:t>
            </a:r>
            <a:endParaRPr lang="pt-BR" dirty="0">
              <a:solidFill>
                <a:schemeClr val="tx1"/>
              </a:solidFill>
            </a:endParaRPr>
          </a:p>
        </p:txBody>
      </p:sp>
      <p:sp>
        <p:nvSpPr>
          <p:cNvPr id="7" name="Seta para a direita 6"/>
          <p:cNvSpPr/>
          <p:nvPr/>
        </p:nvSpPr>
        <p:spPr>
          <a:xfrm>
            <a:off x="6465194" y="3881640"/>
            <a:ext cx="2871989" cy="1378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800000">
            <a:off x="2575775" y="2768957"/>
            <a:ext cx="3167814" cy="1378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Picture 2" descr="http://2.bp.blogspot.com/-7vcPFxoMRHE/T4fCIknIuXI/AAAAAAAAAvY/OeFKkN5wyJo/s1600/LIVRO+PRINC%C3%8DPIA+COM+PREF%C3%81CIO+DE+HALLEY.jpg"/>
          <p:cNvPicPr>
            <a:picLocks noChangeAspect="1" noChangeArrowheads="1"/>
          </p:cNvPicPr>
          <p:nvPr/>
        </p:nvPicPr>
        <p:blipFill rotWithShape="1">
          <a:blip r:embed="rId2">
            <a:extLst>
              <a:ext uri="{28A0092B-C50C-407E-A947-70E740481C1C}">
                <a14:useLocalDpi xmlns:a14="http://schemas.microsoft.com/office/drawing/2010/main" val="0"/>
              </a:ext>
            </a:extLst>
          </a:blip>
          <a:srcRect l="2923" t="3800" r="5913" b="5262"/>
          <a:stretch/>
        </p:blipFill>
        <p:spPr bwMode="auto">
          <a:xfrm>
            <a:off x="4706197" y="2108262"/>
            <a:ext cx="2768958" cy="354675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3206839" y="3197548"/>
            <a:ext cx="2275436" cy="523220"/>
          </a:xfrm>
          <a:prstGeom prst="rect">
            <a:avLst/>
          </a:prstGeom>
          <a:noFill/>
        </p:spPr>
        <p:txBody>
          <a:bodyPr wrap="square" rtlCol="0">
            <a:spAutoFit/>
          </a:bodyPr>
          <a:lstStyle/>
          <a:p>
            <a:r>
              <a:rPr lang="pt-BR" sz="2800" b="1" dirty="0" smtClean="0"/>
              <a:t>“Fraco”</a:t>
            </a:r>
            <a:endParaRPr lang="pt-BR" sz="2800" b="1" dirty="0"/>
          </a:p>
        </p:txBody>
      </p:sp>
      <p:sp>
        <p:nvSpPr>
          <p:cNvPr id="10" name="CaixaDeTexto 9"/>
          <p:cNvSpPr txBox="1"/>
          <p:nvPr/>
        </p:nvSpPr>
        <p:spPr>
          <a:xfrm>
            <a:off x="7423637" y="4284472"/>
            <a:ext cx="1990818" cy="523220"/>
          </a:xfrm>
          <a:prstGeom prst="rect">
            <a:avLst/>
          </a:prstGeom>
          <a:noFill/>
        </p:spPr>
        <p:txBody>
          <a:bodyPr wrap="square" rtlCol="0">
            <a:spAutoFit/>
          </a:bodyPr>
          <a:lstStyle/>
          <a:p>
            <a:r>
              <a:rPr lang="pt-BR" sz="2800" b="1" dirty="0" smtClean="0"/>
              <a:t>“Forte”</a:t>
            </a:r>
            <a:endParaRPr lang="pt-BR" sz="2800" b="1" dirty="0"/>
          </a:p>
        </p:txBody>
      </p:sp>
      <p:pic>
        <p:nvPicPr>
          <p:cNvPr id="3076" name="Picture 4" descr="https://indoprogress.com/wp-content/uploads/2016/10/hesse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5578" y="3359135"/>
            <a:ext cx="1719393" cy="2429837"/>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7901188" y="5899848"/>
            <a:ext cx="4000309" cy="1200329"/>
          </a:xfrm>
          <a:prstGeom prst="rect">
            <a:avLst/>
          </a:prstGeom>
          <a:noFill/>
        </p:spPr>
        <p:txBody>
          <a:bodyPr wrap="square" rtlCol="0">
            <a:spAutoFit/>
          </a:bodyPr>
          <a:lstStyle/>
          <a:p>
            <a:pPr algn="r"/>
            <a:r>
              <a:rPr lang="pt-BR" dirty="0" smtClean="0"/>
              <a:t>Boris </a:t>
            </a:r>
            <a:r>
              <a:rPr lang="pt-BR" dirty="0" err="1" smtClean="0"/>
              <a:t>Hessen</a:t>
            </a:r>
            <a:r>
              <a:rPr lang="pt-BR" dirty="0" smtClean="0"/>
              <a:t> - </a:t>
            </a:r>
            <a:r>
              <a:rPr lang="en-US" i="1" dirty="0"/>
              <a:t>The Social and Economic Roots of Newton's </a:t>
            </a:r>
            <a:r>
              <a:rPr lang="en-US" i="1" dirty="0" smtClean="0"/>
              <a:t>'Principia‘ </a:t>
            </a:r>
            <a:r>
              <a:rPr lang="en-US" dirty="0" smtClean="0"/>
              <a:t>(1931). </a:t>
            </a:r>
            <a:r>
              <a:rPr lang="en-US" dirty="0" err="1" smtClean="0"/>
              <a:t>Reimpresso</a:t>
            </a:r>
            <a:r>
              <a:rPr lang="en-US" dirty="0" smtClean="0"/>
              <a:t> </a:t>
            </a:r>
            <a:r>
              <a:rPr lang="en-US" dirty="0" err="1" smtClean="0"/>
              <a:t>em</a:t>
            </a:r>
            <a:r>
              <a:rPr lang="en-US" dirty="0" smtClean="0"/>
              <a:t> 1971</a:t>
            </a:r>
            <a:endParaRPr lang="en-US" dirty="0"/>
          </a:p>
          <a:p>
            <a:endParaRPr lang="pt-BR" dirty="0"/>
          </a:p>
        </p:txBody>
      </p:sp>
      <p:pic>
        <p:nvPicPr>
          <p:cNvPr id="3078" name="Picture 6" descr="Imagem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09" y="2108262"/>
            <a:ext cx="2070345" cy="2831595"/>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p:cNvSpPr txBox="1"/>
          <p:nvPr/>
        </p:nvSpPr>
        <p:spPr>
          <a:xfrm>
            <a:off x="379620" y="5042450"/>
            <a:ext cx="3225379" cy="646331"/>
          </a:xfrm>
          <a:prstGeom prst="rect">
            <a:avLst/>
          </a:prstGeom>
          <a:noFill/>
        </p:spPr>
        <p:txBody>
          <a:bodyPr wrap="square" rtlCol="0">
            <a:spAutoFit/>
          </a:bodyPr>
          <a:lstStyle/>
          <a:p>
            <a:r>
              <a:rPr lang="pt-BR" dirty="0" smtClean="0"/>
              <a:t>John </a:t>
            </a:r>
            <a:r>
              <a:rPr lang="pt-BR" dirty="0" err="1" smtClean="0"/>
              <a:t>Herivel</a:t>
            </a:r>
            <a:r>
              <a:rPr lang="pt-BR" dirty="0" smtClean="0"/>
              <a:t> - </a:t>
            </a:r>
            <a:r>
              <a:rPr lang="en-US" i="1" dirty="0"/>
              <a:t>The Background to Newton's </a:t>
            </a:r>
            <a:r>
              <a:rPr lang="en-US" i="1" dirty="0" smtClean="0"/>
              <a:t>Principia</a:t>
            </a:r>
            <a:r>
              <a:rPr lang="pt-BR" dirty="0" smtClean="0"/>
              <a:t> (1965)</a:t>
            </a:r>
            <a:endParaRPr lang="en-US" dirty="0"/>
          </a:p>
        </p:txBody>
      </p:sp>
    </p:spTree>
    <p:extLst>
      <p:ext uri="{BB962C8B-B14F-4D97-AF65-F5344CB8AC3E}">
        <p14:creationId xmlns:p14="http://schemas.microsoft.com/office/powerpoint/2010/main" val="1176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Okay</a:t>
            </a:r>
            <a:r>
              <a:rPr lang="pt-BR" dirty="0" smtClean="0"/>
              <a:t>, mas e a quântica?</a:t>
            </a:r>
            <a:endParaRPr lang="pt-BR" dirty="0"/>
          </a:p>
        </p:txBody>
      </p:sp>
      <p:sp>
        <p:nvSpPr>
          <p:cNvPr id="3" name="Espaço Reservado para Conteúdo 2"/>
          <p:cNvSpPr>
            <a:spLocks noGrp="1"/>
          </p:cNvSpPr>
          <p:nvPr>
            <p:ph idx="1"/>
          </p:nvPr>
        </p:nvSpPr>
        <p:spPr/>
        <p:txBody>
          <a:bodyPr>
            <a:normAutofit/>
          </a:bodyPr>
          <a:lstStyle/>
          <a:p>
            <a:r>
              <a:rPr lang="pt-BR" sz="2800" dirty="0" smtClean="0"/>
              <a:t>Teorias físicas com uma possível nova forma filosófica: indeterministas, não-causais e probabilísticas</a:t>
            </a:r>
          </a:p>
          <a:p>
            <a:r>
              <a:rPr lang="pt-BR" sz="2800" dirty="0" smtClean="0"/>
              <a:t>Diversas interpretações!</a:t>
            </a:r>
            <a:endParaRPr lang="pt-BR" sz="2800" dirty="0"/>
          </a:p>
        </p:txBody>
      </p:sp>
      <p:pic>
        <p:nvPicPr>
          <p:cNvPr id="4" name="Imagem 3"/>
          <p:cNvPicPr>
            <a:picLocks noChangeAspect="1"/>
          </p:cNvPicPr>
          <p:nvPr/>
        </p:nvPicPr>
        <p:blipFill>
          <a:blip r:embed="rId2"/>
          <a:stretch>
            <a:fillRect/>
          </a:stretch>
        </p:blipFill>
        <p:spPr>
          <a:xfrm>
            <a:off x="3483428" y="3602718"/>
            <a:ext cx="8534400" cy="2990850"/>
          </a:xfrm>
          <a:prstGeom prst="rect">
            <a:avLst/>
          </a:prstGeom>
        </p:spPr>
      </p:pic>
      <p:sp>
        <p:nvSpPr>
          <p:cNvPr id="5" name="CaixaDeTexto 4"/>
          <p:cNvSpPr txBox="1"/>
          <p:nvPr/>
        </p:nvSpPr>
        <p:spPr>
          <a:xfrm>
            <a:off x="1436914" y="5639461"/>
            <a:ext cx="2046514" cy="954107"/>
          </a:xfrm>
          <a:prstGeom prst="rect">
            <a:avLst/>
          </a:prstGeom>
          <a:noFill/>
        </p:spPr>
        <p:txBody>
          <a:bodyPr wrap="square" rtlCol="0">
            <a:spAutoFit/>
          </a:bodyPr>
          <a:lstStyle/>
          <a:p>
            <a:pPr algn="r"/>
            <a:r>
              <a:rPr lang="pt-BR" sz="1400" dirty="0" smtClean="0"/>
              <a:t>*Tabela não tão precisa e grandiosamente copiada da Wikipédia para fins ilustrativos</a:t>
            </a:r>
            <a:endParaRPr lang="pt-BR" sz="1400" dirty="0"/>
          </a:p>
        </p:txBody>
      </p:sp>
    </p:spTree>
    <p:extLst>
      <p:ext uri="{BB962C8B-B14F-4D97-AF65-F5344CB8AC3E}">
        <p14:creationId xmlns:p14="http://schemas.microsoft.com/office/powerpoint/2010/main" val="292096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Interferômetro de Mach-</a:t>
            </a:r>
            <a:r>
              <a:rPr lang="pt-BR" dirty="0" err="1" smtClean="0"/>
              <a:t>Zehnder</a:t>
            </a:r>
            <a:endParaRPr lang="pt-BR" dirty="0"/>
          </a:p>
        </p:txBody>
      </p:sp>
      <p:pic>
        <p:nvPicPr>
          <p:cNvPr id="1026" name="Picture 2" descr="Resultado de imagem para interferômetro de mach-zeh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4" y="2073741"/>
            <a:ext cx="4781550" cy="3990976"/>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p:cNvSpPr/>
          <p:nvPr/>
        </p:nvSpPr>
        <p:spPr>
          <a:xfrm>
            <a:off x="1300766" y="2009589"/>
            <a:ext cx="940158" cy="9532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3204693" y="3977910"/>
            <a:ext cx="940158" cy="9532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flipH="1">
            <a:off x="4455129" y="3464417"/>
            <a:ext cx="258539" cy="99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p:nvPr/>
        </p:nvCxnSpPr>
        <p:spPr>
          <a:xfrm flipV="1">
            <a:off x="2504717" y="5065030"/>
            <a:ext cx="1040786" cy="22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4144851" y="2926293"/>
            <a:ext cx="1506828" cy="523220"/>
          </a:xfrm>
          <a:prstGeom prst="rect">
            <a:avLst/>
          </a:prstGeom>
          <a:noFill/>
        </p:spPr>
        <p:txBody>
          <a:bodyPr wrap="square" rtlCol="0">
            <a:spAutoFit/>
          </a:bodyPr>
          <a:lstStyle/>
          <a:p>
            <a:r>
              <a:rPr lang="pt-BR" sz="1400" dirty="0" smtClean="0">
                <a:solidFill>
                  <a:schemeClr val="bg1"/>
                </a:solidFill>
              </a:rPr>
              <a:t>Superposição construtiva</a:t>
            </a:r>
            <a:endParaRPr lang="pt-BR" sz="1400" dirty="0">
              <a:solidFill>
                <a:schemeClr val="bg1"/>
              </a:solidFill>
            </a:endParaRPr>
          </a:p>
        </p:txBody>
      </p:sp>
      <p:sp>
        <p:nvSpPr>
          <p:cNvPr id="14" name="CaixaDeTexto 13"/>
          <p:cNvSpPr txBox="1"/>
          <p:nvPr/>
        </p:nvSpPr>
        <p:spPr>
          <a:xfrm>
            <a:off x="1325563" y="5065030"/>
            <a:ext cx="1506828" cy="523220"/>
          </a:xfrm>
          <a:prstGeom prst="rect">
            <a:avLst/>
          </a:prstGeom>
          <a:noFill/>
        </p:spPr>
        <p:txBody>
          <a:bodyPr wrap="square" rtlCol="0">
            <a:spAutoFit/>
          </a:bodyPr>
          <a:lstStyle/>
          <a:p>
            <a:r>
              <a:rPr lang="pt-BR" sz="1400" dirty="0" smtClean="0">
                <a:solidFill>
                  <a:schemeClr val="bg1"/>
                </a:solidFill>
              </a:rPr>
              <a:t>Superposição </a:t>
            </a:r>
            <a:r>
              <a:rPr lang="pt-BR" sz="1400" dirty="0">
                <a:solidFill>
                  <a:schemeClr val="bg1"/>
                </a:solidFill>
              </a:rPr>
              <a:t>d</a:t>
            </a:r>
            <a:r>
              <a:rPr lang="pt-BR" sz="1400" dirty="0" smtClean="0">
                <a:solidFill>
                  <a:schemeClr val="bg1"/>
                </a:solidFill>
              </a:rPr>
              <a:t>estrutiva</a:t>
            </a:r>
            <a:endParaRPr lang="pt-BR" sz="1400" dirty="0">
              <a:solidFill>
                <a:schemeClr val="bg1"/>
              </a:solidFill>
            </a:endParaRPr>
          </a:p>
        </p:txBody>
      </p:sp>
      <p:sp>
        <p:nvSpPr>
          <p:cNvPr id="13" name="CaixaDeTexto 12"/>
          <p:cNvSpPr txBox="1"/>
          <p:nvPr/>
        </p:nvSpPr>
        <p:spPr>
          <a:xfrm>
            <a:off x="5661864" y="1664979"/>
            <a:ext cx="6237104" cy="4801314"/>
          </a:xfrm>
          <a:prstGeom prst="rect">
            <a:avLst/>
          </a:prstGeom>
          <a:noFill/>
        </p:spPr>
        <p:txBody>
          <a:bodyPr wrap="square" rtlCol="0">
            <a:spAutoFit/>
          </a:bodyPr>
          <a:lstStyle/>
          <a:p>
            <a:r>
              <a:rPr lang="pt-BR" dirty="0"/>
              <a:t>(1) </a:t>
            </a:r>
            <a:r>
              <a:rPr lang="pt-BR" i="1" dirty="0"/>
              <a:t>Interpretação Ondulatória. </a:t>
            </a:r>
            <a:r>
              <a:rPr lang="pt-BR" dirty="0"/>
              <a:t>Talvez o </a:t>
            </a:r>
            <a:r>
              <a:rPr lang="pt-BR" b="1" dirty="0"/>
              <a:t>fóton possa se </a:t>
            </a:r>
            <a:r>
              <a:rPr lang="pt-BR" b="1" dirty="0" smtClean="0"/>
              <a:t>dividir simetricamente </a:t>
            </a:r>
            <a:r>
              <a:rPr lang="pt-BR" b="1" dirty="0"/>
              <a:t>em dois "meio-fótons" </a:t>
            </a:r>
            <a:r>
              <a:rPr lang="pt-BR" dirty="0"/>
              <a:t>no primeiro </a:t>
            </a:r>
            <a:r>
              <a:rPr lang="pt-BR" dirty="0" smtClean="0"/>
              <a:t>espelho </a:t>
            </a:r>
            <a:r>
              <a:rPr lang="pt-BR" dirty="0" err="1" smtClean="0"/>
              <a:t>semi-refletor</a:t>
            </a:r>
            <a:r>
              <a:rPr lang="pt-BR" dirty="0" smtClean="0"/>
              <a:t> S1. [...] </a:t>
            </a:r>
            <a:r>
              <a:rPr lang="pt-BR" dirty="0"/>
              <a:t>O problema </a:t>
            </a:r>
            <a:r>
              <a:rPr lang="pt-BR" dirty="0" smtClean="0"/>
              <a:t>seria explicar </a:t>
            </a:r>
            <a:r>
              <a:rPr lang="pt-BR" dirty="0"/>
              <a:t>por que em outros experimentos nunca detectamos </a:t>
            </a:r>
            <a:r>
              <a:rPr lang="pt-BR" dirty="0" smtClean="0"/>
              <a:t>meio fótons [...]</a:t>
            </a:r>
          </a:p>
          <a:p>
            <a:r>
              <a:rPr lang="pt-BR" dirty="0"/>
              <a:t>(2) </a:t>
            </a:r>
            <a:r>
              <a:rPr lang="pt-BR" i="1" dirty="0"/>
              <a:t>Interpretação Corpuscular. </a:t>
            </a:r>
            <a:r>
              <a:rPr lang="pt-BR" dirty="0" smtClean="0"/>
              <a:t> [...] </a:t>
            </a:r>
            <a:r>
              <a:rPr lang="pt-BR" b="1" dirty="0"/>
              <a:t>Qualquer visão corpuscular tem extrema dificuldade </a:t>
            </a:r>
            <a:r>
              <a:rPr lang="pt-BR" b="1" dirty="0" smtClean="0"/>
              <a:t>em explicar fenômenos </a:t>
            </a:r>
            <a:r>
              <a:rPr lang="pt-BR" b="1" dirty="0"/>
              <a:t>ondulatórios</a:t>
            </a:r>
            <a:r>
              <a:rPr lang="pt-BR" dirty="0"/>
              <a:t>. Uma saída possível, porém, </a:t>
            </a:r>
            <a:r>
              <a:rPr lang="pt-BR" dirty="0" smtClean="0"/>
              <a:t>seria argumentar </a:t>
            </a:r>
            <a:r>
              <a:rPr lang="pt-BR" dirty="0"/>
              <a:t>que a lógica ao nível quântico é de tipo "</a:t>
            </a:r>
            <a:r>
              <a:rPr lang="pt-BR" dirty="0" err="1" smtClean="0"/>
              <a:t>não-clássica</a:t>
            </a:r>
            <a:r>
              <a:rPr lang="pt-BR" dirty="0" smtClean="0"/>
              <a:t>” [...]</a:t>
            </a:r>
          </a:p>
          <a:p>
            <a:r>
              <a:rPr lang="pt-BR" dirty="0"/>
              <a:t>(3) </a:t>
            </a:r>
            <a:r>
              <a:rPr lang="pt-BR" i="1" dirty="0"/>
              <a:t>Interpretação Dualista Realista. </a:t>
            </a:r>
            <a:r>
              <a:rPr lang="pt-BR" dirty="0" smtClean="0"/>
              <a:t>[...] o fóton </a:t>
            </a:r>
            <a:r>
              <a:rPr lang="pt-BR" dirty="0"/>
              <a:t>de fato seguiria uma trajetória, por </a:t>
            </a:r>
            <a:r>
              <a:rPr lang="pt-BR" i="1" dirty="0"/>
              <a:t>A </a:t>
            </a:r>
            <a:r>
              <a:rPr lang="pt-BR" dirty="0"/>
              <a:t>ou por </a:t>
            </a:r>
            <a:r>
              <a:rPr lang="pt-BR" i="1" dirty="0"/>
              <a:t>B, </a:t>
            </a:r>
            <a:r>
              <a:rPr lang="pt-BR" dirty="0"/>
              <a:t>mas </a:t>
            </a:r>
            <a:r>
              <a:rPr lang="pt-BR" dirty="0" smtClean="0"/>
              <a:t>simultaneamente a </a:t>
            </a:r>
            <a:r>
              <a:rPr lang="pt-BR" dirty="0"/>
              <a:t>sua onda associada se dividiria em duas partes </a:t>
            </a:r>
            <a:r>
              <a:rPr lang="pt-BR" dirty="0" smtClean="0"/>
              <a:t>iguais [...]</a:t>
            </a:r>
            <a:r>
              <a:rPr lang="pt-BR" i="1" dirty="0" smtClean="0"/>
              <a:t> </a:t>
            </a:r>
            <a:r>
              <a:rPr lang="pt-BR" b="1" dirty="0"/>
              <a:t>A partícula seria um "</a:t>
            </a:r>
            <a:r>
              <a:rPr lang="pt-BR" b="1" dirty="0" smtClean="0"/>
              <a:t>surfista” que </a:t>
            </a:r>
            <a:r>
              <a:rPr lang="pt-BR" b="1" dirty="0"/>
              <a:t>só pode navegar onde há </a:t>
            </a:r>
            <a:r>
              <a:rPr lang="pt-BR" b="1" dirty="0" smtClean="0"/>
              <a:t>ondas </a:t>
            </a:r>
            <a:r>
              <a:rPr lang="pt-BR" dirty="0" smtClean="0"/>
              <a:t>[...]</a:t>
            </a:r>
          </a:p>
          <a:p>
            <a:r>
              <a:rPr lang="pt-BR" dirty="0"/>
              <a:t>(4) </a:t>
            </a:r>
            <a:r>
              <a:rPr lang="pt-BR" i="1" dirty="0"/>
              <a:t>Interpretação da Complementaridade. </a:t>
            </a:r>
            <a:r>
              <a:rPr lang="pt-BR" dirty="0"/>
              <a:t>Um fenômeno </a:t>
            </a:r>
            <a:r>
              <a:rPr lang="pt-BR" dirty="0" smtClean="0"/>
              <a:t>pode ser </a:t>
            </a:r>
            <a:r>
              <a:rPr lang="pt-BR" dirty="0"/>
              <a:t>ondulatório ou corpuscular, nunca os dois ao mesmo tempo. </a:t>
            </a:r>
            <a:r>
              <a:rPr lang="pt-BR" b="1" dirty="0" smtClean="0"/>
              <a:t>O experimento </a:t>
            </a:r>
            <a:r>
              <a:rPr lang="pt-BR" b="1" dirty="0"/>
              <a:t>examinado é um fenômeno ondulatório, e portanto </a:t>
            </a:r>
            <a:r>
              <a:rPr lang="pt-BR" b="1" i="1" dirty="0" smtClean="0"/>
              <a:t>não tem </a:t>
            </a:r>
            <a:r>
              <a:rPr lang="pt-BR" b="1" i="1" dirty="0"/>
              <a:t>sentido </a:t>
            </a:r>
            <a:r>
              <a:rPr lang="pt-BR" b="1" dirty="0"/>
              <a:t>perguntar onde está o fóton</a:t>
            </a:r>
            <a:r>
              <a:rPr lang="pt-BR" dirty="0"/>
              <a:t>.</a:t>
            </a:r>
          </a:p>
        </p:txBody>
      </p:sp>
      <p:sp>
        <p:nvSpPr>
          <p:cNvPr id="15" name="CaixaDeTexto 14"/>
          <p:cNvSpPr txBox="1"/>
          <p:nvPr/>
        </p:nvSpPr>
        <p:spPr>
          <a:xfrm>
            <a:off x="541678" y="6118284"/>
            <a:ext cx="4962382" cy="369332"/>
          </a:xfrm>
          <a:prstGeom prst="rect">
            <a:avLst/>
          </a:prstGeom>
          <a:noFill/>
        </p:spPr>
        <p:txBody>
          <a:bodyPr wrap="square" rtlCol="0">
            <a:spAutoFit/>
          </a:bodyPr>
          <a:lstStyle/>
          <a:p>
            <a:pPr algn="ctr"/>
            <a:r>
              <a:rPr lang="pt-BR" dirty="0" smtClean="0"/>
              <a:t>Pessoa Jr, 2005, p. 10 (figura) e p. 13 (citação)</a:t>
            </a:r>
            <a:endParaRPr lang="pt-BR" dirty="0"/>
          </a:p>
        </p:txBody>
      </p:sp>
    </p:spTree>
    <p:extLst>
      <p:ext uri="{BB962C8B-B14F-4D97-AF65-F5344CB8AC3E}">
        <p14:creationId xmlns:p14="http://schemas.microsoft.com/office/powerpoint/2010/main" val="1143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Os princípios da quântica (Início do século XX)</a:t>
            </a:r>
            <a:endParaRPr lang="pt-BR" dirty="0"/>
          </a:p>
        </p:txBody>
      </p:sp>
      <p:pic>
        <p:nvPicPr>
          <p:cNvPr id="4098" name="Picture 2" descr="https://encrypted-tbn0.gstatic.com/images?q=tbn:ANd9GcQb7ZfZFYhxotlU9KQzkiApGb3zFDNF1mmSIdZIA2ijZAxhkMpW&am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632" y="1902581"/>
            <a:ext cx="4328087" cy="432808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1438</TotalTime>
  <Words>2495</Words>
  <Application>Microsoft Office PowerPoint</Application>
  <PresentationFormat>Widescreen</PresentationFormat>
  <Paragraphs>188</Paragraphs>
  <Slides>38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38</vt:i4>
      </vt:variant>
    </vt:vector>
  </HeadingPairs>
  <TitlesOfParts>
    <vt:vector size="42" baseType="lpstr">
      <vt:lpstr>Calisto MT</vt:lpstr>
      <vt:lpstr>Trebuchet MS</vt:lpstr>
      <vt:lpstr>Wingdings 2</vt:lpstr>
      <vt:lpstr>Ardósia</vt:lpstr>
      <vt:lpstr>Apresentação do PowerPoint</vt:lpstr>
      <vt:lpstr>A origem da mecânica quântica e a República de Weimar</vt:lpstr>
      <vt:lpstr>Quanto influencia, afinal?</vt:lpstr>
      <vt:lpstr>Grande influência econômica</vt:lpstr>
      <vt:lpstr>Mas em outros contextos?</vt:lpstr>
      <vt:lpstr>Um exemplo de olhares</vt:lpstr>
      <vt:lpstr>Okay, mas e a quântica?</vt:lpstr>
      <vt:lpstr>Exemplo: Interferômetro de Mach-Zehnder</vt:lpstr>
      <vt:lpstr>Os princípios da quântica (Início do século XX)</vt:lpstr>
      <vt:lpstr>Top 5!</vt:lpstr>
      <vt:lpstr>Top 5!</vt:lpstr>
      <vt:lpstr>Top 5!</vt:lpstr>
      <vt:lpstr>Top 5!</vt:lpstr>
      <vt:lpstr>República de Weimar</vt:lpstr>
      <vt:lpstr>Fim da Primeira Guerra Mundial</vt:lpstr>
      <vt:lpstr>Ciência durante a Primeira Guerra</vt:lpstr>
      <vt:lpstr>Paul Forman</vt:lpstr>
      <vt:lpstr>Weimar Culture, Causality, and Quantum Theory, 1918-1927</vt:lpstr>
      <vt:lpstr>Apresentação do PowerPoint</vt:lpstr>
      <vt:lpstr>1) A cultura de Weimar como ambiente intelectual hostil</vt:lpstr>
      <vt:lpstr>1) A cultura de Weimar como ambiente intelectual hostil</vt:lpstr>
      <vt:lpstr>1) A cultura de Weimar como ambiente intelectual hostil</vt:lpstr>
      <vt:lpstr>1) A cultura de Weimar como ambiente intelectual hostil</vt:lpstr>
      <vt:lpstr>1) A cultura de Weimar como ambiente intelectual hostil</vt:lpstr>
      <vt:lpstr>1) A cultura de Weimar como ambiente intelectual hostil</vt:lpstr>
      <vt:lpstr>1) A cultura de Weimar como ambiente intelectual hostil</vt:lpstr>
      <vt:lpstr>2) Adaptação da ideologia ao ambiente intelectual</vt:lpstr>
      <vt:lpstr>2) Adaptação da ideologia ao ambiente intelectual</vt:lpstr>
      <vt:lpstr>2) Adaptação da ideologia ao ambiente intelectual</vt:lpstr>
      <vt:lpstr>2) Adaptação da ideologia ao ambiente intelectual</vt:lpstr>
      <vt:lpstr>3) “Dispensando a causalidade”: Adaptação do conhecimento ao ambiente intelectual</vt:lpstr>
      <vt:lpstr>3) “Dispensando a causalidade”: Adaptação do conhecimento ao ambiente intelectual</vt:lpstr>
      <vt:lpstr>3) “Dispensando a causalidade”: Adaptação do conhecimento ao ambiente intelectual</vt:lpstr>
      <vt:lpstr>3) “Dispensando a causalidade”: Adaptação do conhecimento ao ambiente intelectual</vt:lpstr>
      <vt:lpstr>3) “Dispensando a causalidade”: Adaptação do conhecimento ao ambiente intelectual</vt:lpstr>
      <vt:lpstr>3) “Dispensando a causalidade”: Adaptação do conhecimento ao ambiente intelectual</vt:lpstr>
      <vt:lpstr>Considerações Finais</vt:lpstr>
      <vt:lpstr>Considerações Finais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Sofia Guilhem Basilio</dc:creator>
  <cp:lastModifiedBy>Sofia Guilhem Basilio</cp:lastModifiedBy>
  <cp:revision>109</cp:revision>
  <dcterms:created xsi:type="dcterms:W3CDTF">2019-09-30T16:30:55Z</dcterms:created>
  <dcterms:modified xsi:type="dcterms:W3CDTF">2019-10-08T20:46:24Z</dcterms:modified>
</cp:coreProperties>
</file>