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311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12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09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0CDD-ACF2-48BC-85EC-672A9543E13F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CACC2-D758-4EA9-9E68-CA2A97C767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8" descr="hg-hom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Bild 9" descr="mc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64188"/>
            <a:ext cx="289560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10" descr="ipog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91200"/>
            <a:ext cx="126841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de-DE" sz="2000" b="0" baseline="3000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1F497D">
                    <a:lumMod val="50000"/>
                  </a:srgbClr>
                </a:solidFill>
              </a:rPr>
              <a:t>www.physicsmasterclasses.org</a:t>
            </a:r>
          </a:p>
        </p:txBody>
      </p:sp>
    </p:spTree>
    <p:extLst>
      <p:ext uri="{BB962C8B-B14F-4D97-AF65-F5344CB8AC3E}">
        <p14:creationId xmlns:p14="http://schemas.microsoft.com/office/powerpoint/2010/main" val="316511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hg neutr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7938"/>
            <a:ext cx="972185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8" descr="mc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5775325"/>
            <a:ext cx="23304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9" descr="ipog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6003925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/>
          <a:lstStyle>
            <a:lvl1pPr>
              <a:defRPr>
                <a:solidFill>
                  <a:srgbClr val="85C714"/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362075"/>
          </a:xfrm>
        </p:spPr>
        <p:txBody>
          <a:bodyPr anchor="t"/>
          <a:lstStyle>
            <a:lvl1pPr algn="l">
              <a:spcAft>
                <a:spcPts val="0"/>
              </a:spcAft>
              <a:defRPr sz="4000" b="1" cap="all">
                <a:solidFill>
                  <a:srgbClr val="10253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de-DE" sz="2000" b="0" baseline="3000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1F497D">
                    <a:lumMod val="50000"/>
                  </a:srgbClr>
                </a:solidFill>
              </a:rPr>
              <a:t>www.physicsmasterclasses.org</a:t>
            </a:r>
          </a:p>
        </p:txBody>
      </p:sp>
    </p:spTree>
    <p:extLst>
      <p:ext uri="{BB962C8B-B14F-4D97-AF65-F5344CB8AC3E}">
        <p14:creationId xmlns:p14="http://schemas.microsoft.com/office/powerpoint/2010/main" val="765609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hg neutr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7938"/>
            <a:ext cx="972185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0" descr="mc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5775325"/>
            <a:ext cx="23304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1" descr="ipog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6003925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838200"/>
            <a:ext cx="7772400" cy="1362075"/>
          </a:xfrm>
        </p:spPr>
        <p:txBody>
          <a:bodyPr anchor="t"/>
          <a:lstStyle>
            <a:lvl1pPr algn="l">
              <a:spcAft>
                <a:spcPts val="0"/>
              </a:spcAft>
              <a:defRPr sz="4000" b="1" cap="all">
                <a:solidFill>
                  <a:srgbClr val="10253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85C71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de-DE" sz="2000" b="0" baseline="3000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1F497D">
                    <a:lumMod val="50000"/>
                  </a:srgbClr>
                </a:solidFill>
              </a:rPr>
              <a:t>www.physicsmasterclasses.org</a:t>
            </a:r>
          </a:p>
        </p:txBody>
      </p:sp>
    </p:spTree>
    <p:extLst>
      <p:ext uri="{BB962C8B-B14F-4D97-AF65-F5344CB8AC3E}">
        <p14:creationId xmlns:p14="http://schemas.microsoft.com/office/powerpoint/2010/main" val="109283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hg neutr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7938"/>
            <a:ext cx="972185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Bild 5" descr="mc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5775325"/>
            <a:ext cx="23304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6" descr="ipog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6003925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de-DE" sz="2000" b="0" baseline="3000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1F497D">
                    <a:lumMod val="50000"/>
                  </a:srgbClr>
                </a:solidFill>
              </a:rPr>
              <a:t>www.physicsmasterclasses.org</a:t>
            </a:r>
          </a:p>
        </p:txBody>
      </p:sp>
    </p:spTree>
    <p:extLst>
      <p:ext uri="{BB962C8B-B14F-4D97-AF65-F5344CB8AC3E}">
        <p14:creationId xmlns:p14="http://schemas.microsoft.com/office/powerpoint/2010/main" val="31108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A04EC9A-B870-4CBF-A25F-52D16E834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A88C34-E0FC-42E8-8086-9E764505D00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pt-BR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pt-BR" smtClean="0"/>
              <a:t>Mastertextformat bearbeiten</a:t>
            </a:r>
          </a:p>
          <a:p>
            <a:pPr lvl="1"/>
            <a:r>
              <a:rPr lang="de-DE" altLang="pt-BR" smtClean="0"/>
              <a:t>Zweite Ebene</a:t>
            </a:r>
          </a:p>
          <a:p>
            <a:pPr lvl="2"/>
            <a:r>
              <a:rPr lang="de-DE" altLang="pt-BR" smtClean="0"/>
              <a:t>Dritte Ebene</a:t>
            </a:r>
          </a:p>
          <a:p>
            <a:pPr lvl="3"/>
            <a:r>
              <a:rPr lang="de-DE" altLang="pt-BR" smtClean="0"/>
              <a:t>Vierte Ebene</a:t>
            </a:r>
          </a:p>
          <a:p>
            <a:pPr lvl="4"/>
            <a:r>
              <a:rPr lang="de-DE" altLang="pt-BR" smtClean="0"/>
              <a:t>Fünfte Ebene</a:t>
            </a:r>
          </a:p>
        </p:txBody>
      </p:sp>
      <p:pic>
        <p:nvPicPr>
          <p:cNvPr id="1028" name="Bild 8" descr="mc-log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64188"/>
            <a:ext cx="289560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Bild 9" descr="ipogg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91200"/>
            <a:ext cx="126841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04800" y="6492875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000" baseline="30000">
                <a:solidFill>
                  <a:srgbClr val="0CC6DE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cs typeface="Arial" charset="0"/>
              </a:rPr>
              <a:t>www.physicsmasterclasses.org</a:t>
            </a:r>
          </a:p>
        </p:txBody>
      </p:sp>
    </p:spTree>
    <p:extLst>
      <p:ext uri="{BB962C8B-B14F-4D97-AF65-F5344CB8AC3E}">
        <p14:creationId xmlns:p14="http://schemas.microsoft.com/office/powerpoint/2010/main" val="25036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CC6DE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CC6DE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478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3478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85C714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85C714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85C714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6768752" cy="2376264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Física de Partículas sob o </a:t>
            </a:r>
            <a:r>
              <a:rPr lang="pt-BR" dirty="0" smtClean="0"/>
              <a:t>Olhar da </a:t>
            </a:r>
            <a:r>
              <a:rPr lang="pt-BR" dirty="0" smtClean="0"/>
              <a:t>Epistemologia </a:t>
            </a:r>
            <a:r>
              <a:rPr lang="pt-BR" dirty="0" smtClean="0"/>
              <a:t>de Gaston </a:t>
            </a:r>
            <a:r>
              <a:rPr lang="pt-BR" dirty="0" err="1" smtClean="0"/>
              <a:t>Bachelard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996952"/>
            <a:ext cx="6624736" cy="112355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Tópicos de História da Física Moderna</a:t>
            </a:r>
          </a:p>
          <a:p>
            <a:r>
              <a:rPr lang="pt-BR" sz="3200" dirty="0" smtClean="0"/>
              <a:t>Prof. Ivã Gurgel</a:t>
            </a:r>
            <a:endParaRPr lang="pt-BR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Obstáculos Epistemológicos Particulares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i="1" dirty="0" smtClean="0"/>
              <a:t>Verbalismo: </a:t>
            </a:r>
            <a:r>
              <a:rPr lang="pt-BR" dirty="0" smtClean="0"/>
              <a:t>hábitos verbais inadequados que instituímos e que constituem impedimentos ao desenvolvimento científico.</a:t>
            </a:r>
          </a:p>
          <a:p>
            <a:pPr algn="just"/>
            <a:r>
              <a:rPr lang="pt-BR" i="1" dirty="0" err="1" smtClean="0"/>
              <a:t>Substancialismo</a:t>
            </a:r>
            <a:r>
              <a:rPr lang="pt-BR" dirty="0" smtClean="0"/>
              <a:t>: a tendência em reunir em um objeto material as mais diversas qualidades (às vezes mesmo opostas) que se configurariam como sua base explicativa.</a:t>
            </a:r>
          </a:p>
          <a:p>
            <a:pPr algn="just"/>
            <a:r>
              <a:rPr lang="pt-BR" i="1" dirty="0" smtClean="0"/>
              <a:t>Animismo:</a:t>
            </a:r>
            <a:r>
              <a:rPr lang="pt-BR" dirty="0" smtClean="0"/>
              <a:t> consiste em atribuir vida a objetos de um domínio alheio às ciências biológicas.</a:t>
            </a:r>
          </a:p>
          <a:p>
            <a:pPr algn="just"/>
            <a:r>
              <a:rPr lang="pt-BR" i="1" dirty="0" err="1" smtClean="0"/>
              <a:t>Matematização</a:t>
            </a:r>
            <a:r>
              <a:rPr lang="pt-BR" i="1" dirty="0" smtClean="0"/>
              <a:t> Prematura:</a:t>
            </a:r>
            <a:r>
              <a:rPr lang="pt-BR" dirty="0" smtClean="0"/>
              <a:t> baseada em falsas razões.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Dificuldade em Estabelecer a Natureza dos Obstáculos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“</a:t>
            </a:r>
            <a:r>
              <a:rPr lang="pt-BR" i="1" dirty="0" smtClean="0"/>
              <a:t>Os obstáculos parecem, à primeira vista, os mais diferentes, sendo difícil, por isso, determinar se são de ordem moral, ideológica, psicológica, etc. Além disso, não está muito claro se o seu sentido é estritamente epistemológico ou se chega a ser pedagógico. Daí a diversidade de interpretações do assunto</a:t>
            </a:r>
            <a:r>
              <a:rPr lang="pt-BR" dirty="0" smtClean="0"/>
              <a:t>” (</a:t>
            </a:r>
            <a:r>
              <a:rPr lang="pt-BR" dirty="0" err="1" smtClean="0"/>
              <a:t>Bulcão</a:t>
            </a:r>
            <a:r>
              <a:rPr lang="pt-BR" dirty="0" smtClean="0"/>
              <a:t>, 2009, p.72).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Perfis Epistemológicos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Diferentes formas [epistemologias] de se pensar um conceito:</a:t>
            </a:r>
          </a:p>
          <a:p>
            <a:pPr algn="just"/>
            <a:r>
              <a:rPr lang="pt-BR" dirty="0" smtClean="0"/>
              <a:t>"Seria através de um tal perfil mental que poderia medir-se a ação psicológica efetiva das diversas filosofias na obra do conhecimento. Expliquemos o nosso pensamento através do conceito de massa“ (</a:t>
            </a:r>
            <a:r>
              <a:rPr lang="pt-BR" dirty="0" err="1" smtClean="0"/>
              <a:t>Bachelard</a:t>
            </a:r>
            <a:r>
              <a:rPr lang="pt-BR" dirty="0" smtClean="0"/>
              <a:t>, A filosofia do Não, 1940).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Perfis Epistemológicos.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75191"/>
            <a:ext cx="8424936" cy="4625609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 smtClean="0"/>
              <a:t>Um primeiro nível para a noção de massa, seria um nível de caráter animista, ligando grandes massas às grandes “percepções”, assim a massa acaba tendo uma conotação de poder. </a:t>
            </a:r>
          </a:p>
          <a:p>
            <a:pPr lvl="0" algn="just"/>
            <a:r>
              <a:rPr lang="pt-BR" sz="2800" dirty="0" smtClean="0"/>
              <a:t>Um segundo nível, a massa é estudada de maneira empírica através de uma balança. Logo o conceito de massa é entendido através de um empirismo primeiro, onde o instrumento precede à teoria, e o conceito se resume à medição feita.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Perfis Epistemológicos.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pt-BR" dirty="0" smtClean="0"/>
              <a:t>Com Newton, a massa atinge um terceiro aspecto, com ele a massa será definida como o quociente da força pela aceleração. Com isso a relação da massa vem devido a relação com </a:t>
            </a:r>
            <a:r>
              <a:rPr lang="pt-BR" b="1" dirty="0" smtClean="0"/>
              <a:t>F</a:t>
            </a:r>
            <a:r>
              <a:rPr lang="pt-BR" dirty="0" smtClean="0"/>
              <a:t> e </a:t>
            </a:r>
            <a:r>
              <a:rPr lang="pt-BR" b="1" dirty="0" smtClean="0"/>
              <a:t>a</a:t>
            </a:r>
            <a:r>
              <a:rPr lang="pt-BR" dirty="0" smtClean="0"/>
              <a:t>, isto é uma relação racional, onde a noção de massa aparece.</a:t>
            </a:r>
          </a:p>
          <a:p>
            <a:pPr lvl="0" algn="just"/>
            <a:r>
              <a:rPr lang="pt-BR" dirty="0" smtClean="0"/>
              <a:t>Com a relatividade, a relação da massa com o movimento faz com que ela ganhe um caráter complexo, mas ainda assim é uma construção racional sem declinar o seu papel de elemento.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Perfis Epistemológicos.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 Na mecânica de Dirac, a massa se pluraliza, por uma lado esta massa resume tudo que o que se sabia da massa nas filosofias anteriores, mas por outro lado a massa pode adquirir uma caráter negativo, conceito inadmissível  nas filosofias antecedentes. Isso suscita uma dialética externa, uma dialética que nunca teria sido encontrada meditando sobre a essência do conceito de massa, aprofundando as noções anteriores.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Epistemológico de Massa.</a:t>
            </a:r>
            <a:endParaRPr lang="pt-BR" dirty="0"/>
          </a:p>
        </p:txBody>
      </p:sp>
      <p:pic>
        <p:nvPicPr>
          <p:cNvPr id="30722" name="Picture 2" descr="http://www.if.ufrgs.br/public/ensino/N1/2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128792" cy="39243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35280" cy="1252728"/>
          </a:xfrm>
        </p:spPr>
        <p:txBody>
          <a:bodyPr>
            <a:normAutofit/>
          </a:bodyPr>
          <a:lstStyle/>
          <a:p>
            <a:r>
              <a:rPr lang="pt-BR" dirty="0" smtClean="0"/>
              <a:t>Perfil Epistemológico de Energia.</a:t>
            </a:r>
            <a:endParaRPr lang="pt-BR" dirty="0"/>
          </a:p>
        </p:txBody>
      </p:sp>
      <p:pic>
        <p:nvPicPr>
          <p:cNvPr id="31746" name="Picture 2" descr="http://s3.amazonaws.com/magoo/ABAAAfJ_gAI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408712" cy="4483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Realismo em </a:t>
            </a:r>
            <a:r>
              <a:rPr lang="pt-BR" dirty="0" err="1" smtClean="0"/>
              <a:t>Bachelard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224" y="2204864"/>
            <a:ext cx="7787208" cy="419593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"De acordo com o nosso ponto de vista nem tudo é real da mesma maneira (...) </a:t>
            </a:r>
          </a:p>
          <a:p>
            <a:pPr algn="just"/>
            <a:r>
              <a:rPr lang="pt-BR" dirty="0" smtClean="0"/>
              <a:t>É a necessidade de compreender o devir que racionaliza o realismo do ser" </a:t>
            </a:r>
            <a:r>
              <a:rPr lang="pt-BR" dirty="0" err="1" smtClean="0"/>
              <a:t>Bachelard</a:t>
            </a:r>
            <a:r>
              <a:rPr lang="pt-BR" dirty="0" smtClean="0"/>
              <a:t>, A filosofia do Não, 1940).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Dialética </a:t>
            </a:r>
            <a:r>
              <a:rPr lang="pt-BR" dirty="0" err="1" smtClean="0"/>
              <a:t>Bachelardiana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dirty="0" smtClean="0"/>
              <a:t>Obras finais de </a:t>
            </a:r>
            <a:r>
              <a:rPr lang="pt-BR" dirty="0" err="1" smtClean="0"/>
              <a:t>Bachelard</a:t>
            </a:r>
            <a:r>
              <a:rPr lang="pt-BR" dirty="0" smtClean="0"/>
              <a:t>: </a:t>
            </a:r>
            <a:r>
              <a:rPr lang="pt-BR" i="1" dirty="0" smtClean="0"/>
              <a:t>O Racionalismo Aplicado</a:t>
            </a:r>
            <a:r>
              <a:rPr lang="pt-BR" dirty="0" smtClean="0"/>
              <a:t> e </a:t>
            </a:r>
            <a:r>
              <a:rPr lang="pt-BR" i="1" dirty="0" smtClean="0"/>
              <a:t>O Materialismo Racional</a:t>
            </a:r>
            <a:r>
              <a:rPr lang="pt-BR" dirty="0" smtClean="0"/>
              <a:t>. </a:t>
            </a:r>
          </a:p>
          <a:p>
            <a:pPr marL="118872" indent="0">
              <a:buNone/>
            </a:pPr>
            <a:endParaRPr lang="pt-BR" dirty="0" smtClean="0"/>
          </a:p>
          <a:p>
            <a:pPr marL="118872" indent="0">
              <a:buNone/>
            </a:pPr>
            <a:endParaRPr lang="pt-BR" dirty="0"/>
          </a:p>
          <a:p>
            <a:pPr marL="118872" indent="0" algn="ctr">
              <a:buNone/>
            </a:pPr>
            <a:r>
              <a:rPr lang="pt-BR" sz="4200" dirty="0" smtClean="0"/>
              <a:t>Racionalismo  </a:t>
            </a:r>
            <a:r>
              <a:rPr lang="pt-BR" sz="4200" dirty="0" smtClean="0">
                <a:sym typeface="Symbol"/>
              </a:rPr>
              <a:t> Empirismo</a:t>
            </a:r>
            <a:endParaRPr lang="pt-BR" sz="4200" dirty="0"/>
          </a:p>
        </p:txBody>
      </p:sp>
    </p:spTree>
    <p:extLst>
      <p:ext uri="{BB962C8B-B14F-4D97-AF65-F5344CB8AC3E}">
        <p14:creationId xmlns:p14="http://schemas.microsoft.com/office/powerpoint/2010/main" val="10632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Gaston</a:t>
            </a:r>
            <a:r>
              <a:rPr lang="pt-BR" dirty="0" smtClean="0"/>
              <a:t> </a:t>
            </a:r>
            <a:r>
              <a:rPr lang="pt-BR" dirty="0" err="1" smtClean="0"/>
              <a:t>Bachelard</a:t>
            </a:r>
            <a:r>
              <a:rPr lang="pt-BR" dirty="0" smtClean="0"/>
              <a:t> (1884-1962)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988840"/>
            <a:ext cx="4906888" cy="4481593"/>
          </a:xfrm>
        </p:spPr>
        <p:txBody>
          <a:bodyPr/>
          <a:lstStyle/>
          <a:p>
            <a:pPr algn="just"/>
            <a:r>
              <a:rPr lang="pt-BR" dirty="0" smtClean="0"/>
              <a:t>Formação Inicial em Física/Química;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Vive na primeira metade do século XX, período de grandes mudanças na ciência</a:t>
            </a:r>
            <a:endParaRPr lang="pt-BR" dirty="0"/>
          </a:p>
        </p:txBody>
      </p:sp>
      <p:sp>
        <p:nvSpPr>
          <p:cNvPr id="15362" name="AutoShape 2" descr="data:image/jpeg;base64,/9j/4AAQSkZJRgABAQAAAQABAAD/2wCEAAkGBxQTEhUUExQUFhQVFBUYGBUVFBUVFBUXFxQWFxYVFBQYHCggGB0lGxQUITEhJSkrLi4uFx8zODMsNygtLisBCgoKBQUFDgUFDisZExkrKysrKysrKysrKysrKysrKysrKysrKysrKysrKysrKysrKysrKysrKysrKysrKysrK//AABEIAPIA0AMBIgACEQEDEQH/xAAcAAAABwEBAAAAAAAAAAAAAAAAAQIDBAUGBwj/xABBEAABAwIEAwYDBgMHBAMBAAABAAIRAyEEBRIxQVFhBhMicYGRMqGxByNCUsHRcpLwFDNigqLh8RYkY8IXNLIV/8QAFAEBAAAAAAAAAAAAAAAAAAAAAP/EABQRAQAAAAAAAAAAAAAAAAAAAAD/2gAMAwEAAhEDEQA/AO0Qggggj418BVOPbNGD+YqxzB1lBzFv3Q9UFOKsUXHhwjkFl8hqhhBaCZeZHIk7+yvqbpovaRJE25rN5Q4ADV4DrmQd26th7INfn2LIoFzRJ62t+qwmLMiuZ+KiD5xqC2+bMbiMNuRMHlEG1licdT06mjbuqgv0MgfNBEqNnC0z/h/VZavutbTvgmeX6lZLFfEUD+AdceYWh7ZP+5pjhq2/ylZnCG48wr/tc+aVKef/AKoMvS3P8JTRN07R3P8ACUyQgPUiJSURQGXJJciJRBAClUN0ko6SC2wWCqVninSYXuP4RvbcqxxGBqYYBtWg4Tu6oPC2eIc0/VK7G5mzD4jXU20uAMxE/uun4fNu8b93S71h3AfSdA6tLroMBhcmfDXs7sggEGm90QedoWmyPDFu9cMPEVGtqM/mYQR6hWVfDYSm5oIGFc+S0d4KIdBvAJ0O3EoP7NUnHVopuJHxsIY8/wCZhgoH8bjmUGd5UGHeNQE0ZLvMtgqlzXtPRqU3sa9mmoxzSwkBwkR6KyodmKDSDD2kOB8U7j/EI+auq5w5GpzGN5l4Y0e5sg1CBKCRWHhPkghY+4BUTND9xI3AKk4s2hR8w/uPdBlBVmnIF/bgs5htWmGwSCeE2klX9J0NqE7bD3VTQdoLLGLkmOu0jmg2OHOqgJiRvAgT0CwedEao4jWPdh/ZdD1amT0XN+07iKpsYBF+G2yBnDXwbPI/JxWUxfxLU4H/AOmz/N/+is6MDUq1C2mwuPGIgdSTtugj4Y3HmFddqH+Cn5n6BWuUfZ5ingVAaYAMkauR2aditQ3sb3zmd8wNa0kmNJ1dPXog5Hh2kkx+X9QmqjD9drrvrOx+B0kNoNaS2NQBJ3m/Ao6HY3L2Oa/uWFzD1APm3YoOAmg4AGLHY8/JMuXovOckwuJZoqMaG2+BoBsQYBi20LG539ltN41YSqWWnRVBcDyhwuPUIORlErTOsjrYZ+mszTPwkEEO6g/vBUJ9MNE7k7A8OZIQMFLobptyVRQTHDil4NzhUbp1Akj4SRPSyae6ydwlcg/EBG17/wCyDbYntjSqtbTxGCBayw8ZcRwsXCfmpOW5hgGOBoVq2HJglppgtPSbws/hccYsHz5B4Pt+yP8A/oMmKlNl+bSw+c2QbbG9paVOm7u6we/cDUY/1RHknOyVCljaJ76o6o8VLtcGggCIBAlpaeBhYOuBOujSdoYNT5JNNwB/C4i6ZzLOtIccMatF1VmmswNDWwDI0uHDyhB6NRVNihKZxdWGOPQoK3FO8XSAizAfce6FX4GzylHi/wC4Hkgw9d2lrwR4Tx68AmqVMFjZJtECbeoSMwqHu6gP5hF9/JLY+Agu6DnVKMCwIN+I9BvxWU7QYMMD4/Fc+cbrTZRXJYehPr5Kp7TtmfJBQ5LRL8K0N38Vv8y3PYLsu2jTNasAX1LhvJvCefksx2NpDumkz4XPMDjDrAnqbeq6ZhGOLWuNiQJAuPdBPabcuQUaqAN/ZSSLKsxTv+UCa+Kiw2VXicZEzwv7I8RVus9mmKJkHbpvvMIJ9PMd2kyTv6jdaHD1hAGrYWg22XMn4gl87TbyAt+yvcNjHNpgXFrEEESLxZBZdpsMyt9zUBLXXDgLscASCDztsuV5vkL6VRwILhMB0EC1zM7EW910/Lc2DhD3Celve/0VZ2owge0k6rvLgR4gIZplw4Ty6IOPuSqKtc4yo0qbHmfE5wbIjU2JmNxBt6hVtEEFA8Wp/C4xrPiEt5QPqmS66eZeZAnlxQTWYujMta5h5seWkehBBU1uipH37xaPvWBwHTUD+iqxRZFwQeu3ySmUBy/lcD8jdBfsw1RrNVPFYcFtwGuNNxi9xsfIhVlHOSK/e1j3h3DRpFMngXCPkmGksadQkEwHO1NLegSsuw9EvLalSk0Reo90AHexE36Qg9JaAkYimC0jonSiqbHyQVWM2HojxY+5jomsY/byR4ye5bv8P1Qc7ziPHPCD/qCdqMkchN0znjwY6ObI47jdPPf6goJeU8puL9JgprPvhE3MEJ7LXgGOMfJNZ03w2HUoI/Z6qBQHANc8u5QCTcnYbe63+XY0OYHT4Q0GRx/q65PSrf8Ab123+KC0fiBAMDlsuidnKBbhaZrbuaHObsbgaKfo2JQXf9qOg6t5PtwKqcXi0h+KJrOb+EsBG24MER5FJxZDGyduA6IIFR5Ikc+KoswmTb9ypdfGb8twB7LH5tjXVXwHkAHSGtgOceNzsOqB/HOi4Kl5dmWpjmdCBMCDEj6LMMqu1aYcAed5tzT7XEINBgWEHXqYZ/CTcdVoaeJMXcdjAbEm3BYGmSSBMcdQElW2CxrWxBM85t5kII3bpxs7UXaHFjmEWJgOkcIgrJObB6RI9Vqe2GKD2U4IkeEwPC6byfJZc4rVpBvoaR5y4uJ93FAgi6mYHF1C8gHdsHhIUMprWWmQYIQaRmEY4XDm8Z0ioPWCCtNlZoFjqZp4Z2ofgb3VU9QXmx8isXl2eMFqzXfx04n1Yd/QraZJgaVduqlUZVtdos9v8TDcIIfaHLKNMN10nUml06w99RwaNpabSmcl7P4fEGq/vG1WHws/BU1CJfomym9qsv00WNlxuYBJhoG+5gLM9l83wtDE661N7mxDXsiWGfj08RFkHpNE7Y+RQlAoM/iHX8k9jXfciL+EwouLJv6qRXM0REAln1QcyzQyXeFwuLky0+KLKYXQAmc+YWtPKZkHfiTB2SaLjovvJ6+SCZltf707CBtxUnHVS4GBbmeKpMKYfqETeTcuNiArJ2K1tdERaIBAHMdSEFVgW6qeJaB4tIvyBB25bLaZpjzRoUwT8NJkkybloB8zJWX7H0m1MW6i4EtqAOdGwbTknWeAMtC3eaMpNcXOhzhcA/A2OJnigq8vJNMViNIaDGoxqHr9Vje1GZ1H1DDnEbtY0xImJPTorbO81OI1MYTFhy1dByTuGyeaDC3SHP8AicQXOtNt4CCq7OOfVLmvbAFMkAGYcB+t/ZUVbB6XuadpNjuOoXQOz2Hp06gpiXOLS4mwAAtt6rP9rcA0Oc+bDf0QQcJloqXmQ3e0n/hVuOZDo5H1A6pWW4urTEsadJPwnl+imsw4rO1EQCb9OqBnG4acODs5hv1B/oqHXDWEGROkesq7zpmnDwOFpHLe/wDXFYnF4oj+UDyhAjOsVqLQNgP1UKkEiubpdNA8XJlycMcEghAwQncLiX03B9NzmPGzmkgj1Snwdkg00FlmHabE12FlWpqaTPwtB9wFUhKDUehB60lEgggzmOqRUI6qTibMb/CFX5y6K5lWWMHhaP8ACEHP+1LSNQMbHayqcBiNTIKue1IlzuCz2VuAbHG/yKBGJbpeNNtR5nUSDIA9VoTUJogkRI25TuIVW0NLg4iS026K3rOllkFX2Je7+3y2YfRrh3QBocD/ADMb7rQdrXO7sWkOcCeVrx6lJ+zzLTqxFcthujuweZLg58ejY9VN7TXov8rDrKDEtFQ6XAxBLva4H0+a32Fpk0yW7OEgcQSL/NYqpjRpY2GuebR6ke63PZ9pa2HEQRtxB5DpZBUYfIH1KpeXuY0N0y1xa43k7cFms6woFZzKlao5vAOO8XgmJO3FdNxohhAEm+31WFzbA6neNs3meaCHhsQwRHFpHnAFoU7AObMttf0IMEEHgmauUukHaNrCBxFlaYPLAGQbmI5fLmgp87rAsf8AD/N0I2Hmua5gfHHIALpGeYIMYYHrx9+K5nimEOM8SgbDoKdp1QSJ5+iZRFBYVGjVA2S8XhQ0iOIBVc15GxUtmOJLS68IHamChgfPGIQZgXOaSOFz5J+rimupAA3mY4qfhnDu6hH5YQUtHDuNmpLi4WIV5k4Es/iTLWA1Hk8z7yg9Koggim6CkxuEa/FAO4tJjnCkYoX9Pkq7M6lZ1Vj6bIeNQIPIWPuFOzN8NPOLfsgw3aYXcsnl+5ngT81qM8qyDbgD+4WSouioY5oLEOM29P8AdLzPMn02Na29SqdLQb6bhuojlJspOVZNUxDoHhp/if8Ao0cXfRUGd1GNx1XSCWU3BoE38AAJnhcFB1+mGUKLKDHatLRJ4l34nE8yZWP7T53TZFOZe8wBvdQm9qmNpGJLogDjPVYSpinPxAe+7tQPQRePkEEnG44CtB1eDwjTHxcTeeJPsFqOyebPL2tLoa4ABrjfUAYBm/8AQ5LCU6p70Hjq36nirLIaxZXD/wAQkyRPnI4/7oO7UbtAJnmmq2FabwE5gXSwWiw3EcBwTpCCor4dvHhB25cUxiC2POwhWlWmqnEiB5SfJBnc7NoJib/sQPqub5zS0vIiONtvRdA7QtLhbgDv1vE/1ssJmpJF5MSL7jigqERRokAlKCSjCBQKl0Mc5rS3druB3HkoaUg0ORGTIP8Atvuo+GcTUngXFVuXYo03h3DYjmCrXBbt9Sg9LEopuim6IG6CJWqEVSIkERPJRc1nSY6o21KgL+9gHW7TBkFkjSehR5mfAY5IMDmdqJB4Hh53VHkWVmtX5MAuRuT+VvX6K3zGrrlkXmI5zt81OylzaVJzxAZT3cTAMXeZ67eyB/tHmwwtNtGlDalQaWRHguA55HQaj6LleMZoqOgktdJaTuRO56qbjMxdVqmo431OIHIOM/t7BRMS6d9kEWpU4+3mk4BsuJ30tcf0k+6RWfyS2QKJHFzh7N4e5QIDQCDIJkEAX48eSscnqFtZrgfES4XEgciOZVSFd9nXDv2ufZrR8yIb80Hasld900kk2FyppVTkFbVSZwgfCOEgEfIqfVqWPQEoE1r+6qceNx0j0MKccSCD0F/91VV3zJnn7IMv2jxEEjhaPbgsHj3yCOW/uVq83xmvUDaHEAmDbmOhWNxTt/62KCGUQRlEgCMIkECkEUoIAtHRw7mFgcIloIO4cDGx4rOLd4R8U2tIBbpb4XXExvzB6iCg7qN0JukTdFq8SCpqF9LvTVex2up93wgGIZHOxT+ZGGO/hWd7V4p1N9IVCHF2IBbDbNaNvM3V5nNWKbnXsLwJtxsg5zVrw6o78rYB5l1gR6Sq/tNji2lTwzTYAOqdXG4afK3qnq+K0M1Fo8Li6OBudIP+lZfHY11Rxc4ySgZcmalQnZGQkuPAII7zyTmqwCQ4IwEBEpdCrB3MW26bJtyIFB2zszjg6m2JksBM2vAmPUhTcbjxTGo3JAb0nhK5z2e7Qta1jbgg6Y4Fsg2PnwV3nePY5vjeNIJ2N54bcDYILHKcc+qKhcLt0yOpFvLcKTmr20qep8XMX4zwKzWT9p298aVQ6Q4zqJ2LSDpJHAAQFTdte0BxLobIpMJDQfxE/jPU/RA3ndWkbtcQYILTvvbostiKhJSn13GxMpooG0EaCAkAgggCMIIIAtRluY6qQndvhP6H2WYUjBVnNPhO4uOB80Hp55KZ13TfeAABth8k5Sk7A+aCpz7AGvoBdGioH7bwIj5qTmNWKbugVh/YXEyYCW/LzwIPmg41nrSKYafxnVz2aAPqVmHshbj7RKDmYjaBpbERG3BQ+weR0MZWqMr6/AwPaGu0gjVDpO/FuyDGvKRSpOcYYHOceDWlx9myV3/BdjMDT+HDUyeb5ef9RV3QptYIYGsA4NaGj2CDgGA7EY+r8OGqNHOrFIf64PyWgwX2UYgx3tWlT5gankdOAXYC8JBeEGAwn2VYZv8Ae1atToIYP1KkZx2HwbMLXFKg3vO6eWvcXPeHASILjbZbN1RM1SCCDsRHvZB5sw7ZcPdTMVXcPD0j0/5XVKH2d4Jl/vXedSB5Q0BSK+QYKg11U0GRTaXEul0RfiUHJ8HhDudzz4BFmdHSCPJWTcwa+qXRGp0wAABJ2ATXa2BUc0cCPogzkJLk4UioEDSCNEEARBBAIDCNBBAEumYSQgg9OUsfh9YpNrUTUMwwPY55i58IM2U9tUjdsjm0/wDqf0UIYShh2l+hlMNHxBsRw4Bc27W/aM6q44fBEtaTpdXvqdzFMC/6lB1qliWkwHCfymQ7+U3Tyz/ZugBhKLH94/SwCa4ioerhJhPYtjKcnVUDQCSBUcGxHG6B7PMopYhumo1riJiRMT13Cp8i7HUcLV75jna9LmxMMh0cDM7K9wrmupteyC1zQ4QZsRO/FPhAlNPcluNlGc9AsuTZem3vhM1X2QOd5802+rZMVKse31TFatHH+v6lA66t1/rgsb9oWaDuhQBvUu7+EbA+Z+i0Lqti42G/kIXIc6zQ1676nAmG9Giw/f1QTMjYBUDnjwt8XtsFHz6trc553cZ+aXTrwyOahYmrLSEFcgGzKMlJZUugacEQCcqBIAQFCASjTPJKawdECJSgEo9EmUAhFCCGpB3LGMyyiC1zq7nAzHe1pJj8xIGyV2MODr1alWnTZ3tKGg/E4NMwS6Ln3PVWj+xeCcZdRDjb4nPOwjmrfAZfSot00qbWN5NACCUFm+0VM4h9PDD4Krz3pDw1wpsGotA46iAPJXWZYoU2E8eHms32cw7qtepXIMMb3bAY+J0F5B4wIHqUGxw9ANa1rQGtaAABsANgEZEeSg0qhbsY6KWzEA72+iBrEmJUJzlKxxsq4uQLJTGIcLTzToRPp04lzp8v3QV9W5+aI0XHe09OCscHiGk6abb8TEx/mKXjvBcvE2sQIQUmZZYK1M03Oc1rhDtNiRxE8JVE77PcL+E1Wnnrn5ELTd/U1GWU3MJ8OmoAY5XUunVB3pVG+xHuCg57i+wJY0lmJbH/AJm6R/M39ll80yR9OSX0Xj/x1mOP8ph3yXV8yyrD1qrHVH1R3dwyxpydnOEGSOqzfbzJaRaKlGNQiSIAdO1hYGxQczdhncvmk/2M8SFJNWPNMVKpKAzRaOMprYo3PTcoHXulMISggEo0mEAgNFCCMIPU6GpIDkAEFV2hpVXtApML3GwFg0H8znHYKZkuA7iiynOotHidEanG7jHmpSUCgBpg7pp1Dl809KUggYyrpY4kExwgn6KHgMe2qD3bpI3p1Gw4e946q7KiV6I+INBcNv8AlAxWqfha0CoRsLgDmSq6vSosPjcXHls3rYIVcVLiylLqh+Ij9+ACh4jRTu8ipU5C7Gj13KAPzVzxooiGg30DbzKiYzCPcDqPu5V2Y9oDo0l7WAkiGwDHpsiweuoNQ1R+Z0tbHmd0EF1pkizrXm/T0S6WIc0ghxubcRHkn8c1unww5/McPL91W0GiQST1CCw/tVQu8Tpg8gPol57jn1aL2mIDZsALi4uoLsQxpgnffooWY50wU3NBBJbA+UoMhj2X1c/qohUqviARCilAkpMJSCBuEIS0EE/KsirYhr3UQ13dxqbqAfDp8QbxFrlJxWTVqd3sIBmDIgxyKVkeauw1ZtVokCz2H4ajD8THDjIW47RtNINaKYdSrAVKYc462tcAY5AidwgxZ7N4nTr7vw8w5pH16pg5RWEfduvEdZ2WywdUQQxrBUga5NmAiAYHxdQpNfBAguNQF5DTJlogfhZI3IlB1WpqaDAL+QESel7KDjc9o0QDXJpE/hcJJ8i2QfRczxWe4v8AFXe7oLA+yrsyzerVMPLGjy29zKDq2F7T0qsmmHua0SXluhgH8Tv0VZW7X1HPdToUWVCCIqNe5zIPMaRf1hc4bXLm6e/qFpB8ILgz2Fk7lDnU3fdkzybxQdrwr/CNRkkCdt+ITwcsh2doYh3iquIH5ePqVq6TIQOyouYh5Z4Tp/MYkhvGBxKlhHAQc6zXtLSpeCiYb+I7veep3TuRFmJ8TtZaN2/Cwfxv4+S1mIyPCvkvoUyeegT7hVGe5C8URTwQa1uolzCdLTPGYJ3QV+YnAhxilSqPAEeHwiNpPFZ2vj31XwXFwGzRZjRytaE8Ow2NJlz6QvsHEjyNls8D2UZobrs6BqDD4Z4wgyYyZz22qtnkGn2JlRKOQYhztM6QbSGuMeZXTcty5lMENBieNyp/dhBzqh9njifHV1ehAVjU+zXCOEeMHnafVbaEEHMsX9j7D/dYlzTyfTDh7hwKrm/ZDiJviKA8m1D8rLr4KMlBydv2Ou44tvpRP6vTH/xlUpm7RU6h1vay69KMXQcs/wCgTs+m2DyIt7bKLifsqLgTTrBh4MeC4fzi49iutvamX0wdwg4nh/s3xXfspvaAxzr1GuDmhvE89l1vPuz9PEUBSiA0NDDF26RA+ilV6WmHsEFm4HFp3/dTWvBEjYoONZj2dqMLmhrHhpA/I8gmTc7qRgXAODdRBYIHeAAyOBvcLddqskFQd6G6i0GWyQHDrHELmGKAe/U13iuNJvDeYPFBK/6AxZN6og8dRTjPsyqG7qrfYn5rrukckC0IMDk3YCkwRUe997AHSPJajAZDRo/AwDrufcq1hBAljI4Jxv8AUJLhO6SykBsI8kDqJAFE54G5A80CpQlGihA3UMcEmlVPJSQEEDXeHgE61yS5NEoH5RFyYaUJQP60cpiUcoHg5DX6FNByCB9lQHzRPaoj6E7OIn5eSRlxrMGms5tQcHgaXR/iGxPUIJkJiiS12kmx+H9lKN7qPiaUjqLjzQSSJC552qwBw1TvKbTDzYaQW3+IGLrfYatqAPHiFW9qaYOHeT+ESPMILBEgggCJEggMIygggJUnbQ/9q7zH1QQQVP2b4h7qb9TnOh1pcTHlOy2oQQQAI0EEAUco0ECUAgggMJSCCAwgESCBTUHIIIGnndOMKJBA3hf71/p9FB7Xn/tKnp9Qgg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4" name="AutoShape 4" descr="data:image/jpeg;base64,/9j/4AAQSkZJRgABAQAAAQABAAD/2wCEAAkGBxQTEhUUExQUFhQVFBUYGBUVFBUVFBUXFxQWFxYVFBQYHCggGB0lGxQUITEhJSkrLi4uFx8zODMsNygtLisBCgoKBQUFDgUFDisZExkrKysrKysrKysrKysrKysrKysrKysrKysrKysrKysrKysrKysrKysrKysrKysrKysrK//AABEIAPIA0AMBIgACEQEDEQH/xAAcAAAABwEBAAAAAAAAAAAAAAAAAQIDBAUGBwj/xABBEAABAwIEAwYDBgMHBAMBAAABAAIRAyEEBRIxQVFhBhMicYGRMqGxByNCUsHRcpLwFDNigqLh8RYkY8IXNLIV/8QAFAEBAAAAAAAAAAAAAAAAAAAAAP/EABQRAQAAAAAAAAAAAAAAAAAAAAD/2gAMAwEAAhEDEQA/AO0Qggggj418BVOPbNGD+YqxzB1lBzFv3Q9UFOKsUXHhwjkFl8hqhhBaCZeZHIk7+yvqbpovaRJE25rN5Q4ADV4DrmQd26th7INfn2LIoFzRJ62t+qwmLMiuZ+KiD5xqC2+bMbiMNuRMHlEG1licdT06mjbuqgv0MgfNBEqNnC0z/h/VZavutbTvgmeX6lZLFfEUD+AdceYWh7ZP+5pjhq2/ylZnCG48wr/tc+aVKef/AKoMvS3P8JTRN07R3P8ACUyQgPUiJSURQGXJJciJRBAClUN0ko6SC2wWCqVninSYXuP4RvbcqxxGBqYYBtWg4Tu6oPC2eIc0/VK7G5mzD4jXU20uAMxE/uun4fNu8b93S71h3AfSdA6tLroMBhcmfDXs7sggEGm90QedoWmyPDFu9cMPEVGtqM/mYQR6hWVfDYSm5oIGFc+S0d4KIdBvAJ0O3EoP7NUnHVopuJHxsIY8/wCZhgoH8bjmUGd5UGHeNQE0ZLvMtgqlzXtPRqU3sa9mmoxzSwkBwkR6KyodmKDSDD2kOB8U7j/EI+auq5w5GpzGN5l4Y0e5sg1CBKCRWHhPkghY+4BUTND9xI3AKk4s2hR8w/uPdBlBVmnIF/bgs5htWmGwSCeE2klX9J0NqE7bD3VTQdoLLGLkmOu0jmg2OHOqgJiRvAgT0CwedEao4jWPdh/ZdD1amT0XN+07iKpsYBF+G2yBnDXwbPI/JxWUxfxLU4H/AOmz/N/+is6MDUq1C2mwuPGIgdSTtugj4Y3HmFddqH+Cn5n6BWuUfZ5ingVAaYAMkauR2aditQ3sb3zmd8wNa0kmNJ1dPXog5Hh2kkx+X9QmqjD9drrvrOx+B0kNoNaS2NQBJ3m/Ao6HY3L2Oa/uWFzD1APm3YoOAmg4AGLHY8/JMuXovOckwuJZoqMaG2+BoBsQYBi20LG539ltN41YSqWWnRVBcDyhwuPUIORlErTOsjrYZ+mszTPwkEEO6g/vBUJ9MNE7k7A8OZIQMFLobptyVRQTHDil4NzhUbp1Akj4SRPSyae6ydwlcg/EBG17/wCyDbYntjSqtbTxGCBayw8ZcRwsXCfmpOW5hgGOBoVq2HJglppgtPSbws/hccYsHz5B4Pt+yP8A/oMmKlNl+bSw+c2QbbG9paVOm7u6we/cDUY/1RHknOyVCljaJ76o6o8VLtcGggCIBAlpaeBhYOuBOujSdoYNT5JNNwB/C4i6ZzLOtIccMatF1VmmswNDWwDI0uHDyhB6NRVNihKZxdWGOPQoK3FO8XSAizAfce6FX4GzylHi/wC4Hkgw9d2lrwR4Tx68AmqVMFjZJtECbeoSMwqHu6gP5hF9/JLY+Agu6DnVKMCwIN+I9BvxWU7QYMMD4/Fc+cbrTZRXJYehPr5Kp7TtmfJBQ5LRL8K0N38Vv8y3PYLsu2jTNasAX1LhvJvCefksx2NpDumkz4XPMDjDrAnqbeq6ZhGOLWuNiQJAuPdBPabcuQUaqAN/ZSSLKsxTv+UCa+Kiw2VXicZEzwv7I8RVus9mmKJkHbpvvMIJ9PMd2kyTv6jdaHD1hAGrYWg22XMn4gl87TbyAt+yvcNjHNpgXFrEEESLxZBZdpsMyt9zUBLXXDgLscASCDztsuV5vkL6VRwILhMB0EC1zM7EW910/Lc2DhD3Celve/0VZ2owge0k6rvLgR4gIZplw4Ty6IOPuSqKtc4yo0qbHmfE5wbIjU2JmNxBt6hVtEEFA8Wp/C4xrPiEt5QPqmS66eZeZAnlxQTWYujMta5h5seWkehBBU1uipH37xaPvWBwHTUD+iqxRZFwQeu3ySmUBy/lcD8jdBfsw1RrNVPFYcFtwGuNNxi9xsfIhVlHOSK/e1j3h3DRpFMngXCPkmGksadQkEwHO1NLegSsuw9EvLalSk0Reo90AHexE36Qg9JaAkYimC0jonSiqbHyQVWM2HojxY+5jomsY/byR4ye5bv8P1Qc7ziPHPCD/qCdqMkchN0znjwY6ObI47jdPPf6goJeU8puL9JgprPvhE3MEJ7LXgGOMfJNZ03w2HUoI/Z6qBQHANc8u5QCTcnYbe63+XY0OYHT4Q0GRx/q65PSrf8Ab123+KC0fiBAMDlsuidnKBbhaZrbuaHObsbgaKfo2JQXf9qOg6t5PtwKqcXi0h+KJrOb+EsBG24MER5FJxZDGyduA6IIFR5Ikc+KoswmTb9ypdfGb8twB7LH5tjXVXwHkAHSGtgOceNzsOqB/HOi4Kl5dmWpjmdCBMCDEj6LMMqu1aYcAed5tzT7XEINBgWEHXqYZ/CTcdVoaeJMXcdjAbEm3BYGmSSBMcdQElW2CxrWxBM85t5kII3bpxs7UXaHFjmEWJgOkcIgrJObB6RI9Vqe2GKD2U4IkeEwPC6byfJZc4rVpBvoaR5y4uJ93FAgi6mYHF1C8gHdsHhIUMprWWmQYIQaRmEY4XDm8Z0ioPWCCtNlZoFjqZp4Z2ofgb3VU9QXmx8isXl2eMFqzXfx04n1Yd/QraZJgaVduqlUZVtdos9v8TDcIIfaHLKNMN10nUml06w99RwaNpabSmcl7P4fEGq/vG1WHws/BU1CJfomym9qsv00WNlxuYBJhoG+5gLM9l83wtDE661N7mxDXsiWGfj08RFkHpNE7Y+RQlAoM/iHX8k9jXfciL+EwouLJv6qRXM0REAln1QcyzQyXeFwuLky0+KLKYXQAmc+YWtPKZkHfiTB2SaLjovvJ6+SCZltf707CBtxUnHVS4GBbmeKpMKYfqETeTcuNiArJ2K1tdERaIBAHMdSEFVgW6qeJaB4tIvyBB25bLaZpjzRoUwT8NJkkybloB8zJWX7H0m1MW6i4EtqAOdGwbTknWeAMtC3eaMpNcXOhzhcA/A2OJnigq8vJNMViNIaDGoxqHr9Vje1GZ1H1DDnEbtY0xImJPTorbO81OI1MYTFhy1dByTuGyeaDC3SHP8AicQXOtNt4CCq7OOfVLmvbAFMkAGYcB+t/ZUVbB6XuadpNjuOoXQOz2Hp06gpiXOLS4mwAAtt6rP9rcA0Oc+bDf0QQcJloqXmQ3e0n/hVuOZDo5H1A6pWW4urTEsadJPwnl+imsw4rO1EQCb9OqBnG4acODs5hv1B/oqHXDWEGROkesq7zpmnDwOFpHLe/wDXFYnF4oj+UDyhAjOsVqLQNgP1UKkEiubpdNA8XJlycMcEghAwQncLiX03B9NzmPGzmkgj1Snwdkg00FlmHabE12FlWpqaTPwtB9wFUhKDUehB60lEgggzmOqRUI6qTibMb/CFX5y6K5lWWMHhaP8ACEHP+1LSNQMbHayqcBiNTIKue1IlzuCz2VuAbHG/yKBGJbpeNNtR5nUSDIA9VoTUJogkRI25TuIVW0NLg4iS026K3rOllkFX2Je7+3y2YfRrh3QBocD/ADMb7rQdrXO7sWkOcCeVrx6lJ+zzLTqxFcthujuweZLg58ejY9VN7TXov8rDrKDEtFQ6XAxBLva4H0+a32Fpk0yW7OEgcQSL/NYqpjRpY2GuebR6ke63PZ9pa2HEQRtxB5DpZBUYfIH1KpeXuY0N0y1xa43k7cFms6woFZzKlao5vAOO8XgmJO3FdNxohhAEm+31WFzbA6neNs3meaCHhsQwRHFpHnAFoU7AObMttf0IMEEHgmauUukHaNrCBxFlaYPLAGQbmI5fLmgp87rAsf8AD/N0I2Hmua5gfHHIALpGeYIMYYHrx9+K5nimEOM8SgbDoKdp1QSJ5+iZRFBYVGjVA2S8XhQ0iOIBVc15GxUtmOJLS68IHamChgfPGIQZgXOaSOFz5J+rimupAA3mY4qfhnDu6hH5YQUtHDuNmpLi4WIV5k4Es/iTLWA1Hk8z7yg9Koggim6CkxuEa/FAO4tJjnCkYoX9Pkq7M6lZ1Vj6bIeNQIPIWPuFOzN8NPOLfsgw3aYXcsnl+5ngT81qM8qyDbgD+4WSouioY5oLEOM29P8AdLzPMn02Na29SqdLQb6bhuojlJspOVZNUxDoHhp/if8Ao0cXfRUGd1GNx1XSCWU3BoE38AAJnhcFB1+mGUKLKDHatLRJ4l34nE8yZWP7T53TZFOZe8wBvdQm9qmNpGJLogDjPVYSpinPxAe+7tQPQRePkEEnG44CtB1eDwjTHxcTeeJPsFqOyebPL2tLoa4ABrjfUAYBm/8AQ5LCU6p70Hjq36nirLIaxZXD/wAQkyRPnI4/7oO7UbtAJnmmq2FabwE5gXSwWiw3EcBwTpCCor4dvHhB25cUxiC2POwhWlWmqnEiB5SfJBnc7NoJib/sQPqub5zS0vIiONtvRdA7QtLhbgDv1vE/1ssJmpJF5MSL7jigqERRokAlKCSjCBQKl0Mc5rS3druB3HkoaUg0ORGTIP8Atvuo+GcTUngXFVuXYo03h3DYjmCrXBbt9Sg9LEopuim6IG6CJWqEVSIkERPJRc1nSY6o21KgL+9gHW7TBkFkjSehR5mfAY5IMDmdqJB4Hh53VHkWVmtX5MAuRuT+VvX6K3zGrrlkXmI5zt81OylzaVJzxAZT3cTAMXeZ67eyB/tHmwwtNtGlDalQaWRHguA55HQaj6LleMZoqOgktdJaTuRO56qbjMxdVqmo431OIHIOM/t7BRMS6d9kEWpU4+3mk4BsuJ30tcf0k+6RWfyS2QKJHFzh7N4e5QIDQCDIJkEAX48eSscnqFtZrgfES4XEgciOZVSFd9nXDv2ufZrR8yIb80Hasld900kk2FyppVTkFbVSZwgfCOEgEfIqfVqWPQEoE1r+6qceNx0j0MKccSCD0F/91VV3zJnn7IMv2jxEEjhaPbgsHj3yCOW/uVq83xmvUDaHEAmDbmOhWNxTt/62KCGUQRlEgCMIkECkEUoIAtHRw7mFgcIloIO4cDGx4rOLd4R8U2tIBbpb4XXExvzB6iCg7qN0JukTdFq8SCpqF9LvTVex2up93wgGIZHOxT+ZGGO/hWd7V4p1N9IVCHF2IBbDbNaNvM3V5nNWKbnXsLwJtxsg5zVrw6o78rYB5l1gR6Sq/tNji2lTwzTYAOqdXG4afK3qnq+K0M1Fo8Li6OBudIP+lZfHY11Rxc4ySgZcmalQnZGQkuPAII7zyTmqwCQ4IwEBEpdCrB3MW26bJtyIFB2zszjg6m2JksBM2vAmPUhTcbjxTGo3JAb0nhK5z2e7Qta1jbgg6Y4Fsg2PnwV3nePY5vjeNIJ2N54bcDYILHKcc+qKhcLt0yOpFvLcKTmr20qep8XMX4zwKzWT9p298aVQ6Q4zqJ2LSDpJHAAQFTdte0BxLobIpMJDQfxE/jPU/RA3ndWkbtcQYILTvvbostiKhJSn13GxMpooG0EaCAkAgggCMIIIAtRluY6qQndvhP6H2WYUjBVnNPhO4uOB80Hp55KZ13TfeAABth8k5Sk7A+aCpz7AGvoBdGioH7bwIj5qTmNWKbugVh/YXEyYCW/LzwIPmg41nrSKYafxnVz2aAPqVmHshbj7RKDmYjaBpbERG3BQ+weR0MZWqMr6/AwPaGu0gjVDpO/FuyDGvKRSpOcYYHOceDWlx9myV3/BdjMDT+HDUyeb5ef9RV3QptYIYGsA4NaGj2CDgGA7EY+r8OGqNHOrFIf64PyWgwX2UYgx3tWlT5gankdOAXYC8JBeEGAwn2VYZv8Ae1atToIYP1KkZx2HwbMLXFKg3vO6eWvcXPeHASILjbZbN1RM1SCCDsRHvZB5sw7ZcPdTMVXcPD0j0/5XVKH2d4Jl/vXedSB5Q0BSK+QYKg11U0GRTaXEul0RfiUHJ8HhDudzz4BFmdHSCPJWTcwa+qXRGp0wAABJ2ATXa2BUc0cCPogzkJLk4UioEDSCNEEARBBAIDCNBBAEumYSQgg9OUsfh9YpNrUTUMwwPY55i58IM2U9tUjdsjm0/wDqf0UIYShh2l+hlMNHxBsRw4Bc27W/aM6q44fBEtaTpdXvqdzFMC/6lB1qliWkwHCfymQ7+U3Tyz/ZugBhKLH94/SwCa4ioerhJhPYtjKcnVUDQCSBUcGxHG6B7PMopYhumo1riJiRMT13Cp8i7HUcLV75jna9LmxMMh0cDM7K9wrmupteyC1zQ4QZsRO/FPhAlNPcluNlGc9AsuTZem3vhM1X2QOd5802+rZMVKse31TFatHH+v6lA66t1/rgsb9oWaDuhQBvUu7+EbA+Z+i0Lqti42G/kIXIc6zQ1676nAmG9Giw/f1QTMjYBUDnjwt8XtsFHz6trc553cZ+aXTrwyOahYmrLSEFcgGzKMlJZUugacEQCcqBIAQFCASjTPJKawdECJSgEo9EmUAhFCCGpB3LGMyyiC1zq7nAzHe1pJj8xIGyV2MODr1alWnTZ3tKGg/E4NMwS6Ln3PVWj+xeCcZdRDjb4nPOwjmrfAZfSot00qbWN5NACCUFm+0VM4h9PDD4Krz3pDw1wpsGotA46iAPJXWZYoU2E8eHms32cw7qtepXIMMb3bAY+J0F5B4wIHqUGxw9ANa1rQGtaAABsANgEZEeSg0qhbsY6KWzEA72+iBrEmJUJzlKxxsq4uQLJTGIcLTzToRPp04lzp8v3QV9W5+aI0XHe09OCscHiGk6abb8TEx/mKXjvBcvE2sQIQUmZZYK1M03Oc1rhDtNiRxE8JVE77PcL+E1Wnnrn5ELTd/U1GWU3MJ8OmoAY5XUunVB3pVG+xHuCg57i+wJY0lmJbH/AJm6R/M39ll80yR9OSX0Xj/x1mOP8ph3yXV8yyrD1qrHVH1R3dwyxpydnOEGSOqzfbzJaRaKlGNQiSIAdO1hYGxQczdhncvmk/2M8SFJNWPNMVKpKAzRaOMprYo3PTcoHXulMISggEo0mEAgNFCCMIPU6GpIDkAEFV2hpVXtApML3GwFg0H8znHYKZkuA7iiynOotHidEanG7jHmpSUCgBpg7pp1Dl809KUggYyrpY4kExwgn6KHgMe2qD3bpI3p1Gw4e946q7KiV6I+INBcNv8AlAxWqfha0CoRsLgDmSq6vSosPjcXHls3rYIVcVLiylLqh+Ij9+ACh4jRTu8ipU5C7Gj13KAPzVzxooiGg30DbzKiYzCPcDqPu5V2Y9oDo0l7WAkiGwDHpsiweuoNQ1R+Z0tbHmd0EF1pkizrXm/T0S6WIc0ghxubcRHkn8c1unww5/McPL91W0GiQST1CCw/tVQu8Tpg8gPol57jn1aL2mIDZsALi4uoLsQxpgnffooWY50wU3NBBJbA+UoMhj2X1c/qohUqviARCilAkpMJSCBuEIS0EE/KsirYhr3UQ13dxqbqAfDp8QbxFrlJxWTVqd3sIBmDIgxyKVkeauw1ZtVokCz2H4ajD8THDjIW47RtNINaKYdSrAVKYc462tcAY5AidwgxZ7N4nTr7vw8w5pH16pg5RWEfduvEdZ2WywdUQQxrBUga5NmAiAYHxdQpNfBAguNQF5DTJlogfhZI3IlB1WpqaDAL+QESel7KDjc9o0QDXJpE/hcJJ8i2QfRczxWe4v8AFXe7oLA+yrsyzerVMPLGjy29zKDq2F7T0qsmmHua0SXluhgH8Tv0VZW7X1HPdToUWVCCIqNe5zIPMaRf1hc4bXLm6e/qFpB8ILgz2Fk7lDnU3fdkzybxQdrwr/CNRkkCdt+ITwcsh2doYh3iquIH5ePqVq6TIQOyouYh5Z4Tp/MYkhvGBxKlhHAQc6zXtLSpeCiYb+I7veep3TuRFmJ8TtZaN2/Cwfxv4+S1mIyPCvkvoUyeegT7hVGe5C8URTwQa1uolzCdLTPGYJ3QV+YnAhxilSqPAEeHwiNpPFZ2vj31XwXFwGzRZjRytaE8Ow2NJlz6QvsHEjyNls8D2UZobrs6BqDD4Z4wgyYyZz22qtnkGn2JlRKOQYhztM6QbSGuMeZXTcty5lMENBieNyp/dhBzqh9njifHV1ehAVjU+zXCOEeMHnafVbaEEHMsX9j7D/dYlzTyfTDh7hwKrm/ZDiJviKA8m1D8rLr4KMlBydv2Ou44tvpRP6vTH/xlUpm7RU6h1vay69KMXQcs/wCgTs+m2DyIt7bKLifsqLgTTrBh4MeC4fzi49iutvamX0wdwg4nh/s3xXfspvaAxzr1GuDmhvE89l1vPuz9PEUBSiA0NDDF26RA+ilV6WmHsEFm4HFp3/dTWvBEjYoONZj2dqMLmhrHhpA/I8gmTc7qRgXAODdRBYIHeAAyOBvcLddqskFQd6G6i0GWyQHDrHELmGKAe/U13iuNJvDeYPFBK/6AxZN6og8dRTjPsyqG7qrfYn5rrukckC0IMDk3YCkwRUe997AHSPJajAZDRo/AwDrufcq1hBAljI4Jxv8AUJLhO6SykBsI8kDqJAFE54G5A80CpQlGihA3UMcEmlVPJSQEEDXeHgE61yS5NEoH5RFyYaUJQP60cpiUcoHg5DX6FNByCB9lQHzRPaoj6E7OIn5eSRlxrMGms5tQcHgaXR/iGxPUIJkJiiS12kmx+H9lKN7qPiaUjqLjzQSSJC552qwBw1TvKbTDzYaQW3+IGLrfYatqAPHiFW9qaYOHeT+ESPMILBEgggCJEggMIygggJUnbQ/9q7zH1QQQVP2b4h7qb9TnOh1pcTHlOy2oQQQAI0EEAUco0ECUAgggMJSCCAwgESCBTUHIIIGnndOMKJBA3hf71/p9FB7Xn/tKnp9Qgg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6" name="Picture 6" descr="http://www.centrofic.org/wp-content/uploads/2012/03/gaston-bachel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0426" y="2132856"/>
            <a:ext cx="3227687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Retomando a Física!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7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 que tudo é feito?</a:t>
            </a:r>
            <a:endParaRPr lang="pt-BR" dirty="0"/>
          </a:p>
        </p:txBody>
      </p:sp>
      <p:sp>
        <p:nvSpPr>
          <p:cNvPr id="3" name="Rectangle 5"/>
          <p:cNvSpPr txBox="1">
            <a:spLocks/>
          </p:cNvSpPr>
          <p:nvPr/>
        </p:nvSpPr>
        <p:spPr>
          <a:xfrm>
            <a:off x="506040" y="1986681"/>
            <a:ext cx="4500563" cy="1889125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b="1" smtClean="0"/>
              <a:t>	</a:t>
            </a:r>
            <a:r>
              <a:rPr lang="pt-BR" altLang="pt-BR" sz="3000" smtClean="0"/>
              <a:t> A ideia de átomo volta a ganhar força no final do século XIX com J. J. Thomson</a:t>
            </a:r>
            <a:endParaRPr lang="pt-BR" altLang="pt-BR" sz="3000" smtClean="0"/>
          </a:p>
        </p:txBody>
      </p:sp>
      <p:pic>
        <p:nvPicPr>
          <p:cNvPr id="4" name="Picture 2" descr="http://images.travelpod.com/tripwow/photos2/ta-012d-371a-f3f2/he-was-a-research-student-under-j-j-thomson-n5-cambridge-new-zealand+13013580184-tpfil02aw-133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03" y="4074244"/>
            <a:ext cx="2144712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3.bp.blogspot.com/_nT2uDNto7VM/S7FOZeQKfDI/AAAAAAAAAEU/OZ7tg_MJoVw/s1600/ModelorThon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40" y="1770781"/>
            <a:ext cx="3200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39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/>
          </p:cNvSpPr>
          <p:nvPr/>
        </p:nvSpPr>
        <p:spPr>
          <a:xfrm>
            <a:off x="611733" y="260350"/>
            <a:ext cx="5832475" cy="1008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dirty="0" smtClean="0"/>
              <a:t>Do que tudo é feito?</a:t>
            </a:r>
            <a:endParaRPr lang="pt-BR" altLang="pt-BR" dirty="0" smtClean="0"/>
          </a:p>
        </p:txBody>
      </p:sp>
      <p:sp>
        <p:nvSpPr>
          <p:cNvPr id="4" name="Rectangle 5"/>
          <p:cNvSpPr txBox="1">
            <a:spLocks/>
          </p:cNvSpPr>
          <p:nvPr/>
        </p:nvSpPr>
        <p:spPr>
          <a:xfrm>
            <a:off x="250825" y="1628775"/>
            <a:ext cx="4033838" cy="2447925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b="1" smtClean="0"/>
              <a:t>	</a:t>
            </a:r>
            <a:r>
              <a:rPr lang="pt-BR" altLang="pt-BR" sz="3000" smtClean="0"/>
              <a:t>Ernst Rutherford estabelece o modelo planetário, que é quantizado por Niels Bohr</a:t>
            </a:r>
            <a:endParaRPr lang="pt-BR" altLang="pt-BR" sz="3000" smtClean="0"/>
          </a:p>
        </p:txBody>
      </p:sp>
      <p:pic>
        <p:nvPicPr>
          <p:cNvPr id="5" name="Picture 2" descr="http://www.thefamouspeople.com/profiles/images/ernest-ruther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6700"/>
            <a:ext cx="2857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4.bp.blogspot.com/_zxsbVMrOUNw/SZZgWIkHSfI/AAAAAAAABvg/GUx6M1c79c0/s400/boh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38" y="1640185"/>
            <a:ext cx="25717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files.colegiociencias.webnode.es/200000186-8f145900e7/atomo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23865"/>
            <a:ext cx="261937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98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Quântica</a:t>
            </a:r>
            <a:endParaRPr lang="pt-BR" dirty="0"/>
          </a:p>
        </p:txBody>
      </p:sp>
      <p:sp>
        <p:nvSpPr>
          <p:cNvPr id="3" name="Rectangle 5"/>
          <p:cNvSpPr txBox="1">
            <a:spLocks/>
          </p:cNvSpPr>
          <p:nvPr/>
        </p:nvSpPr>
        <p:spPr>
          <a:xfrm>
            <a:off x="0" y="1628775"/>
            <a:ext cx="4211638" cy="338455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b="1" smtClean="0"/>
              <a:t>	</a:t>
            </a:r>
            <a:r>
              <a:rPr lang="pt-BR" altLang="pt-BR" sz="3000" smtClean="0"/>
              <a:t>A Mecânica Quântica é a Teoria que nos permite compreender como o “mundo do muito pequeno” funciona.</a:t>
            </a:r>
            <a:endParaRPr lang="pt-BR" altLang="pt-BR" sz="3000" dirty="0" smtClean="0"/>
          </a:p>
        </p:txBody>
      </p:sp>
      <p:pic>
        <p:nvPicPr>
          <p:cNvPr id="5" name="Picture 2" descr="https://encrypted-tbn2.google.com/images?q=tbn:ANd9GcRdHharP0kbIKq7n-_0WdDmbbLTmJ3kcsSlfkbqmpmPESJjOes9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24400"/>
            <a:ext cx="25669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profs.ccems.pt/PauloPortugal/CFQ/Orbitais/bohrnuvem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565499"/>
            <a:ext cx="45354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99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/>
          </p:cNvSpPr>
          <p:nvPr/>
        </p:nvSpPr>
        <p:spPr>
          <a:xfrm>
            <a:off x="468313" y="188640"/>
            <a:ext cx="8310562" cy="11525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dirty="0" smtClean="0"/>
              <a:t>Mecânica Quântica</a:t>
            </a:r>
            <a:endParaRPr lang="pt-BR" altLang="pt-BR" dirty="0" smtClean="0"/>
          </a:p>
        </p:txBody>
      </p:sp>
      <p:pic>
        <p:nvPicPr>
          <p:cNvPr id="4" name="Picture 2" descr="http://blogs.uslhc.us/wp-content/uploads/2009/09/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87" y="2853110"/>
            <a:ext cx="5027069" cy="244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247707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68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Quântica</a:t>
            </a:r>
            <a:endParaRPr lang="pt-BR" dirty="0"/>
          </a:p>
        </p:txBody>
      </p:sp>
      <p:sp>
        <p:nvSpPr>
          <p:cNvPr id="3" name="Rectangle 4"/>
          <p:cNvSpPr txBox="1">
            <a:spLocks/>
          </p:cNvSpPr>
          <p:nvPr/>
        </p:nvSpPr>
        <p:spPr>
          <a:xfrm>
            <a:off x="4788024" y="1846015"/>
            <a:ext cx="3965575" cy="115093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dirty="0" smtClean="0"/>
              <a:t>Partículas</a:t>
            </a:r>
            <a:endParaRPr lang="pt-BR" altLang="pt-BR" dirty="0" smtClean="0"/>
          </a:p>
        </p:txBody>
      </p:sp>
      <p:pic>
        <p:nvPicPr>
          <p:cNvPr id="4" name="Picture 2" descr="http://www.particlezoo.net/individual_pages/info/antiparticle_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12" y="3672458"/>
            <a:ext cx="3960336" cy="270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particlezoo.net/individual_pages/info/complete_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4583"/>
            <a:ext cx="3843734" cy="279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/>
          </p:cNvSpPr>
          <p:nvPr/>
        </p:nvSpPr>
        <p:spPr>
          <a:xfrm>
            <a:off x="250825" y="4508500"/>
            <a:ext cx="3965575" cy="11525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mtClean="0"/>
              <a:t>Anti-Partículas</a:t>
            </a: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69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/>
          </p:cNvSpPr>
          <p:nvPr/>
        </p:nvSpPr>
        <p:spPr>
          <a:xfrm>
            <a:off x="467544" y="188640"/>
            <a:ext cx="8429823" cy="1152525"/>
          </a:xfrm>
          <a:prstGeom prst="rect">
            <a:avLst/>
          </a:prstGeom>
        </p:spPr>
        <p:txBody>
          <a:bodyPr vert="horz" lIns="91440" rIns="45720" rtlCol="0" anchor="ctr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z="4000" dirty="0" smtClean="0"/>
              <a:t>Novidades no Mundo das Partículas:</a:t>
            </a:r>
          </a:p>
          <a:p>
            <a:r>
              <a:rPr lang="pt-BR" altLang="pt-BR" sz="4000" dirty="0" smtClean="0"/>
              <a:t>A Física de Altas Energias</a:t>
            </a:r>
            <a:endParaRPr lang="pt-BR" altLang="pt-BR" sz="4000" dirty="0" smtClean="0"/>
          </a:p>
        </p:txBody>
      </p:sp>
      <p:sp>
        <p:nvSpPr>
          <p:cNvPr id="5" name="Rectangle 5"/>
          <p:cNvSpPr txBox="1">
            <a:spLocks/>
          </p:cNvSpPr>
          <p:nvPr/>
        </p:nvSpPr>
        <p:spPr>
          <a:xfrm>
            <a:off x="0" y="1628775"/>
            <a:ext cx="4211638" cy="266382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b="1" smtClean="0"/>
              <a:t>	</a:t>
            </a:r>
            <a:r>
              <a:rPr lang="pt-BR" altLang="pt-BR" sz="3000" smtClean="0"/>
              <a:t>Apesar do Átomo ser divisível, até os anos 20 o mundo se resumia a prótons e elétrons.</a:t>
            </a:r>
            <a:endParaRPr lang="pt-BR" altLang="pt-BR" sz="3000" smtClean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4211638" y="4148360"/>
            <a:ext cx="463391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pt-BR" sz="3200" b="1" dirty="0">
                <a:solidFill>
                  <a:srgbClr val="003478"/>
                </a:solidFill>
                <a:cs typeface="Arial" charset="0"/>
              </a:rPr>
              <a:t>	</a:t>
            </a:r>
            <a:r>
              <a:rPr lang="pt-BR" sz="3000" dirty="0">
                <a:solidFill>
                  <a:srgbClr val="003478"/>
                </a:solidFill>
                <a:cs typeface="Arial" charset="0"/>
              </a:rPr>
              <a:t>A partir de então, uma quantidade muito grande de novas partículas aparecem!</a:t>
            </a:r>
          </a:p>
        </p:txBody>
      </p:sp>
      <p:pic>
        <p:nvPicPr>
          <p:cNvPr id="7" name="Picture 2" descr="http://www.ideiasnacaixa.com/interacoes/p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4076700"/>
            <a:ext cx="28082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www.cosmosecontexto.org.br/wp-content/uploads/2012/02/Cosmos_3_Entrevista_Alfredo_Fig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60575"/>
            <a:ext cx="43783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70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/>
          </p:cNvSpPr>
          <p:nvPr/>
        </p:nvSpPr>
        <p:spPr>
          <a:xfrm>
            <a:off x="467544" y="260350"/>
            <a:ext cx="8501831" cy="1152525"/>
          </a:xfrm>
          <a:prstGeom prst="rect">
            <a:avLst/>
          </a:prstGeom>
        </p:spPr>
        <p:txBody>
          <a:bodyPr vert="horz" lIns="91440" rIns="45720" rtlCol="0" anchor="ctr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z="4000" dirty="0" smtClean="0"/>
              <a:t>Novidades no Mundo das Partículas: </a:t>
            </a:r>
          </a:p>
          <a:p>
            <a:r>
              <a:rPr lang="pt-BR" altLang="pt-BR" sz="4000" dirty="0" smtClean="0"/>
              <a:t>A Física de Altas Energias</a:t>
            </a:r>
            <a:endParaRPr lang="pt-BR" altLang="pt-BR" sz="4000" dirty="0" smtClean="0"/>
          </a:p>
        </p:txBody>
      </p:sp>
      <p:sp>
        <p:nvSpPr>
          <p:cNvPr id="4" name="Rectangle 5"/>
          <p:cNvSpPr txBox="1">
            <a:spLocks/>
          </p:cNvSpPr>
          <p:nvPr/>
        </p:nvSpPr>
        <p:spPr>
          <a:xfrm>
            <a:off x="360362" y="2131740"/>
            <a:ext cx="4211638" cy="26654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b="1" dirty="0" smtClean="0"/>
              <a:t>	</a:t>
            </a:r>
            <a:r>
              <a:rPr lang="pt-BR" altLang="pt-BR" sz="3000" dirty="0" smtClean="0"/>
              <a:t>O mais interessante é que estas partículas se transformam umas nas outras.</a:t>
            </a:r>
            <a:endParaRPr lang="pt-BR" altLang="pt-BR" sz="3000" dirty="0" smtClean="0"/>
          </a:p>
        </p:txBody>
      </p:sp>
      <p:sp>
        <p:nvSpPr>
          <p:cNvPr id="5" name="Rectangle 5"/>
          <p:cNvSpPr txBox="1">
            <a:spLocks/>
          </p:cNvSpPr>
          <p:nvPr/>
        </p:nvSpPr>
        <p:spPr bwMode="auto">
          <a:xfrm>
            <a:off x="4356026" y="4868440"/>
            <a:ext cx="4176414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pt-BR" sz="3200" b="1" dirty="0">
                <a:solidFill>
                  <a:srgbClr val="003478"/>
                </a:solidFill>
                <a:cs typeface="Arial" charset="0"/>
              </a:rPr>
              <a:t>	</a:t>
            </a:r>
            <a:r>
              <a:rPr lang="pt-BR" sz="3000" dirty="0">
                <a:solidFill>
                  <a:srgbClr val="003478"/>
                </a:solidFill>
                <a:cs typeface="Arial" charset="0"/>
              </a:rPr>
              <a:t>É possível pegá-las no “flagra”!</a:t>
            </a:r>
            <a:endParaRPr lang="pt-BR" sz="3000" b="1" dirty="0">
              <a:solidFill>
                <a:srgbClr val="003478"/>
              </a:solidFill>
              <a:cs typeface="Arial" charset="0"/>
            </a:endParaRPr>
          </a:p>
        </p:txBody>
      </p:sp>
      <p:pic>
        <p:nvPicPr>
          <p:cNvPr id="6" name="Picture 2" descr="http://www.physics.ox.ac.uk/documents/PUS/images/bub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93" y="1956420"/>
            <a:ext cx="24288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29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/>
          </p:cNvSpPr>
          <p:nvPr/>
        </p:nvSpPr>
        <p:spPr>
          <a:xfrm>
            <a:off x="539552" y="188640"/>
            <a:ext cx="8429823" cy="1152525"/>
          </a:xfrm>
          <a:prstGeom prst="rect">
            <a:avLst/>
          </a:prstGeom>
        </p:spPr>
        <p:txBody>
          <a:bodyPr vert="horz" lIns="91440" rIns="45720" rtlCol="0" anchor="ctr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z="4000" dirty="0" smtClean="0"/>
              <a:t>Novidades no Mundo das Partículas:</a:t>
            </a:r>
          </a:p>
          <a:p>
            <a:r>
              <a:rPr lang="pt-BR" altLang="pt-BR" sz="4000" dirty="0" smtClean="0"/>
              <a:t>A Física de Altas Energias</a:t>
            </a:r>
            <a:endParaRPr lang="pt-BR" altLang="pt-BR" sz="4000" dirty="0" smtClean="0"/>
          </a:p>
        </p:txBody>
      </p:sp>
      <p:sp>
        <p:nvSpPr>
          <p:cNvPr id="4" name="Rectangle 5"/>
          <p:cNvSpPr txBox="1">
            <a:spLocks/>
          </p:cNvSpPr>
          <p:nvPr/>
        </p:nvSpPr>
        <p:spPr bwMode="auto">
          <a:xfrm>
            <a:off x="76200" y="2781300"/>
            <a:ext cx="52816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pt-BR" sz="3200" b="1" dirty="0">
                <a:solidFill>
                  <a:srgbClr val="003478"/>
                </a:solidFill>
                <a:cs typeface="Arial" charset="0"/>
              </a:rPr>
              <a:t>	</a:t>
            </a:r>
            <a:r>
              <a:rPr lang="pt-BR" sz="3000" dirty="0">
                <a:solidFill>
                  <a:srgbClr val="003478"/>
                </a:solidFill>
                <a:cs typeface="Arial" charset="0"/>
              </a:rPr>
              <a:t>As transformações ocorrem de acordo com certas </a:t>
            </a:r>
            <a:r>
              <a:rPr lang="pt-BR" sz="3000" b="1" dirty="0">
                <a:solidFill>
                  <a:srgbClr val="003478"/>
                </a:solidFill>
                <a:cs typeface="Arial" charset="0"/>
              </a:rPr>
              <a:t>leis.</a:t>
            </a: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pt-BR" sz="3000" dirty="0">
                <a:solidFill>
                  <a:srgbClr val="003478"/>
                </a:solidFill>
                <a:cs typeface="Arial" charset="0"/>
              </a:rPr>
              <a:t>	O que significa que o mundo é organizado!</a:t>
            </a:r>
          </a:p>
        </p:txBody>
      </p:sp>
      <p:pic>
        <p:nvPicPr>
          <p:cNvPr id="5" name="Picture 4" descr="http://www.estudar.org/pessoa/internet/images/regr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276475"/>
            <a:ext cx="23145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93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611560" y="116632"/>
            <a:ext cx="7772400" cy="1416738"/>
          </a:xfrm>
          <a:prstGeom prst="rect">
            <a:avLst/>
          </a:prstGeom>
        </p:spPr>
        <p:txBody>
          <a:bodyPr vert="horz" lIns="91440" rIns="45720" rtlCol="0" anchor="ctr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 smtClean="0"/>
              <a:t>Emmy </a:t>
            </a:r>
            <a:r>
              <a:rPr lang="pt-BR" dirty="0" err="1" smtClean="0"/>
              <a:t>Noether</a:t>
            </a:r>
            <a:r>
              <a:rPr lang="pt-BR" dirty="0" smtClean="0"/>
              <a:t> (1882-1935)</a:t>
            </a:r>
            <a:br>
              <a:rPr lang="pt-BR" dirty="0" smtClean="0"/>
            </a:br>
            <a:r>
              <a:rPr lang="pt-BR" dirty="0" smtClean="0"/>
              <a:t>Matemática Alemã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357430"/>
            <a:ext cx="5392867" cy="38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737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Os Sujeitos e o Conhecimento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848" y="1844824"/>
            <a:ext cx="8229600" cy="4625609"/>
          </a:xfrm>
        </p:spPr>
        <p:txBody>
          <a:bodyPr/>
          <a:lstStyle/>
          <a:p>
            <a:pPr algn="just"/>
            <a:r>
              <a:rPr lang="pt-BR" dirty="0" smtClean="0"/>
              <a:t>Ao colocar a subjetividade do indivíduo como o problema principal da Filosofia da Ciência, o autor estabelece um novo campo de reflexões, em que as condições de possibilidade de elaboração do conhecimento pelo sujeito se tornam o principal questionamento.</a:t>
            </a:r>
          </a:p>
          <a:p>
            <a:pPr algn="just"/>
            <a:r>
              <a:rPr lang="pt-BR" dirty="0" smtClean="0"/>
              <a:t>Funda uma Epistemologia Histórica.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/>
          </p:cNvSpPr>
          <p:nvPr/>
        </p:nvSpPr>
        <p:spPr>
          <a:xfrm>
            <a:off x="395536" y="260350"/>
            <a:ext cx="6121152" cy="11525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z="4000" dirty="0" smtClean="0"/>
              <a:t>O Modelo de Quarks.</a:t>
            </a:r>
            <a:endParaRPr lang="pt-BR" altLang="pt-BR" sz="4000" dirty="0" smtClean="0"/>
          </a:p>
        </p:txBody>
      </p:sp>
      <p:sp>
        <p:nvSpPr>
          <p:cNvPr id="4" name="Rectangle 5"/>
          <p:cNvSpPr txBox="1">
            <a:spLocks/>
          </p:cNvSpPr>
          <p:nvPr/>
        </p:nvSpPr>
        <p:spPr>
          <a:xfrm>
            <a:off x="0" y="1628775"/>
            <a:ext cx="5003800" cy="172878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b="1" smtClean="0"/>
              <a:t>	</a:t>
            </a:r>
            <a:r>
              <a:rPr lang="pt-BR" altLang="pt-BR" sz="3000" smtClean="0"/>
              <a:t>Murray Gell-Mann propõe que existe partículas mais fundamentais, os Quarks</a:t>
            </a:r>
            <a:endParaRPr lang="pt-BR" altLang="pt-BR" sz="3000" smtClean="0"/>
          </a:p>
        </p:txBody>
      </p:sp>
      <p:sp>
        <p:nvSpPr>
          <p:cNvPr id="5" name="Rectangle 5"/>
          <p:cNvSpPr txBox="1">
            <a:spLocks/>
          </p:cNvSpPr>
          <p:nvPr/>
        </p:nvSpPr>
        <p:spPr bwMode="auto">
          <a:xfrm>
            <a:off x="3563888" y="5446092"/>
            <a:ext cx="5281612" cy="122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pt-BR" sz="3200" b="1" dirty="0">
                <a:solidFill>
                  <a:srgbClr val="003478"/>
                </a:solidFill>
                <a:cs typeface="Arial" charset="0"/>
              </a:rPr>
              <a:t>	</a:t>
            </a:r>
            <a:r>
              <a:rPr lang="pt-BR" sz="3000" dirty="0">
                <a:solidFill>
                  <a:srgbClr val="003478"/>
                </a:solidFill>
                <a:cs typeface="Arial" charset="0"/>
              </a:rPr>
              <a:t>Os </a:t>
            </a:r>
            <a:r>
              <a:rPr lang="pt-BR" sz="3000" dirty="0" err="1">
                <a:solidFill>
                  <a:srgbClr val="003478"/>
                </a:solidFill>
                <a:cs typeface="Arial" charset="0"/>
              </a:rPr>
              <a:t>Hádrons</a:t>
            </a:r>
            <a:r>
              <a:rPr lang="pt-BR" sz="3000" dirty="0">
                <a:solidFill>
                  <a:srgbClr val="003478"/>
                </a:solidFill>
                <a:cs typeface="Arial" charset="0"/>
              </a:rPr>
              <a:t> são partículas formadas por quarks.</a:t>
            </a:r>
          </a:p>
        </p:txBody>
      </p:sp>
      <p:pic>
        <p:nvPicPr>
          <p:cNvPr id="6" name="Picture 2" descr="http://www.paspk.org/Gell-Ma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6" y="3582566"/>
            <a:ext cx="234950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particleadventure.org/images/page-elements/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58466"/>
            <a:ext cx="26193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430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/>
          </p:cNvSpPr>
          <p:nvPr/>
        </p:nvSpPr>
        <p:spPr>
          <a:xfrm>
            <a:off x="611560" y="44624"/>
            <a:ext cx="6696075" cy="14398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z="4000" dirty="0" smtClean="0"/>
              <a:t>O Modelo Padrão: Férmions.</a:t>
            </a:r>
            <a:endParaRPr lang="pt-BR" altLang="pt-BR" sz="4000" dirty="0" smtClean="0"/>
          </a:p>
        </p:txBody>
      </p:sp>
      <p:sp>
        <p:nvSpPr>
          <p:cNvPr id="4" name="Rectangle 5"/>
          <p:cNvSpPr txBox="1">
            <a:spLocks/>
          </p:cNvSpPr>
          <p:nvPr/>
        </p:nvSpPr>
        <p:spPr>
          <a:xfrm>
            <a:off x="144462" y="2349152"/>
            <a:ext cx="4427538" cy="324008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dirty="0" smtClean="0"/>
              <a:t>	Além dos </a:t>
            </a:r>
            <a:r>
              <a:rPr lang="pt-BR" altLang="pt-BR" dirty="0" err="1" smtClean="0"/>
              <a:t>Hádrons</a:t>
            </a:r>
            <a:r>
              <a:rPr lang="pt-BR" altLang="pt-BR" dirty="0" smtClean="0"/>
              <a:t>, temos os </a:t>
            </a:r>
            <a:r>
              <a:rPr lang="pt-BR" altLang="pt-BR" dirty="0" err="1" smtClean="0"/>
              <a:t>Léptons</a:t>
            </a:r>
            <a:r>
              <a:rPr lang="pt-BR" altLang="pt-BR" dirty="0" smtClean="0"/>
              <a:t>.</a:t>
            </a:r>
          </a:p>
          <a:p>
            <a:pPr algn="just">
              <a:buFont typeface="Arial" charset="0"/>
              <a:buNone/>
            </a:pPr>
            <a:r>
              <a:rPr lang="pt-BR" altLang="pt-BR" sz="3000" dirty="0" smtClean="0"/>
              <a:t>	O mundo é formado por um conjunto de 12 partículas e 12 </a:t>
            </a:r>
            <a:r>
              <a:rPr lang="pt-BR" altLang="pt-BR" sz="3000" dirty="0" err="1" smtClean="0"/>
              <a:t>anti-partículas</a:t>
            </a:r>
            <a:r>
              <a:rPr lang="pt-BR" altLang="pt-BR" sz="3000" dirty="0" smtClean="0"/>
              <a:t>.</a:t>
            </a:r>
            <a:endParaRPr lang="pt-BR" altLang="pt-BR" sz="3000" dirty="0" smtClean="0"/>
          </a:p>
        </p:txBody>
      </p:sp>
      <p:pic>
        <p:nvPicPr>
          <p:cNvPr id="5" name="Imagem 7" descr="particle-plushie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72401"/>
            <a:ext cx="3782194" cy="27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89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/>
          </p:cNvSpPr>
          <p:nvPr/>
        </p:nvSpPr>
        <p:spPr>
          <a:xfrm>
            <a:off x="755576" y="44624"/>
            <a:ext cx="6696075" cy="13684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z="4000" dirty="0" smtClean="0"/>
              <a:t>O Modelo Padrão: Bósons.</a:t>
            </a:r>
            <a:endParaRPr lang="pt-BR" altLang="pt-BR" sz="4000" dirty="0" smtClean="0"/>
          </a:p>
        </p:txBody>
      </p:sp>
      <p:sp>
        <p:nvSpPr>
          <p:cNvPr id="4" name="Rectangle 5"/>
          <p:cNvSpPr txBox="1">
            <a:spLocks/>
          </p:cNvSpPr>
          <p:nvPr/>
        </p:nvSpPr>
        <p:spPr>
          <a:xfrm>
            <a:off x="0" y="1844675"/>
            <a:ext cx="5219700" cy="208915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Arial" charset="0"/>
              <a:buNone/>
            </a:pPr>
            <a:r>
              <a:rPr lang="pt-BR" altLang="pt-BR" smtClean="0"/>
              <a:t>	Os Bósons são partículas responsáveis por fazer a “comunicação” entre o férmions.</a:t>
            </a:r>
            <a:endParaRPr lang="pt-BR" altLang="pt-BR" sz="300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967830"/>
            <a:ext cx="33242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49725"/>
            <a:ext cx="17811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361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é possível estudar isso?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55254"/>
            <a:ext cx="57912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1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é possível estudar isso?</a:t>
            </a:r>
            <a:endParaRPr lang="pt-BR" dirty="0"/>
          </a:p>
        </p:txBody>
      </p:sp>
      <p:pic>
        <p:nvPicPr>
          <p:cNvPr id="3074" name="Picture 2" descr="Resultado de imagem para c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25444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28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é possível estudar isso?</a:t>
            </a:r>
            <a:endParaRPr lang="pt-BR" dirty="0"/>
          </a:p>
        </p:txBody>
      </p:sp>
      <p:pic>
        <p:nvPicPr>
          <p:cNvPr id="23554" name="Picture 2" descr="Resultado de imagem para c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06" y="2564904"/>
            <a:ext cx="473706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28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Síntese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224" y="2420888"/>
            <a:ext cx="7715200" cy="3763888"/>
          </a:xfrm>
        </p:spPr>
        <p:txBody>
          <a:bodyPr/>
          <a:lstStyle/>
          <a:p>
            <a:r>
              <a:rPr lang="pt-BR" dirty="0" smtClean="0"/>
              <a:t>A Física de Partículas revela um diálogo constante entre teoria e experimentação;</a:t>
            </a:r>
          </a:p>
          <a:p>
            <a:endParaRPr lang="pt-BR" dirty="0"/>
          </a:p>
          <a:p>
            <a:r>
              <a:rPr lang="pt-BR" dirty="0" smtClean="0"/>
              <a:t>A “maior máquina já construída” foi feita para estudar a “menor parte da matéria”.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2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8640"/>
            <a:ext cx="4013944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829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História da Ciência: A História do Conhecimento Retificado.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71743"/>
            <a:ext cx="8229600" cy="4625609"/>
          </a:xfrm>
        </p:spPr>
        <p:txBody>
          <a:bodyPr/>
          <a:lstStyle/>
          <a:p>
            <a:pPr algn="just"/>
            <a:r>
              <a:rPr lang="pt-BR" dirty="0" smtClean="0"/>
              <a:t>“</a:t>
            </a:r>
            <a:r>
              <a:rPr lang="pt-BR" i="1" dirty="0" smtClean="0"/>
              <a:t>Essa retificação tem uma raiz metafísica profunda: permite talvez estabelecer uma ligação entre o Espírito e a Realidade. Mais que traduzir a verdadeiro processo intelectual, ela parece ligada à criação contínua que sustenta e aperfeiçoa sem cessar a Realidade</a:t>
            </a:r>
            <a:r>
              <a:rPr lang="pt-BR" dirty="0" smtClean="0"/>
              <a:t>” (</a:t>
            </a:r>
            <a:r>
              <a:rPr lang="pt-BR" dirty="0" err="1" smtClean="0"/>
              <a:t>Bachelard</a:t>
            </a:r>
            <a:r>
              <a:rPr lang="pt-BR" dirty="0" smtClean="0"/>
              <a:t>, 1928, p.290)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Conhecimento como Fruto do Processo de Conhecer.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420888"/>
            <a:ext cx="4906888" cy="3979912"/>
          </a:xfrm>
        </p:spPr>
        <p:txBody>
          <a:bodyPr/>
          <a:lstStyle/>
          <a:p>
            <a:pPr algn="just"/>
            <a:r>
              <a:rPr lang="pt-BR" dirty="0" smtClean="0"/>
              <a:t>As formulação científicas são apenas uma parte aparente de seu complexo processo de elaboração.</a:t>
            </a:r>
            <a:endParaRPr lang="pt-BR" dirty="0"/>
          </a:p>
        </p:txBody>
      </p:sp>
      <p:pic>
        <p:nvPicPr>
          <p:cNvPr id="12290" name="Picture 2" descr="http://obviousmag.org/archives/2005/12/a_ponta_do_iceb.htm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114646"/>
            <a:ext cx="3266160" cy="4407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Rupturas Epistemológicas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1728192"/>
          </a:xfrm>
        </p:spPr>
        <p:txBody>
          <a:bodyPr/>
          <a:lstStyle/>
          <a:p>
            <a:pPr algn="just"/>
            <a:r>
              <a:rPr lang="pt-BR" dirty="0" smtClean="0"/>
              <a:t>Muitas vezes novos conhecimentos somente surgem quando há uma ruptura com as formas anteriores de conhecer.</a:t>
            </a:r>
            <a:endParaRPr lang="pt-BR" dirty="0"/>
          </a:p>
        </p:txBody>
      </p:sp>
      <p:pic>
        <p:nvPicPr>
          <p:cNvPr id="11266" name="Picture 2" descr="http://sonpareja.com/wp-content/2013/08/cinco-verdades-sobre-las-rupturas-de-parej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933056"/>
            <a:ext cx="4438675" cy="2642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Obstáculos Epistemológicos.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775191"/>
            <a:ext cx="8640960" cy="4625609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constante caracterização do processo descontínuo da História das Ciências faz com que o conceito de </a:t>
            </a:r>
            <a:r>
              <a:rPr lang="pt-BR" i="1" dirty="0" smtClean="0"/>
              <a:t>obstáculo epistemológico</a:t>
            </a:r>
            <a:r>
              <a:rPr lang="pt-BR" dirty="0" smtClean="0"/>
              <a:t>, ligado à noção de </a:t>
            </a:r>
            <a:r>
              <a:rPr lang="pt-BR" i="1" dirty="0" smtClean="0"/>
              <a:t>ruptura</a:t>
            </a:r>
            <a:r>
              <a:rPr lang="pt-BR" dirty="0" smtClean="0"/>
              <a:t>, seja fundamental no pensamento de </a:t>
            </a:r>
            <a:r>
              <a:rPr lang="pt-BR" dirty="0" err="1" smtClean="0"/>
              <a:t>Bachelard</a:t>
            </a:r>
            <a:r>
              <a:rPr lang="pt-BR" dirty="0" smtClean="0"/>
              <a:t>. Se o pensamento é progressivo e seu desenvolvimento é resultado de suas reorganizações, torna-se necessário afastar os obstáculos que impedem o desenvolvimento da razão.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Obstáculos Epistemológicos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43751"/>
            <a:ext cx="7992888" cy="4625609"/>
          </a:xfrm>
        </p:spPr>
        <p:txBody>
          <a:bodyPr/>
          <a:lstStyle/>
          <a:p>
            <a:pPr algn="just"/>
            <a:r>
              <a:rPr lang="pt-BR" dirty="0" smtClean="0"/>
              <a:t>A </a:t>
            </a:r>
            <a:r>
              <a:rPr lang="pt-BR" i="1" dirty="0" smtClean="0"/>
              <a:t>experiência imediata </a:t>
            </a:r>
            <a:r>
              <a:rPr lang="pt-BR" dirty="0" smtClean="0"/>
              <a:t>(realismo ingênuo) é o primeiro e mais combatido obstáculo geral que </a:t>
            </a:r>
            <a:r>
              <a:rPr lang="pt-BR" dirty="0" err="1" smtClean="0"/>
              <a:t>Bachelard</a:t>
            </a:r>
            <a:r>
              <a:rPr lang="pt-BR" dirty="0" smtClean="0"/>
              <a:t> (1938) apresenta. Os hábitos de pensar vinculados a uma apreensão apegada à realidade imediata impossibilitam o desenvolvimento do fazer científico.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Obstáculos Epistemológicos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5191"/>
            <a:ext cx="8363272" cy="4625609"/>
          </a:xfrm>
        </p:spPr>
        <p:txBody>
          <a:bodyPr/>
          <a:lstStyle/>
          <a:p>
            <a:pPr algn="just"/>
            <a:r>
              <a:rPr lang="pt-BR" dirty="0" smtClean="0"/>
              <a:t>As generalizações prematuras são o segundo obstáculo geral à elaboração do conhecimento. De acordo com </a:t>
            </a:r>
            <a:r>
              <a:rPr lang="pt-BR" dirty="0" err="1" smtClean="0"/>
              <a:t>Bachelard</a:t>
            </a:r>
            <a:r>
              <a:rPr lang="pt-BR" dirty="0" smtClean="0"/>
              <a:t>, a tendência em tratar casos específicos como regras gerais seria uma forma de o pensamento comum se apresentar enganosamente como um conhecimento científico verdadeiro, devido à sua aparente generalidade.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327</TotalTime>
  <Words>939</Words>
  <Application>Microsoft Office PowerPoint</Application>
  <PresentationFormat>Apresentação na tela (4:3)</PresentationFormat>
  <Paragraphs>89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39" baseType="lpstr">
      <vt:lpstr>Módulo</vt:lpstr>
      <vt:lpstr>Office-Design</vt:lpstr>
      <vt:lpstr>A Física de Partículas sob o Olhar da Epistemologia de Gaston Bachelard.</vt:lpstr>
      <vt:lpstr>Gaston Bachelard (1884-1962)</vt:lpstr>
      <vt:lpstr>Os Sujeitos e o Conhecimento Histórico</vt:lpstr>
      <vt:lpstr>A História da Ciência: A História do Conhecimento Retificado.</vt:lpstr>
      <vt:lpstr>O Conhecimento como Fruto do Processo de Conhecer.</vt:lpstr>
      <vt:lpstr>Rupturas Epistemológicas</vt:lpstr>
      <vt:lpstr>Obstáculos Epistemológicos.</vt:lpstr>
      <vt:lpstr>Obstáculos Epistemológicos Gerais</vt:lpstr>
      <vt:lpstr>Obstáculos Epistemológicos Gerais</vt:lpstr>
      <vt:lpstr>Obstáculos Epistemológicos Particulares</vt:lpstr>
      <vt:lpstr>A Dificuldade em Estabelecer a Natureza dos Obstáculos</vt:lpstr>
      <vt:lpstr>Perfis Epistemológicos</vt:lpstr>
      <vt:lpstr>Perfis Epistemológicos.</vt:lpstr>
      <vt:lpstr>Perfis Epistemológicos.</vt:lpstr>
      <vt:lpstr>Perfis Epistemológicos.</vt:lpstr>
      <vt:lpstr>Perfil Epistemológico de Massa.</vt:lpstr>
      <vt:lpstr>Perfil Epistemológico de Energia.</vt:lpstr>
      <vt:lpstr>Realismo em Bachelard</vt:lpstr>
      <vt:lpstr>Dialética Bachelardiana</vt:lpstr>
      <vt:lpstr>Retomando a Física!</vt:lpstr>
      <vt:lpstr>Do que tudo é feito?</vt:lpstr>
      <vt:lpstr>Apresentação do PowerPoint</vt:lpstr>
      <vt:lpstr>Mecânica Quântica</vt:lpstr>
      <vt:lpstr>Apresentação do PowerPoint</vt:lpstr>
      <vt:lpstr>Mecânica Quântica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é possível estudar isso?</vt:lpstr>
      <vt:lpstr>Como é possível estudar isso?</vt:lpstr>
      <vt:lpstr>Como é possível estudar isso?</vt:lpstr>
      <vt:lpstr>Síntese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Epistemologia de Gaston Bachelard.</dc:title>
  <dc:creator>Usuario</dc:creator>
  <cp:lastModifiedBy>profis</cp:lastModifiedBy>
  <cp:revision>13</cp:revision>
  <dcterms:created xsi:type="dcterms:W3CDTF">2015-04-23T13:56:08Z</dcterms:created>
  <dcterms:modified xsi:type="dcterms:W3CDTF">2019-10-23T01:24:15Z</dcterms:modified>
</cp:coreProperties>
</file>