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269" r:id="rId5"/>
    <p:sldId id="309" r:id="rId6"/>
    <p:sldId id="274" r:id="rId7"/>
    <p:sldId id="310" r:id="rId8"/>
    <p:sldId id="311" r:id="rId9"/>
    <p:sldId id="312" r:id="rId10"/>
    <p:sldId id="313" r:id="rId11"/>
    <p:sldId id="314" r:id="rId12"/>
    <p:sldId id="259" r:id="rId13"/>
    <p:sldId id="273" r:id="rId14"/>
    <p:sldId id="286" r:id="rId15"/>
    <p:sldId id="287" r:id="rId16"/>
    <p:sldId id="288" r:id="rId17"/>
    <p:sldId id="289" r:id="rId18"/>
    <p:sldId id="270" r:id="rId19"/>
    <p:sldId id="271" r:id="rId20"/>
    <p:sldId id="290" r:id="rId21"/>
    <p:sldId id="291" r:id="rId22"/>
    <p:sldId id="292" r:id="rId23"/>
    <p:sldId id="293" r:id="rId24"/>
    <p:sldId id="294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295" r:id="rId3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14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96495-913A-4129-97CF-DDF6FC9CA010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26D6A-19BD-463C-9895-CCBD09531F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9DCBB-DE5C-4D55-8ADF-FA94BEDC9E2E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21105-FFB5-46BE-934C-00CDA90173E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22EBE-A47B-47B6-A0D9-DDA0388030C2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FE058-0186-4A1B-8698-8B9989DADA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A5BB3-ED19-43BF-90BE-361550110773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2D22E-602B-4807-9FC1-5B9957D01E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BAB14-E09C-4CEC-B593-B7A708F20AC5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E9CA9-005C-433C-A216-75058B0E2F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47F74-E1AA-4BE8-AC5B-9E5F864F33AF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CB0F4-209A-4B72-94D2-180DC7C514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46297-B938-42FE-BE57-17AD33FF5C64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4FBBD-3AE6-4E09-81BF-41702D746F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C828C-EBCE-4C97-A473-6A4CF0FCB90F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A8C8B-7FF3-47A4-9D0E-4E25F15A41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CA3C8-A1AF-476B-A15E-4B66C967EDFC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705B0-999C-4791-A182-3E49BC7DBA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04FF2-3C40-40DE-908A-642472896C64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15A00-D041-462A-8C17-9A7F73BE0E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5A3F7-DD0A-4251-8900-36436CBCF8FD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891A3-C08E-4698-9CBD-F171921DA5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3A0B348-ADAF-4519-B7E3-5B701D8A8308}" type="datetimeFigureOut">
              <a:rPr lang="pt-BR"/>
              <a:pPr>
                <a:defRPr/>
              </a:pPr>
              <a:t>30/10/2019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0BAFAE-FD51-438C-8773-525C436CD4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0825" y="1341438"/>
            <a:ext cx="5113338" cy="28082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Por uma Sociologia </a:t>
            </a:r>
            <a:r>
              <a:rPr lang="pt-BR" dirty="0" err="1" smtClean="0">
                <a:solidFill>
                  <a:schemeClr val="bg1"/>
                </a:solidFill>
                <a:latin typeface="Garamond" pitchFamily="18" charset="0"/>
              </a:rPr>
              <a:t>Internalista</a:t>
            </a: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 da Ciência:</a:t>
            </a:r>
            <a:br>
              <a:rPr lang="pt-BR" dirty="0" smtClean="0">
                <a:solidFill>
                  <a:schemeClr val="bg1"/>
                </a:solidFill>
                <a:latin typeface="Garamond" pitchFamily="18" charset="0"/>
              </a:rPr>
            </a:b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A Teoria de Campo de Pierre </a:t>
            </a:r>
            <a:r>
              <a:rPr lang="pt-BR" dirty="0" err="1" smtClean="0">
                <a:solidFill>
                  <a:schemeClr val="bg1"/>
                </a:solidFill>
                <a:latin typeface="Garamond" pitchFamily="18" charset="0"/>
              </a:rPr>
              <a:t>Bourdieu</a:t>
            </a: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.</a:t>
            </a:r>
            <a:endParaRPr lang="pt-BR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2051" name="Subtítulo 2"/>
          <p:cNvSpPr>
            <a:spLocks noGrp="1"/>
          </p:cNvSpPr>
          <p:nvPr>
            <p:ph type="subTitle" idx="1"/>
          </p:nvPr>
        </p:nvSpPr>
        <p:spPr>
          <a:xfrm>
            <a:off x="1258888" y="4149725"/>
            <a:ext cx="3344862" cy="1704975"/>
          </a:xfrm>
        </p:spPr>
        <p:txBody>
          <a:bodyPr/>
          <a:lstStyle/>
          <a:p>
            <a:pPr eaLnBrk="1" hangingPunct="1"/>
            <a:endParaRPr lang="pt-BR" altLang="pt-BR" smtClean="0">
              <a:solidFill>
                <a:schemeClr val="bg1"/>
              </a:solidFill>
            </a:endParaRPr>
          </a:p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Tópicos de História da Física Moderna.</a:t>
            </a:r>
          </a:p>
        </p:txBody>
      </p:sp>
      <p:pic>
        <p:nvPicPr>
          <p:cNvPr id="4" name="Picture 2" descr="http://www.sciencespo.fr/bibliotheque/sites/sciencespo.fr.bibliotheque/files/images/manifestation-b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088" y="980728"/>
            <a:ext cx="3304665" cy="49685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288" y="2133600"/>
            <a:ext cx="4752975" cy="31670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Como cada “peça” do jogo se estabelece?</a:t>
            </a:r>
            <a:br>
              <a:rPr lang="pt-B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 Habitus</a:t>
            </a:r>
            <a:endParaRPr lang="pt-BR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2" descr="http://media-cache-ak0.pinimg.com/236x/9c/ea/e6/9ceae6d66128eb135a918fc4c384815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908050"/>
            <a:ext cx="3673475" cy="515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600200"/>
            <a:ext cx="2592388" cy="4924425"/>
          </a:xfrm>
        </p:spPr>
        <p:txBody>
          <a:bodyPr/>
          <a:lstStyle/>
          <a:p>
            <a:pPr eaLnBrk="1" hangingPunct="1"/>
            <a:endParaRPr lang="pt-BR" altLang="pt-BR" smtClean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388" y="1485900"/>
            <a:ext cx="3132137" cy="5372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Garamond" pitchFamily="18" charset="0"/>
              </a:rPr>
              <a:t>“Campo de forças  dotado de uma estrutura que  é também de um espaço de conflitos pela manutenção ou transformação desse campo de forças”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Garamond" pitchFamily="18" charset="0"/>
              </a:rPr>
              <a:t>(BOURDIEU, 2001,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Garamond" pitchFamily="18" charset="0"/>
              </a:rPr>
              <a:t>pg. 52)</a:t>
            </a:r>
          </a:p>
        </p:txBody>
      </p:sp>
      <p:sp>
        <p:nvSpPr>
          <p:cNvPr id="6" name="Retângulo 5"/>
          <p:cNvSpPr/>
          <p:nvPr/>
        </p:nvSpPr>
        <p:spPr>
          <a:xfrm>
            <a:off x="5795963" y="2205038"/>
            <a:ext cx="3348037" cy="4968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Garamond" pitchFamily="18" charset="0"/>
              </a:rPr>
              <a:t>“(...) os capitais são instrumentos de acumulação. Quanto maior o volume possuído e investido pelo indivíduo em determinado mercado, maiores  suas possibilidades de  ter um bom retorno”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Garamond" pitchFamily="18" charset="0"/>
              </a:rPr>
              <a:t>(NOGUEIRA &amp; NOGUEIRA, 2004, pg.52)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500" dirty="0">
              <a:solidFill>
                <a:schemeClr val="bg1"/>
              </a:solidFill>
            </a:endParaRPr>
          </a:p>
        </p:txBody>
      </p:sp>
      <p:sp>
        <p:nvSpPr>
          <p:cNvPr id="12293" name="CaixaDeTexto 6"/>
          <p:cNvSpPr txBox="1">
            <a:spLocks noChangeArrowheads="1"/>
          </p:cNvSpPr>
          <p:nvPr/>
        </p:nvSpPr>
        <p:spPr bwMode="auto">
          <a:xfrm>
            <a:off x="6516688" y="1341438"/>
            <a:ext cx="174466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4000" b="1">
                <a:solidFill>
                  <a:schemeClr val="bg1"/>
                </a:solidFill>
                <a:latin typeface="Garamond" pitchFamily="18" charset="0"/>
              </a:rPr>
              <a:t>Capital</a:t>
            </a:r>
          </a:p>
        </p:txBody>
      </p:sp>
      <p:sp>
        <p:nvSpPr>
          <p:cNvPr id="12294" name="CaixaDeTexto 7"/>
          <p:cNvSpPr txBox="1">
            <a:spLocks noChangeArrowheads="1"/>
          </p:cNvSpPr>
          <p:nvPr/>
        </p:nvSpPr>
        <p:spPr bwMode="auto">
          <a:xfrm>
            <a:off x="3419475" y="1341438"/>
            <a:ext cx="1949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4000" b="1" i="1">
                <a:solidFill>
                  <a:schemeClr val="bg1"/>
                </a:solidFill>
                <a:latin typeface="Garamond" pitchFamily="18" charset="0"/>
              </a:rPr>
              <a:t>Habitus</a:t>
            </a:r>
          </a:p>
        </p:txBody>
      </p:sp>
      <p:sp>
        <p:nvSpPr>
          <p:cNvPr id="12295" name="CaixaDeTexto 8"/>
          <p:cNvSpPr txBox="1">
            <a:spLocks noChangeArrowheads="1"/>
          </p:cNvSpPr>
          <p:nvPr/>
        </p:nvSpPr>
        <p:spPr bwMode="auto">
          <a:xfrm>
            <a:off x="827088" y="1341438"/>
            <a:ext cx="17621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4000" b="1">
                <a:solidFill>
                  <a:schemeClr val="bg1"/>
                </a:solidFill>
                <a:latin typeface="Garamond" pitchFamily="18" charset="0"/>
              </a:rPr>
              <a:t>Campo</a:t>
            </a:r>
          </a:p>
        </p:txBody>
      </p:sp>
      <p:sp>
        <p:nvSpPr>
          <p:cNvPr id="12296" name="CaixaDeTexto 9"/>
          <p:cNvSpPr txBox="1">
            <a:spLocks noChangeArrowheads="1"/>
          </p:cNvSpPr>
          <p:nvPr/>
        </p:nvSpPr>
        <p:spPr bwMode="auto">
          <a:xfrm>
            <a:off x="3348038" y="2492375"/>
            <a:ext cx="24479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>
                <a:solidFill>
                  <a:schemeClr val="bg1"/>
                </a:solidFill>
                <a:latin typeface="Garamond" pitchFamily="18" charset="0"/>
              </a:rPr>
              <a:t>“(...) </a:t>
            </a:r>
            <a:r>
              <a:rPr lang="pt-BR" altLang="pt-BR" sz="2400" i="1">
                <a:solidFill>
                  <a:schemeClr val="bg1"/>
                </a:solidFill>
                <a:latin typeface="Garamond" pitchFamily="18" charset="0"/>
              </a:rPr>
              <a:t>habitus </a:t>
            </a:r>
            <a:r>
              <a:rPr lang="pt-BR" altLang="pt-BR" sz="2400">
                <a:solidFill>
                  <a:schemeClr val="bg1"/>
                </a:solidFill>
                <a:latin typeface="Garamond" pitchFamily="18" charset="0"/>
              </a:rPr>
              <a:t>é um conjunto de disposições a agir, pensar, perceber e sentir de uma determinada maneira.”</a:t>
            </a:r>
          </a:p>
          <a:p>
            <a:pPr algn="ctr"/>
            <a:r>
              <a:rPr lang="pt-BR" altLang="pt-BR" sz="2400">
                <a:solidFill>
                  <a:schemeClr val="bg1"/>
                </a:solidFill>
                <a:latin typeface="Garamond" pitchFamily="18" charset="0"/>
              </a:rPr>
              <a:t>(ALMEIDA, 2002, pg. 23)</a:t>
            </a:r>
          </a:p>
        </p:txBody>
      </p:sp>
      <p:sp>
        <p:nvSpPr>
          <p:cNvPr id="12297" name="CaixaDeTexto 8"/>
          <p:cNvSpPr txBox="1">
            <a:spLocks noChangeArrowheads="1"/>
          </p:cNvSpPr>
          <p:nvPr/>
        </p:nvSpPr>
        <p:spPr bwMode="auto">
          <a:xfrm>
            <a:off x="250825" y="333375"/>
            <a:ext cx="8642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3600" b="1">
                <a:solidFill>
                  <a:schemeClr val="bg1"/>
                </a:solidFill>
                <a:latin typeface="Garamond" pitchFamily="18" charset="0"/>
              </a:rPr>
              <a:t>Conceitos Centrais da Teoria de Bourdieu.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Bourdieu: coexistência de diversos campos</a:t>
            </a:r>
            <a:endParaRPr lang="pt-BR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61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Campo econômico (dominante), político, científico, cultural...</a:t>
            </a:r>
          </a:p>
          <a:p>
            <a:pPr lvl="1" algn="just" eaLnBrk="1" hangingPunct="1"/>
            <a:endParaRPr lang="pt-BR" altLang="pt-BR" smtClean="0">
              <a:solidFill>
                <a:schemeClr val="bg1"/>
              </a:solidFill>
              <a:latin typeface="Garamond" pitchFamily="18" charset="0"/>
            </a:endParaRPr>
          </a:p>
          <a:p>
            <a:pPr lvl="1"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Marx está preocupado unicamente com a dinâmica de apenas um dos campos, concentrando-se na lógica interna desse campo e menos nos indivíduos </a:t>
            </a:r>
          </a:p>
          <a:p>
            <a:pPr lvl="1" algn="just" eaLnBrk="1" hangingPunct="1"/>
            <a:endParaRPr lang="pt-BR" altLang="pt-BR" smtClean="0">
              <a:solidFill>
                <a:schemeClr val="bg1"/>
              </a:solidFill>
              <a:latin typeface="Garamond" pitchFamily="18" charset="0"/>
            </a:endParaRPr>
          </a:p>
          <a:p>
            <a:pPr lvl="1"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Bourdieu se interessa pelos efeitos dos campos sobre os indivíduos (</a:t>
            </a:r>
            <a:r>
              <a:rPr lang="pt-BR" altLang="pt-BR" i="1" smtClean="0">
                <a:solidFill>
                  <a:schemeClr val="bg1"/>
                </a:solidFill>
                <a:latin typeface="Garamond" pitchFamily="18" charset="0"/>
              </a:rPr>
              <a:t>habitus</a:t>
            </a:r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Lutas no campo</a:t>
            </a:r>
          </a:p>
        </p:txBody>
      </p:sp>
      <p:sp>
        <p:nvSpPr>
          <p:cNvPr id="71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O capital determina a posição do agente no campo: o capital é possuído e acumulado pelos agentes durante suas lutas dentro do campo.</a:t>
            </a:r>
          </a:p>
          <a:p>
            <a:pPr algn="ctr" eaLnBrk="1" hangingPunct="1"/>
            <a:endParaRPr lang="pt-BR" altLang="pt-BR" smtClean="0">
              <a:solidFill>
                <a:schemeClr val="bg1"/>
              </a:solidFill>
              <a:latin typeface="Garamond" pitchFamily="18" charset="0"/>
            </a:endParaRPr>
          </a:p>
          <a:p>
            <a:pPr algn="ctr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Relação entre dominantes e dominados não é uma relação de </a:t>
            </a:r>
            <a:r>
              <a:rPr lang="pt-BR" altLang="pt-BR" b="1" smtClean="0">
                <a:solidFill>
                  <a:schemeClr val="bg1"/>
                </a:solidFill>
                <a:latin typeface="Garamond" pitchFamily="18" charset="0"/>
              </a:rPr>
              <a:t>exploração</a:t>
            </a:r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 simbólica mas sim uma luta pela dominação do campo (definindo seus termos)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“Os usos sociais da ciência”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Definir o campo científico:</a:t>
            </a:r>
          </a:p>
          <a:p>
            <a:pPr eaLnBrk="1" hangingPunct="1"/>
            <a:endParaRPr lang="pt-BR" altLang="pt-BR" smtClean="0">
              <a:solidFill>
                <a:schemeClr val="bg1"/>
              </a:solidFill>
              <a:latin typeface="Garamond" pitchFamily="18" charset="0"/>
            </a:endParaRPr>
          </a:p>
          <a:p>
            <a:pPr lvl="1"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“estrutura de um campo num dado momento é a estrutura da distribuição do capital científico entre os diferentes agentes engajados nesse campo (...)cada campo é o lugar de constituição de uma forma específica de capital” (pg.26)</a:t>
            </a:r>
          </a:p>
          <a:p>
            <a:pPr lvl="1" algn="just" eaLnBrk="1" hangingPunct="1"/>
            <a:endParaRPr lang="pt-BR" altLang="pt-BR" smtClean="0">
              <a:solidFill>
                <a:schemeClr val="bg1"/>
              </a:solidFill>
              <a:latin typeface="Garamond" pitchFamily="18" charset="0"/>
            </a:endParaRPr>
          </a:p>
        </p:txBody>
      </p:sp>
      <p:pic>
        <p:nvPicPr>
          <p:cNvPr id="8196" name="Picture 4" descr="https://encrypted-tbn0.gstatic.com/images?q=tbn:ANd9GcTgM_zwborRE814LYgp5nbiYN1JByK_WMPznNJAn-M45Foq6TP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088" y="4724400"/>
            <a:ext cx="9715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“Os usos sociais da ciência”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Capital científico:</a:t>
            </a:r>
          </a:p>
          <a:p>
            <a:pPr eaLnBrk="1" hangingPunct="1"/>
            <a:endParaRPr lang="pt-BR" altLang="pt-BR" smtClean="0">
              <a:solidFill>
                <a:schemeClr val="bg1"/>
              </a:solidFill>
              <a:latin typeface="Garamond" pitchFamily="18" charset="0"/>
            </a:endParaRPr>
          </a:p>
          <a:p>
            <a:pPr eaLnBrk="1" hangingPunct="1"/>
            <a:endParaRPr lang="pt-BR" altLang="pt-BR" smtClean="0">
              <a:solidFill>
                <a:schemeClr val="bg1"/>
              </a:solidFill>
              <a:latin typeface="Garamond" pitchFamily="18" charset="0"/>
            </a:endParaRPr>
          </a:p>
          <a:p>
            <a:pPr lvl="1"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“o capital científico é uma espécie particular do capital simbólico (o qual, sabe-se, é sempre fundado sobre atos de conhecimento e reconhecimento) que consiste no reconhecimento (ou no crédito) atribuído pelo conjunto de pares-concorrentes no interior do campo científico.” (pg. 26)</a:t>
            </a:r>
          </a:p>
        </p:txBody>
      </p:sp>
      <p:pic>
        <p:nvPicPr>
          <p:cNvPr id="4" name="Picture 2" descr="https://encrypted-tbn0.gstatic.com/images?q=tbn:ANd9GcSpyN1z1kKv5BHOpybOGNlszmXcgshLtitR-_Kus5JzVfSjAJu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268760"/>
            <a:ext cx="2124075" cy="21526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30925" cy="135413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“Os usos sociais da ciência”</a:t>
            </a:r>
            <a:endParaRPr lang="pt-BR" dirty="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Capital científico: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 smtClean="0">
              <a:solidFill>
                <a:schemeClr val="bg1"/>
              </a:solidFill>
              <a:latin typeface="Garamond" pitchFamily="18" charset="0"/>
            </a:endParaRP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Poder temporal (político): capital científico institucional adquiri-se por estratégia política como participação em comissões, bancas, cerimônias etc. (transmissão burocráticas)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pt-BR" dirty="0" smtClean="0">
              <a:solidFill>
                <a:schemeClr val="bg1"/>
              </a:solidFill>
              <a:latin typeface="Garamond" pitchFamily="18" charset="0"/>
            </a:endParaRP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Poder específico (prestígio): capital científico puro adquiri-se nas contribuições, descobertas, progressos etc. (difícil de transmitir na prática)</a:t>
            </a:r>
          </a:p>
        </p:txBody>
      </p:sp>
      <p:pic>
        <p:nvPicPr>
          <p:cNvPr id="7170" name="Picture 2" descr="https://encrypted-tbn3.gstatic.com/images?q=tbn:ANd9GcTN7W5ZgaZyfYFYHM_-xNM7Atm-gOUA4j3CunhXEthlvPzAvEOlM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404664"/>
            <a:ext cx="2514600" cy="18192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“Os usos sociais da ciência”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1782763"/>
            <a:ext cx="8229600" cy="4525962"/>
          </a:xfrm>
        </p:spPr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habitus científico (incorporado):</a:t>
            </a:r>
          </a:p>
          <a:p>
            <a:pPr eaLnBrk="1" hangingPunct="1"/>
            <a:endParaRPr lang="pt-BR" altLang="pt-BR" smtClean="0">
              <a:solidFill>
                <a:schemeClr val="bg1"/>
              </a:solidFill>
              <a:latin typeface="Garamond" pitchFamily="18" charset="0"/>
            </a:endParaRPr>
          </a:p>
          <a:p>
            <a:pPr lvl="1"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“maneiras permanentes, duráveis que podem, em particular, levá-los a resistir, a opor-se às forças do campo. Aqueles que adquirem, longe do campo em que se inscrevem, as disposições que não são aquelas que esse campo exige, arriscam-se, por exemplo, a estar sempre defasados, deslocados, mal colocados” (pg. 28-29)</a:t>
            </a:r>
          </a:p>
        </p:txBody>
      </p:sp>
      <p:pic>
        <p:nvPicPr>
          <p:cNvPr id="6146" name="Picture 2" descr="https://encrypted-tbn2.gstatic.com/images?q=tbn:ANd9GcRSMztL7R___C82YMZUqlKF_f29WXv6jTB5jSgDX2nVFIGNuXEMo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260648"/>
            <a:ext cx="1781175" cy="25622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Lutas dentro do campo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“O campo é que designa a cada agente suas estratégias, ainda que se trate da derrubada da ordem científica estabelecida. De acordo com a posição ocupada na estrutura do campo (segundo variáveis secundárias, como a trajetória social que comanda a avaliação das oportunidades), os novatos podem orientar-se  para as posições seguras das estratégias de sucessão, próprias para lhes assegurar, ao término de uma carreira previsível...”</a:t>
            </a:r>
            <a:endParaRPr lang="pt-BR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Lutas dentro do campo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“...os lucros prometidos aos que realizam  o ideal oficial da excelência científica ao preço de inovações circunscritas aos limites autorizados. Os novatos também podem orientar-se para estratégias de subversão, investimentos infinitamente mais custosos e arriscados que só podem assegurar lucros aos detentores do monopólio da legitimidade científica em troca de uma redefinição completa dos princípios de legitimação da dominação” (BOURDIEU, 1976)</a:t>
            </a:r>
            <a:endParaRPr lang="pt-BR" dirty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468313" y="2636838"/>
            <a:ext cx="8229600" cy="1871662"/>
          </a:xfrm>
        </p:spPr>
        <p:txBody>
          <a:bodyPr/>
          <a:lstStyle/>
          <a:p>
            <a:r>
              <a:rPr lang="pt-BR" altLang="pt-BR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 que faz um/a cientista ser reconhecido/a?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“Os usos sociais da ciência”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O papel do sociólogo e a crítica a Latour:</a:t>
            </a:r>
          </a:p>
          <a:p>
            <a:pPr lvl="1"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“em vez de incitar a uma reflexividade crítica, portanto construtiva, aqueles que se tornam responsáveis encorajam o cinismo na prática científica, ou pior, fornecem argumentos para a visão empresarial dos quadros da instituição, mais preocupados em controlar e em constranger do que em compreender e transformar de modo inspirado e construtivo.” (pg. 49)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O Campo da Física Quântica.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691063" cy="4852988"/>
          </a:xfrm>
        </p:spPr>
        <p:txBody>
          <a:bodyPr/>
          <a:lstStyle/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Podemos distinguir ao menos 3 subcampos: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Teoria Quântica;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Física Quântica aplicada a sistemas específicos;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Fundamentos da Física Quântica (Como assim fundamentos?) </a:t>
            </a:r>
          </a:p>
        </p:txBody>
      </p:sp>
      <p:pic>
        <p:nvPicPr>
          <p:cNvPr id="15364" name="Picture 2" descr="https://encrypted-tbn0.gstatic.com/images?q=tbn:ANd9GcSSLEPqFmkJcV8AWBR8IwcWZL86eKISHuV-1M8_Ts9jKKW0zz30-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2636838"/>
            <a:ext cx="3173413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cdn.umsabadoqualquer.com/umsabadoqualquer.com/wp-content/uploads/2010/02/3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981075"/>
            <a:ext cx="8053387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Paradoxo EPR.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412875"/>
            <a:ext cx="8642350" cy="5040313"/>
          </a:xfrm>
        </p:spPr>
        <p:txBody>
          <a:bodyPr/>
          <a:lstStyle/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Considerando um sistema de 2 partículas correlacionadas, a medição de uma implicaria o conhecimento da outra;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Esta redução de estado não é local. Contudo, considerando a localidade – uma exigência “realista” - este efeito violaria a causalidade.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“Somos assim forçados a concluir que a descrição quântica da realidade física através das funções de onda não é completa”. (EPR, 1935, p.96)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David Bohm.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700213"/>
            <a:ext cx="5113338" cy="4752975"/>
          </a:xfrm>
        </p:spPr>
        <p:txBody>
          <a:bodyPr/>
          <a:lstStyle/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Trabalha dentro de uma Teoria de Variáveis Ocultas;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Retoma o realismo e determinismo com a Teoria da Onda Piloto (1952);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Curiosidade: Em seguida vem para o Brasil!</a:t>
            </a:r>
          </a:p>
        </p:txBody>
      </p:sp>
      <p:pic>
        <p:nvPicPr>
          <p:cNvPr id="18436" name="Picture 2" descr="http://phulme.files.wordpress.com/2012/03/david_bohm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1628775"/>
            <a:ext cx="2865438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John Bell.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700213"/>
            <a:ext cx="5113338" cy="4105275"/>
          </a:xfrm>
        </p:spPr>
        <p:txBody>
          <a:bodyPr/>
          <a:lstStyle/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Teorema de Bell: A Teoria Quântica não pode ser compatível com teorias que tenham o realismo local como premissa.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Seria possível testar o Teorema de Bell?</a:t>
            </a:r>
          </a:p>
        </p:txBody>
      </p:sp>
      <p:pic>
        <p:nvPicPr>
          <p:cNvPr id="19460" name="Picture 2" descr="http://phulme.files.wordpress.com/2012/03/david_bohm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525" y="1628775"/>
            <a:ext cx="2865438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O Interesse nestes Trabalhos.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>
          <a:xfrm>
            <a:off x="900113" y="2492375"/>
            <a:ext cx="7200900" cy="3241675"/>
          </a:xfrm>
        </p:spPr>
        <p:txBody>
          <a:bodyPr/>
          <a:lstStyle/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Até aproximadamente 5 anos após o trabalho de Bell, havia pouca relação da comunidade dos físicos.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Os Dissidentes Quânticos.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700213"/>
            <a:ext cx="4321175" cy="865187"/>
          </a:xfrm>
        </p:spPr>
        <p:txBody>
          <a:bodyPr/>
          <a:lstStyle/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Olival Freire Jr (UFBa).</a:t>
            </a:r>
          </a:p>
        </p:txBody>
      </p:sp>
      <p:pic>
        <p:nvPicPr>
          <p:cNvPr id="21508" name="Picture 2" descr="http://www.ofitexto.com.br/images/_product/936/935960/teoria-quantica-estudos-historicos-e-implicacoes-culturais-7b92e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9700" y="1628775"/>
            <a:ext cx="3384550" cy="479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 descr="http://www.cienciaecultura.ufba.br/agenciadenoticias/wp-content/uploads/2012/09/42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713" y="2781300"/>
            <a:ext cx="190500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Os Dissidentes Quânticos.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700213"/>
            <a:ext cx="8497888" cy="4824412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err="1" smtClean="0">
                <a:solidFill>
                  <a:schemeClr val="bg1"/>
                </a:solidFill>
                <a:latin typeface="Garamond" pitchFamily="18" charset="0"/>
              </a:rPr>
              <a:t>Heinz</a:t>
            </a: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Garamond" pitchFamily="18" charset="0"/>
              </a:rPr>
              <a:t>Dieter</a:t>
            </a: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 </a:t>
            </a:r>
            <a:r>
              <a:rPr lang="pt-BR" dirty="0" err="1" smtClean="0">
                <a:solidFill>
                  <a:schemeClr val="bg1"/>
                </a:solidFill>
                <a:latin typeface="Garamond" pitchFamily="18" charset="0"/>
              </a:rPr>
              <a:t>Zeh</a:t>
            </a: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 (1932-).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“Tempos Sombrios”.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Trabalhou sobre o problema da redução de estado.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Envia um artigo para a </a:t>
            </a:r>
            <a:r>
              <a:rPr lang="pt-BR" dirty="0" err="1" smtClean="0">
                <a:solidFill>
                  <a:schemeClr val="bg1"/>
                </a:solidFill>
                <a:latin typeface="Garamond" pitchFamily="18" charset="0"/>
              </a:rPr>
              <a:t>Nuovo</a:t>
            </a: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 Cimento e recebe o parecer: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“o artigo é totalmente sem sentido. É claro que o autor não compreendeu completamente o problema e as contribuições anteriores deste campo”.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Os Dissidentes Quânticos.</a:t>
            </a:r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700213"/>
            <a:ext cx="8497888" cy="4824412"/>
          </a:xfrm>
        </p:spPr>
        <p:txBody>
          <a:bodyPr/>
          <a:lstStyle/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Heinz Dieter Zeh (1932-).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“foi absolutamente impossível à época discutir essas ideias com colegas, ou mesmo publicá-las. Um influente Prêmio Nobel de Heidelberg me informou, com franqueza, que qualquer atividade adicional sobre esse tema finalizaria minha carreira”.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O nobelista era Hans J. Jensen.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744538" y="274638"/>
            <a:ext cx="4332287" cy="6034087"/>
          </a:xfrm>
        </p:spPr>
        <p:txBody>
          <a:bodyPr/>
          <a:lstStyle/>
          <a:p>
            <a:pPr algn="just"/>
            <a:r>
              <a:rPr lang="pt-BR" sz="36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Um Intelectual de Referência;</a:t>
            </a:r>
            <a:br>
              <a:rPr lang="pt-BR" sz="36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4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40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Estabeleceu uma nova maneira de pensar o mundo social!</a:t>
            </a:r>
          </a:p>
        </p:txBody>
      </p:sp>
      <p:pic>
        <p:nvPicPr>
          <p:cNvPr id="4099" name="Picture 2" descr="http://lounge.obviousmag.org/a_telha/2012/05/04/pierre_bourdieu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5963" y="1566863"/>
            <a:ext cx="2447925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836613"/>
            <a:ext cx="8497888" cy="5688012"/>
          </a:xfrm>
        </p:spPr>
        <p:txBody>
          <a:bodyPr/>
          <a:lstStyle/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Léon Rosenfeld escreve a Jensen: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“Eu estabeleci uma regra em minha vida de nunca pisar nos dedos do pé de alguém, mas um </a:t>
            </a:r>
            <a:r>
              <a:rPr lang="pt-BR" altLang="pt-BR" i="1" smtClean="0">
                <a:solidFill>
                  <a:schemeClr val="bg1"/>
                </a:solidFill>
                <a:latin typeface="Garamond" pitchFamily="18" charset="0"/>
              </a:rPr>
              <a:t>preprint</a:t>
            </a:r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 que recebi, escrito por certo “dedo do pé” do seu instituto, me faz desviar daquela regra. Eu tenho todas as razões do mundo para assumir que tal concentrado de selvagem </a:t>
            </a:r>
            <a:r>
              <a:rPr lang="pt-BR" altLang="pt-BR" i="1" smtClean="0">
                <a:solidFill>
                  <a:schemeClr val="bg1"/>
                </a:solidFill>
                <a:latin typeface="Garamond" pitchFamily="18" charset="0"/>
              </a:rPr>
              <a:t>nonsense</a:t>
            </a:r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 não está sendo distribuído pelo mundo com a sua benção, e eu penso estar prestando-lhe um serviço ao chamar sua atenção para esse infortúnio”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Os Dissidentes Quânticos.</a:t>
            </a:r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>
          <a:xfrm>
            <a:off x="900113" y="1773238"/>
            <a:ext cx="7200900" cy="3887787"/>
          </a:xfrm>
        </p:spPr>
        <p:txBody>
          <a:bodyPr/>
          <a:lstStyle/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Heinz Dieter Zeh (1932-).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Seu trabalho é publicado em 1970 em uma nova revista, a Foundations of Physics.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Recebe apoio de Eugene Wigner.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Abra o caminho para novos trabalhos.</a:t>
            </a:r>
          </a:p>
          <a:p>
            <a:pPr algn="just" eaLnBrk="1" hangingPunct="1"/>
            <a:endParaRPr lang="pt-BR" altLang="pt-BR" smtClean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Os Dissidentes Quânticos.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700213"/>
            <a:ext cx="8497888" cy="4824412"/>
          </a:xfrm>
        </p:spPr>
        <p:txBody>
          <a:bodyPr/>
          <a:lstStyle/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John Clauser e Abner Shimony abrem uma nova via ao tentarem elaborar experimentos sobre o Teorema de Bell.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Este trabalho somente vai ganhar importância uma década depois, com os experimentos de Alain Aspect.</a:t>
            </a:r>
          </a:p>
          <a:p>
            <a:pPr algn="just" eaLnBrk="1" hangingPunct="1"/>
            <a:endParaRPr lang="pt-BR" altLang="pt-BR" smtClean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Os Dissidentes Quânticos.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700213"/>
            <a:ext cx="8497888" cy="4824412"/>
          </a:xfrm>
        </p:spPr>
        <p:txBody>
          <a:bodyPr/>
          <a:lstStyle/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John Clauser: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“A guerra do Vietnã dominou o pensamento político de minha geração. Com um jovem estudante vivendo naquela época, eu naturalmente queria sacudir o mundo. Como eu já acreditava que as variáveis ocultas de fato existiam, eu pensei que esse seria o experimento crucial para revelar sua existência”.</a:t>
            </a:r>
          </a:p>
          <a:p>
            <a:pPr algn="just" eaLnBrk="1" hangingPunct="1"/>
            <a:endParaRPr lang="pt-BR" altLang="pt-BR" smtClean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Os Dissidentes Quânticos.</a:t>
            </a:r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989138"/>
            <a:ext cx="8497888" cy="4535487"/>
          </a:xfrm>
        </p:spPr>
        <p:txBody>
          <a:bodyPr/>
          <a:lstStyle/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Abner Shimony :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Doutorado em Filosofia, em seguida resolve se formar em Física.</a:t>
            </a:r>
          </a:p>
          <a:p>
            <a:pPr algn="just"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Faz seu segundo doutorado sobre o Teorema de Bell.</a:t>
            </a:r>
          </a:p>
          <a:p>
            <a:pPr algn="just" eaLnBrk="1" hangingPunct="1"/>
            <a:endParaRPr lang="pt-BR" altLang="pt-BR" smtClean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Os Dissidentes Quânticos.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341438"/>
            <a:ext cx="8497888" cy="5183187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Bell: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“Em vista do sucesso da mecânica quântica é muito difícil duvidar do resultado dos experimentos”.</a:t>
            </a:r>
            <a:endParaRPr lang="pt-BR" smtClean="0">
              <a:solidFill>
                <a:schemeClr val="bg1"/>
              </a:solidFill>
              <a:latin typeface="Garamond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 smtClean="0">
              <a:solidFill>
                <a:schemeClr val="bg1"/>
              </a:solidFill>
              <a:latin typeface="Garamond" pitchFamily="18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err="1" smtClean="0">
                <a:solidFill>
                  <a:schemeClr val="bg1"/>
                </a:solidFill>
                <a:latin typeface="Garamond" pitchFamily="18" charset="0"/>
              </a:rPr>
              <a:t>Shimony</a:t>
            </a: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: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/>
            </a:r>
            <a:br>
              <a:rPr lang="pt-BR" dirty="0" smtClean="0">
                <a:solidFill>
                  <a:schemeClr val="bg1"/>
                </a:solidFill>
                <a:latin typeface="Garamond" pitchFamily="18" charset="0"/>
              </a:rPr>
            </a:b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“</a:t>
            </a:r>
            <a:r>
              <a:rPr lang="pt-BR" dirty="0" err="1" smtClean="0">
                <a:solidFill>
                  <a:schemeClr val="bg1"/>
                </a:solidFill>
                <a:latin typeface="Garamond" pitchFamily="18" charset="0"/>
              </a:rPr>
              <a:t>Clauser</a:t>
            </a:r>
            <a:r>
              <a:rPr lang="pt-BR" dirty="0" smtClean="0">
                <a:solidFill>
                  <a:schemeClr val="bg1"/>
                </a:solidFill>
                <a:latin typeface="Garamond" pitchFamily="18" charset="0"/>
              </a:rPr>
              <a:t> estava convencido que o experimento iria resultar favoravelmente às teorias de variáveis ocultas”.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 smtClean="0">
              <a:solidFill>
                <a:schemeClr val="bg1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/>
              <a:t>John 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alt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mtClean="0">
                <a:solidFill>
                  <a:schemeClr val="bg1"/>
                </a:solidFill>
                <a:latin typeface="Garamond" pitchFamily="18" charset="0"/>
              </a:rPr>
              <a:t>Trajetória escolar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algn="ctr" eaLnBrk="1" hangingPunct="1">
              <a:buFont typeface="Arial" charset="0"/>
              <a:buNone/>
            </a:pPr>
            <a:r>
              <a:rPr lang="pt-BR" altLang="pt-BR" sz="2200" smtClean="0">
                <a:solidFill>
                  <a:schemeClr val="bg1"/>
                </a:solidFill>
                <a:latin typeface="Garamond" pitchFamily="18" charset="0"/>
              </a:rPr>
              <a:t>“Compreender é primeiro compreender o campo com o qual e contra o qual cada um se fez” (Esboço de auto-análise)</a:t>
            </a:r>
          </a:p>
          <a:p>
            <a:pPr eaLnBrk="1" hangingPunct="1"/>
            <a:endParaRPr lang="pt-BR" altLang="pt-BR" sz="2000" smtClean="0">
              <a:solidFill>
                <a:schemeClr val="bg1"/>
              </a:solidFill>
              <a:latin typeface="Garamond" pitchFamily="18" charset="0"/>
            </a:endParaRPr>
          </a:p>
          <a:p>
            <a:pPr lvl="1" eaLnBrk="1" hangingPunct="1"/>
            <a:r>
              <a:rPr lang="pt-BR" altLang="pt-BR" sz="2000" smtClean="0">
                <a:solidFill>
                  <a:schemeClr val="bg1"/>
                </a:solidFill>
                <a:latin typeface="Garamond" pitchFamily="18" charset="0"/>
              </a:rPr>
              <a:t>1941 - 1947: Lycée de Pau</a:t>
            </a:r>
          </a:p>
          <a:p>
            <a:pPr lvl="1" eaLnBrk="1" hangingPunct="1"/>
            <a:r>
              <a:rPr lang="pt-BR" altLang="pt-BR" sz="2000" u="sng" smtClean="0">
                <a:solidFill>
                  <a:schemeClr val="bg1"/>
                </a:solidFill>
                <a:latin typeface="Garamond" pitchFamily="18" charset="0"/>
              </a:rPr>
              <a:t>1948 – 1951: Lycée Louis-le-Grand</a:t>
            </a:r>
          </a:p>
          <a:p>
            <a:pPr lvl="1" eaLnBrk="1" hangingPunct="1"/>
            <a:r>
              <a:rPr lang="pt-BR" altLang="pt-BR" sz="2000" smtClean="0">
                <a:solidFill>
                  <a:schemeClr val="bg1"/>
                </a:solidFill>
                <a:latin typeface="Garamond" pitchFamily="18" charset="0"/>
              </a:rPr>
              <a:t>1951 – 1954: Ecole Normale Supérieure</a:t>
            </a:r>
          </a:p>
          <a:p>
            <a:pPr lvl="1" eaLnBrk="1" hangingPunct="1"/>
            <a:r>
              <a:rPr lang="pt-BR" altLang="pt-BR" sz="2000" smtClean="0">
                <a:solidFill>
                  <a:schemeClr val="bg1"/>
                </a:solidFill>
                <a:latin typeface="Garamond" pitchFamily="18" charset="0"/>
              </a:rPr>
              <a:t>1951 – 1954: Faculté des lettres de Paris</a:t>
            </a:r>
          </a:p>
          <a:p>
            <a:pPr lvl="1" eaLnBrk="1" hangingPunct="1"/>
            <a:r>
              <a:rPr lang="pt-BR" altLang="pt-BR" sz="2000" smtClean="0">
                <a:solidFill>
                  <a:schemeClr val="bg1"/>
                </a:solidFill>
                <a:latin typeface="Garamond" pitchFamily="18" charset="0"/>
              </a:rPr>
              <a:t>1954 – 1955: </a:t>
            </a:r>
            <a:r>
              <a:rPr lang="fr-FR" altLang="pt-BR" sz="2000" smtClean="0">
                <a:solidFill>
                  <a:schemeClr val="bg1"/>
                </a:solidFill>
                <a:latin typeface="Garamond" pitchFamily="18" charset="0"/>
              </a:rPr>
              <a:t>Professeur au Lycée de Moulins</a:t>
            </a:r>
          </a:p>
          <a:p>
            <a:pPr lvl="1" eaLnBrk="1" hangingPunct="1"/>
            <a:r>
              <a:rPr lang="fr-FR" altLang="pt-BR" sz="2000" u="sng" smtClean="0">
                <a:solidFill>
                  <a:schemeClr val="bg1"/>
                </a:solidFill>
                <a:latin typeface="Garamond" pitchFamily="18" charset="0"/>
              </a:rPr>
              <a:t>1958 – 1960:  Assistant à la Faculté des lettres d'Alger</a:t>
            </a:r>
          </a:p>
          <a:p>
            <a:pPr lvl="1" eaLnBrk="1" hangingPunct="1"/>
            <a:r>
              <a:rPr lang="fr-FR" altLang="pt-BR" sz="2000" smtClean="0">
                <a:solidFill>
                  <a:schemeClr val="bg1"/>
                </a:solidFill>
                <a:latin typeface="Garamond" pitchFamily="18" charset="0"/>
              </a:rPr>
              <a:t>1960 – 1961:  Assistant à la Faculté des lettres de Paris</a:t>
            </a:r>
          </a:p>
          <a:p>
            <a:pPr lvl="1" eaLnBrk="1" hangingPunct="1"/>
            <a:r>
              <a:rPr lang="fr-FR" altLang="pt-BR" sz="2000" u="sng" smtClean="0">
                <a:solidFill>
                  <a:schemeClr val="bg1"/>
                </a:solidFill>
                <a:latin typeface="Garamond" pitchFamily="18" charset="0"/>
              </a:rPr>
              <a:t>1964 – 2001:  Directeur d'études à l'Ecole des Hautes Etudes en Sciences Sociales </a:t>
            </a:r>
          </a:p>
          <a:p>
            <a:pPr lvl="1" eaLnBrk="1" hangingPunct="1"/>
            <a:r>
              <a:rPr lang="fr-FR" altLang="pt-BR" sz="2000" u="sng" smtClean="0">
                <a:solidFill>
                  <a:schemeClr val="bg1"/>
                </a:solidFill>
                <a:latin typeface="Garamond" pitchFamily="18" charset="0"/>
              </a:rPr>
              <a:t>1982 – 2001: Chaire de Sociologia – Collège de France</a:t>
            </a:r>
            <a:endParaRPr lang="pt-BR" altLang="pt-BR" sz="2000" u="sng" smtClean="0">
              <a:solidFill>
                <a:schemeClr val="bg1"/>
              </a:solidFill>
              <a:latin typeface="Garamond" pitchFamily="18" charset="0"/>
            </a:endParaRPr>
          </a:p>
        </p:txBody>
      </p:sp>
      <p:pic>
        <p:nvPicPr>
          <p:cNvPr id="4100" name="Picture 2" descr="Foto de Pierre Bourdi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5463" y="2463800"/>
            <a:ext cx="1873250" cy="269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900113" y="1125538"/>
            <a:ext cx="4751387" cy="4824412"/>
          </a:xfrm>
        </p:spPr>
        <p:txBody>
          <a:bodyPr/>
          <a:lstStyle/>
          <a:p>
            <a:pPr algn="just"/>
            <a:r>
              <a:rPr lang="pt-BR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 Intelectual Maldito!</a:t>
            </a:r>
            <a:br>
              <a:rPr lang="pt-BR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3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8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Analisa como “As Diferenças” se estabelecem na sociedade.</a:t>
            </a:r>
          </a:p>
        </p:txBody>
      </p:sp>
      <p:pic>
        <p:nvPicPr>
          <p:cNvPr id="6147" name="Picture 2" descr="http://thumbs.buscape.com.br/o-sociologo-e-o-historiador-col-ensaio-geral-roger-chartier-pierre-bourdieu-8575264842_200x200-PU6eb79ad4_1.jpg"/>
          <p:cNvPicPr>
            <a:picLocks noChangeAspect="1" noChangeArrowheads="1"/>
          </p:cNvPicPr>
          <p:nvPr/>
        </p:nvPicPr>
        <p:blipFill>
          <a:blip r:embed="rId2" cstate="print"/>
          <a:srcRect l="20236" r="18414"/>
          <a:stretch>
            <a:fillRect/>
          </a:stretch>
        </p:blipFill>
        <p:spPr bwMode="auto">
          <a:xfrm>
            <a:off x="6391275" y="1844675"/>
            <a:ext cx="1997075" cy="325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Conteúdo 2"/>
          <p:cNvSpPr>
            <a:spLocks noGrp="1"/>
          </p:cNvSpPr>
          <p:nvPr>
            <p:ph idx="1"/>
          </p:nvPr>
        </p:nvSpPr>
        <p:spPr>
          <a:xfrm>
            <a:off x="250825" y="1600200"/>
            <a:ext cx="2592388" cy="4924425"/>
          </a:xfrm>
        </p:spPr>
        <p:txBody>
          <a:bodyPr/>
          <a:lstStyle/>
          <a:p>
            <a:pPr eaLnBrk="1" hangingPunct="1"/>
            <a:endParaRPr lang="pt-BR" altLang="pt-BR" smtClean="0">
              <a:solidFill>
                <a:schemeClr val="bg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388" y="1485900"/>
            <a:ext cx="3132137" cy="5372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Garamond" pitchFamily="18" charset="0"/>
              </a:rPr>
              <a:t>“Campo de forças  dotado de uma estrutura que  é também de um espaço de conflitos pela manutenção ou transformação desse campo de forças”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Garamond" pitchFamily="18" charset="0"/>
              </a:rPr>
              <a:t>(BOURDIEU, 2001,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Garamond" pitchFamily="18" charset="0"/>
              </a:rPr>
              <a:t>pg. 52)</a:t>
            </a:r>
          </a:p>
        </p:txBody>
      </p:sp>
      <p:sp>
        <p:nvSpPr>
          <p:cNvPr id="6" name="Retângulo 5"/>
          <p:cNvSpPr/>
          <p:nvPr/>
        </p:nvSpPr>
        <p:spPr>
          <a:xfrm>
            <a:off x="5795963" y="2205038"/>
            <a:ext cx="3348037" cy="49688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Garamond" pitchFamily="18" charset="0"/>
              </a:rPr>
              <a:t>“(...) os capitais são instrumentos de acumulação. Quanto maior o volume possuído e investido pelo indivíduo em determinado mercado, maiores  suas possibilidades de  ter um bom retorno”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dirty="0">
                <a:solidFill>
                  <a:schemeClr val="bg1"/>
                </a:solidFill>
                <a:latin typeface="Garamond" pitchFamily="18" charset="0"/>
              </a:rPr>
              <a:t>(NOGUEIRA &amp; NOGUEIRA, 2004, pg.52)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500" dirty="0">
              <a:solidFill>
                <a:schemeClr val="bg1"/>
              </a:solidFill>
            </a:endParaRPr>
          </a:p>
        </p:txBody>
      </p:sp>
      <p:sp>
        <p:nvSpPr>
          <p:cNvPr id="5125" name="CaixaDeTexto 6"/>
          <p:cNvSpPr txBox="1">
            <a:spLocks noChangeArrowheads="1"/>
          </p:cNvSpPr>
          <p:nvPr/>
        </p:nvSpPr>
        <p:spPr bwMode="auto">
          <a:xfrm>
            <a:off x="6516688" y="1341438"/>
            <a:ext cx="1744662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4000" b="1">
                <a:solidFill>
                  <a:schemeClr val="bg1"/>
                </a:solidFill>
                <a:latin typeface="Garamond" pitchFamily="18" charset="0"/>
              </a:rPr>
              <a:t>Capital</a:t>
            </a:r>
          </a:p>
        </p:txBody>
      </p:sp>
      <p:sp>
        <p:nvSpPr>
          <p:cNvPr id="5126" name="CaixaDeTexto 7"/>
          <p:cNvSpPr txBox="1">
            <a:spLocks noChangeArrowheads="1"/>
          </p:cNvSpPr>
          <p:nvPr/>
        </p:nvSpPr>
        <p:spPr bwMode="auto">
          <a:xfrm>
            <a:off x="3419475" y="1341438"/>
            <a:ext cx="194945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4000" b="1" i="1">
                <a:solidFill>
                  <a:schemeClr val="bg1"/>
                </a:solidFill>
                <a:latin typeface="Garamond" pitchFamily="18" charset="0"/>
              </a:rPr>
              <a:t>Habitus</a:t>
            </a:r>
          </a:p>
        </p:txBody>
      </p:sp>
      <p:sp>
        <p:nvSpPr>
          <p:cNvPr id="5127" name="CaixaDeTexto 8"/>
          <p:cNvSpPr txBox="1">
            <a:spLocks noChangeArrowheads="1"/>
          </p:cNvSpPr>
          <p:nvPr/>
        </p:nvSpPr>
        <p:spPr bwMode="auto">
          <a:xfrm>
            <a:off x="827088" y="1341438"/>
            <a:ext cx="17621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altLang="pt-BR" sz="4000" b="1">
                <a:solidFill>
                  <a:schemeClr val="bg1"/>
                </a:solidFill>
                <a:latin typeface="Garamond" pitchFamily="18" charset="0"/>
              </a:rPr>
              <a:t>Campo</a:t>
            </a:r>
          </a:p>
        </p:txBody>
      </p:sp>
      <p:sp>
        <p:nvSpPr>
          <p:cNvPr id="5128" name="CaixaDeTexto 9"/>
          <p:cNvSpPr txBox="1">
            <a:spLocks noChangeArrowheads="1"/>
          </p:cNvSpPr>
          <p:nvPr/>
        </p:nvSpPr>
        <p:spPr bwMode="auto">
          <a:xfrm>
            <a:off x="3348038" y="2492375"/>
            <a:ext cx="24479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altLang="pt-BR" sz="2400">
                <a:solidFill>
                  <a:schemeClr val="bg1"/>
                </a:solidFill>
                <a:latin typeface="Garamond" pitchFamily="18" charset="0"/>
              </a:rPr>
              <a:t>“(...) </a:t>
            </a:r>
            <a:r>
              <a:rPr lang="pt-BR" altLang="pt-BR" sz="2400" i="1">
                <a:solidFill>
                  <a:schemeClr val="bg1"/>
                </a:solidFill>
                <a:latin typeface="Garamond" pitchFamily="18" charset="0"/>
              </a:rPr>
              <a:t>habitus </a:t>
            </a:r>
            <a:r>
              <a:rPr lang="pt-BR" altLang="pt-BR" sz="2400">
                <a:solidFill>
                  <a:schemeClr val="bg1"/>
                </a:solidFill>
                <a:latin typeface="Garamond" pitchFamily="18" charset="0"/>
              </a:rPr>
              <a:t>é um conjunto de disposições a agir, pensar, perceber e sentir de uma determinada maneira.”</a:t>
            </a:r>
          </a:p>
          <a:p>
            <a:pPr algn="ctr"/>
            <a:r>
              <a:rPr lang="pt-BR" altLang="pt-BR" sz="2400">
                <a:solidFill>
                  <a:schemeClr val="bg1"/>
                </a:solidFill>
                <a:latin typeface="Garamond" pitchFamily="18" charset="0"/>
              </a:rPr>
              <a:t>(ALMEIDA, 2002, pg. 23)</a:t>
            </a:r>
          </a:p>
        </p:txBody>
      </p:sp>
      <p:sp>
        <p:nvSpPr>
          <p:cNvPr id="5129" name="CaixaDeTexto 8"/>
          <p:cNvSpPr txBox="1">
            <a:spLocks noChangeArrowheads="1"/>
          </p:cNvSpPr>
          <p:nvPr/>
        </p:nvSpPr>
        <p:spPr bwMode="auto">
          <a:xfrm>
            <a:off x="250825" y="333375"/>
            <a:ext cx="8642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altLang="pt-BR" sz="3600" b="1">
                <a:solidFill>
                  <a:schemeClr val="bg1"/>
                </a:solidFill>
                <a:latin typeface="Garamond" pitchFamily="18" charset="0"/>
              </a:rPr>
              <a:t>Conceitos Centrais da Teoria de Bourdieu.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Objetivismo e o subjetivismo.</a:t>
            </a:r>
          </a:p>
        </p:txBody>
      </p:sp>
      <p:graphicFrame>
        <p:nvGraphicFramePr>
          <p:cNvPr id="6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01625" y="1527175"/>
          <a:ext cx="8504238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2119"/>
                <a:gridCol w="4252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OBJETIVISMO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SUBJETIVISMO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Claude </a:t>
                      </a:r>
                      <a:r>
                        <a:rPr lang="pt-BR" dirty="0" err="1" smtClean="0"/>
                        <a:t>Lèvi-Strauss</a:t>
                      </a:r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Estruturalismo</a:t>
                      </a:r>
                    </a:p>
                    <a:p>
                      <a:pPr algn="ctr"/>
                      <a:r>
                        <a:rPr lang="pt-BR" dirty="0" smtClean="0"/>
                        <a:t>(universalizar a relação teórica com o objeto da ciência</a:t>
                      </a:r>
                      <a:r>
                        <a:rPr lang="pt-BR" baseline="0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Jean Paul Sartre</a:t>
                      </a:r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endParaRPr lang="pt-BR" dirty="0" smtClean="0"/>
                    </a:p>
                    <a:p>
                      <a:pPr algn="ctr"/>
                      <a:r>
                        <a:rPr lang="pt-BR" dirty="0" smtClean="0"/>
                        <a:t>Existencialismo</a:t>
                      </a:r>
                    </a:p>
                    <a:p>
                      <a:pPr algn="ctr"/>
                      <a:r>
                        <a:rPr lang="pt-BR" dirty="0" smtClean="0"/>
                        <a:t>(universalizar</a:t>
                      </a:r>
                      <a:r>
                        <a:rPr lang="pt-BR" baseline="0" dirty="0" smtClean="0"/>
                        <a:t> a experiência que o sujeito teórico forma de si mesmo)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206" name="Picture 10" descr="http://www.biografia.inf.br/wp-content/uploads/2009/11/Personalidades-Antrop%C3%B3logos-B%C3%A9gica-CLAUDE-LEVI-STRAUSS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2349500"/>
            <a:ext cx="24765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12" descr="https://encrypted-tbn0.gstatic.com/images?q=tbn:ANd9GcTVWM8Zl7-wEP_G3qQqYPgCYktVMi6vVAe18C_wcRNUAdX91R0-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349500"/>
            <a:ext cx="1617663" cy="230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 Mundo Social Estruturado.</a:t>
            </a:r>
          </a:p>
        </p:txBody>
      </p:sp>
      <p:pic>
        <p:nvPicPr>
          <p:cNvPr id="9219" name="Picture 2" descr="http://blogdebrinquedo.com.br/wp-content/uploads/2009/04/3d-chess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844675"/>
            <a:ext cx="475297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Múltiplos Campos.</a:t>
            </a:r>
          </a:p>
        </p:txBody>
      </p:sp>
      <p:pic>
        <p:nvPicPr>
          <p:cNvPr id="10243" name="Picture 2" descr="http://blogdebrinquedo.com.br/wp-content/uploads/2009/04/3d-chess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844675"/>
            <a:ext cx="257175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2" descr="http://blogdebrinquedo.com.br/wp-content/uploads/2009/04/3d-chess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1916113"/>
            <a:ext cx="2573338" cy="20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2" descr="http://blogdebrinquedo.com.br/wp-content/uploads/2009/04/3d-chess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4221163"/>
            <a:ext cx="2573337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2" descr="http://blogdebrinquedo.com.br/wp-content/uploads/2009/04/3d-chess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25" y="4221163"/>
            <a:ext cx="257333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2" descr="http://blogdebrinquedo.com.br/wp-content/uploads/2009/04/3d-chessboar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4365625"/>
            <a:ext cx="2573338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1575</Words>
  <Application>Microsoft Office PowerPoint</Application>
  <PresentationFormat>Apresentação na tela (4:3)</PresentationFormat>
  <Paragraphs>162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Garamond</vt:lpstr>
      <vt:lpstr>Times New Roman</vt:lpstr>
      <vt:lpstr>Tema do Office</vt:lpstr>
      <vt:lpstr>Por uma Sociologia Internalista da Ciência: A Teoria de Campo de Pierre Bourdieu.</vt:lpstr>
      <vt:lpstr>O que faz um/a cientista ser reconhecido/a?</vt:lpstr>
      <vt:lpstr>Um Intelectual de Referência;  Estabeleceu uma nova maneira de pensar o mundo social!</vt:lpstr>
      <vt:lpstr>Trajetória escolar</vt:lpstr>
      <vt:lpstr>O Intelectual Maldito!  Analisa como “As Diferenças” se estabelecem na sociedade.</vt:lpstr>
      <vt:lpstr>Slide 6</vt:lpstr>
      <vt:lpstr>Objetivismo e o subjetivismo.</vt:lpstr>
      <vt:lpstr>O Mundo Social Estruturado.</vt:lpstr>
      <vt:lpstr>Múltiplos Campos.</vt:lpstr>
      <vt:lpstr>Como cada “peça” do jogo se estabelece?  O Habitus</vt:lpstr>
      <vt:lpstr>Slide 11</vt:lpstr>
      <vt:lpstr>Bourdieu: coexistência de diversos campos</vt:lpstr>
      <vt:lpstr>Lutas no campo</vt:lpstr>
      <vt:lpstr>“Os usos sociais da ciência”</vt:lpstr>
      <vt:lpstr>“Os usos sociais da ciência”</vt:lpstr>
      <vt:lpstr>“Os usos sociais da ciência”</vt:lpstr>
      <vt:lpstr>“Os usos sociais da ciência”</vt:lpstr>
      <vt:lpstr>Lutas dentro do campo</vt:lpstr>
      <vt:lpstr>Lutas dentro do campo</vt:lpstr>
      <vt:lpstr>“Os usos sociais da ciência”</vt:lpstr>
      <vt:lpstr>O Campo da Física Quântica.</vt:lpstr>
      <vt:lpstr>Slide 22</vt:lpstr>
      <vt:lpstr>Paradoxo EPR.</vt:lpstr>
      <vt:lpstr>David Bohm.</vt:lpstr>
      <vt:lpstr>John Bell.</vt:lpstr>
      <vt:lpstr>O Interesse nestes Trabalhos.</vt:lpstr>
      <vt:lpstr>Os Dissidentes Quânticos.</vt:lpstr>
      <vt:lpstr>Os Dissidentes Quânticos.</vt:lpstr>
      <vt:lpstr>Os Dissidentes Quânticos.</vt:lpstr>
      <vt:lpstr>Slide 30</vt:lpstr>
      <vt:lpstr>Os Dissidentes Quânticos.</vt:lpstr>
      <vt:lpstr>Os Dissidentes Quânticos.</vt:lpstr>
      <vt:lpstr>Os Dissidentes Quânticos.</vt:lpstr>
      <vt:lpstr>Os Dissidentes Quânticos.</vt:lpstr>
      <vt:lpstr>Os Dissidentes Quânticos.</vt:lpstr>
      <vt:lpstr>John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Graciella</dc:creator>
  <cp:lastModifiedBy>Ivã Gurgel</cp:lastModifiedBy>
  <cp:revision>77</cp:revision>
  <dcterms:created xsi:type="dcterms:W3CDTF">2013-06-17T16:29:39Z</dcterms:created>
  <dcterms:modified xsi:type="dcterms:W3CDTF">2019-10-30T23:36:28Z</dcterms:modified>
</cp:coreProperties>
</file>