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  <p:embeddedFont>
      <p:font typeface="Varela Round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22" Type="http://schemas.openxmlformats.org/officeDocument/2006/relationships/font" Target="fonts/MavenPro-regular.fntdata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24" Type="http://schemas.openxmlformats.org/officeDocument/2006/relationships/font" Target="fonts/VarelaRound-regular.fntdata"/><Relationship Id="rId12" Type="http://schemas.openxmlformats.org/officeDocument/2006/relationships/slide" Target="slides/slide7.xml"/><Relationship Id="rId23" Type="http://schemas.openxmlformats.org/officeDocument/2006/relationships/font" Target="fonts/Maven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759a6f9e97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759a6f9e97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759a6f9e97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759a6f9e97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759a6f9e97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759a6f9e97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b718a239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b718a239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759a6f9e97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759a6f9e97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759a6f9e97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759a6f9e97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759a6f9e97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759a6f9e97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759a6f9e97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759a6f9e97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759a6f9e97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759a6f9e97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759a6f9e97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759a6f9e97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759a6f9e97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759a6f9e97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/>
        </p:nvSpPr>
        <p:spPr>
          <a:xfrm>
            <a:off x="311700" y="2925200"/>
            <a:ext cx="4658400" cy="17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Fernando Rossato França</a:t>
            </a:r>
            <a:endParaRPr sz="24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Alan Brazilio da Silva</a:t>
            </a:r>
            <a:endParaRPr sz="24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Pedro Gigeck Freire</a:t>
            </a:r>
            <a:endParaRPr sz="24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78" name="Google Shape;278;p13"/>
          <p:cNvSpPr txBox="1"/>
          <p:nvPr>
            <p:ph type="ctrTitle"/>
          </p:nvPr>
        </p:nvSpPr>
        <p:spPr>
          <a:xfrm>
            <a:off x="311708" y="10970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600">
                <a:latin typeface="Varela Round"/>
                <a:ea typeface="Varela Round"/>
                <a:cs typeface="Varela Round"/>
                <a:sym typeface="Varela Round"/>
              </a:rPr>
              <a:t>A descoberta da Indução Eletromagnética e sua relação com o ensino de Ciências</a:t>
            </a:r>
            <a:endParaRPr b="1" sz="3600"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Terceira fase de pesquisas: 1825 - 1832</a:t>
            </a:r>
            <a:endParaRPr/>
          </a:p>
        </p:txBody>
      </p:sp>
      <p:sp>
        <p:nvSpPr>
          <p:cNvPr id="349" name="Google Shape;349;p22"/>
          <p:cNvSpPr txBox="1"/>
          <p:nvPr>
            <p:ph idx="1" type="body"/>
          </p:nvPr>
        </p:nvSpPr>
        <p:spPr>
          <a:xfrm>
            <a:off x="4105400" y="1597875"/>
            <a:ext cx="4474800" cy="3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PT" sz="1200"/>
              <a:t>Busca inicial por alterações na intensidade da corrente</a:t>
            </a:r>
            <a:endParaRPr sz="1200"/>
          </a:p>
          <a:p>
            <a:pPr indent="-304800" lvl="0" marL="457200" rtl="0" algn="just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pt-PT" sz="1200"/>
              <a:t>Distanciamento do eletromagnetismo</a:t>
            </a:r>
            <a:endParaRPr sz="1200"/>
          </a:p>
          <a:p>
            <a:pPr indent="-304800" lvl="1" marL="914400" rtl="0" algn="just">
              <a:spcBef>
                <a:spcPts val="1000"/>
              </a:spcBef>
              <a:spcAft>
                <a:spcPts val="0"/>
              </a:spcAft>
              <a:buSzPts val="1200"/>
              <a:buChar char="○"/>
            </a:pPr>
            <a:r>
              <a:rPr lang="pt-PT" sz="1200"/>
              <a:t>Alguns experimentos pontuais sem sucesso</a:t>
            </a:r>
            <a:endParaRPr sz="1200"/>
          </a:p>
          <a:p>
            <a:pPr indent="-304800" lvl="1" marL="914400" rtl="0" algn="just">
              <a:spcBef>
                <a:spcPts val="1000"/>
              </a:spcBef>
              <a:spcAft>
                <a:spcPts val="0"/>
              </a:spcAft>
              <a:buSzPts val="1200"/>
              <a:buChar char="○"/>
            </a:pPr>
            <a:r>
              <a:rPr lang="pt-PT" sz="1200"/>
              <a:t>Trabalhos muito importantes na Química</a:t>
            </a:r>
            <a:endParaRPr sz="1200"/>
          </a:p>
          <a:p>
            <a:pPr indent="-304800" lvl="0" marL="457200" rtl="0" algn="just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pt-PT" sz="1200"/>
              <a:t>Somente em 1831, conseguiu encontrar a </a:t>
            </a:r>
            <a:r>
              <a:rPr b="1" lang="pt-PT" sz="1200"/>
              <a:t>Indução </a:t>
            </a:r>
            <a:br>
              <a:rPr b="1" lang="pt-PT" sz="1200"/>
            </a:br>
            <a:r>
              <a:rPr b="1" lang="pt-PT" sz="1200"/>
              <a:t>Eletromagnética</a:t>
            </a:r>
            <a:endParaRPr b="1" sz="1200"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PT" sz="1200"/>
              <a:t>Inicialmente de uma corrente sobre a outra</a:t>
            </a:r>
            <a:endParaRPr sz="1200"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PT" sz="1200"/>
              <a:t>Pouco tempo depois de um ímã sobre a corrente</a:t>
            </a:r>
            <a:endParaRPr sz="1200"/>
          </a:p>
        </p:txBody>
      </p:sp>
      <p:pic>
        <p:nvPicPr>
          <p:cNvPr id="350" name="Google Shape;350;p22"/>
          <p:cNvPicPr preferRelativeResize="0"/>
          <p:nvPr/>
        </p:nvPicPr>
        <p:blipFill rotWithShape="1">
          <a:blip r:embed="rId3">
            <a:alphaModFix/>
          </a:blip>
          <a:srcRect b="35506" l="44419" r="43473" t="43926"/>
          <a:stretch/>
        </p:blipFill>
        <p:spPr>
          <a:xfrm>
            <a:off x="1094175" y="1597875"/>
            <a:ext cx="2484824" cy="237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22"/>
          <p:cNvSpPr txBox="1"/>
          <p:nvPr/>
        </p:nvSpPr>
        <p:spPr>
          <a:xfrm>
            <a:off x="777150" y="3972275"/>
            <a:ext cx="30117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latin typeface="Nunito"/>
                <a:ea typeface="Nunito"/>
                <a:cs typeface="Nunito"/>
                <a:sym typeface="Nunito"/>
              </a:rPr>
              <a:t>Anel de ferro utilizado na </a:t>
            </a:r>
            <a:r>
              <a:rPr lang="pt-PT" sz="1000">
                <a:latin typeface="Nunito"/>
                <a:ea typeface="Nunito"/>
                <a:cs typeface="Nunito"/>
                <a:sym typeface="Nunito"/>
              </a:rPr>
              <a:t>experiência</a:t>
            </a:r>
            <a:r>
              <a:rPr lang="pt-PT" sz="1000">
                <a:latin typeface="Nunito"/>
                <a:ea typeface="Nunito"/>
                <a:cs typeface="Nunito"/>
                <a:sym typeface="Nunito"/>
              </a:rPr>
              <a:t> de 1831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Considerações finais</a:t>
            </a:r>
            <a:endParaRPr/>
          </a:p>
        </p:txBody>
      </p:sp>
      <p:sp>
        <p:nvSpPr>
          <p:cNvPr id="357" name="Google Shape;357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Longo caminho e tempo até a Lei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Aspectos relevantes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/>
              <a:t>Fase de dependência intelectual de seu mentor, estudo teórico e experimental de outros cientistas, o diálogo e a troca com outros cientistas…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/>
              <a:t>Etapas que antecederam a produção </a:t>
            </a:r>
            <a:r>
              <a:rPr lang="pt-PT"/>
              <a:t>autônoma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O trabalho de Faraday como um bom exemplo da evolução científica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/>
              <a:t>Muita pesquisa, resultado positivos e negativos, debates dentro da comunidade, conflitos…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/>
              <a:t>Elementos importantes que devem ser levados às salas de aula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Referências</a:t>
            </a:r>
            <a:endParaRPr/>
          </a:p>
        </p:txBody>
      </p:sp>
      <p:sp>
        <p:nvSpPr>
          <p:cNvPr id="363" name="Google Shape;363;p24"/>
          <p:cNvSpPr txBox="1"/>
          <p:nvPr>
            <p:ph idx="1" type="body"/>
          </p:nvPr>
        </p:nvSpPr>
        <p:spPr>
          <a:xfrm>
            <a:off x="1303800" y="188400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DIAS, V. S.; MARTINS, R. A. Michael Faraday: O Caminho da Livraria à Descoberta da Indução Eletromagnética. 2004.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PT"/>
              <a:t>MARTINS, R. A. Oersted e a descoberta do eletromagnetismo. 1986.</a:t>
            </a:r>
            <a:endParaRPr/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434343"/>
                </a:solidFill>
              </a:rPr>
              <a:t>GOODING, D.; JAMES, F. A. J. L. Faraday Rediscovered: Essays on the Life and Work of Michael Faraday, 1791-1867. 1989..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1760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História da Ciência no Ensino de Ciências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2505925" y="1686725"/>
            <a:ext cx="58284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Uso de História da Ciência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/>
              <a:t>Cultura científica efetiva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/>
              <a:t>Desmistificar</a:t>
            </a:r>
            <a:r>
              <a:rPr lang="pt-PT"/>
              <a:t> a visão equivocada que se tem do cientista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Bom uso x Mau uso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/>
              <a:t>Filosofia e metodologia, impossibilidade de provar teorias, mutabilidade e provisoriedade do conhecimento científico…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/>
              <a:t>Simplificação dos fatos, apresentação linear e crescente da evolução da Ciência, mitificação dos cientistas…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Faraday: um exemplo de como é feito um mau emprego de sua história e como poderia ser colocada de melhor maneira</a:t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 rotWithShape="1">
          <a:blip r:embed="rId3">
            <a:alphaModFix/>
          </a:blip>
          <a:srcRect b="0" l="0" r="80219" t="0"/>
          <a:stretch/>
        </p:blipFill>
        <p:spPr>
          <a:xfrm>
            <a:off x="1303800" y="1990050"/>
            <a:ext cx="986975" cy="199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4"/>
          <p:cNvPicPr preferRelativeResize="0"/>
          <p:nvPr/>
        </p:nvPicPr>
        <p:blipFill rotWithShape="1">
          <a:blip r:embed="rId4">
            <a:alphaModFix/>
          </a:blip>
          <a:srcRect b="44681" l="42771" r="41193" t="0"/>
          <a:stretch/>
        </p:blipFill>
        <p:spPr>
          <a:xfrm>
            <a:off x="1802025" y="3182225"/>
            <a:ext cx="488750" cy="67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 história de Faraday na sala de aula</a:t>
            </a:r>
            <a:endParaRPr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3821100" y="1688400"/>
            <a:ext cx="4513200" cy="28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Nos livros, em uma mesma frase, de ajudante de livraria a grande cientista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O que Faraday descobriu?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/>
              <a:t>Trabalho essencialmente experimental e qualitativo, não chegou a uma lei quantitativa da indução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Analisando sua história, seu progresso dependeu muito mais de pesquisas e esforços do que uma superioridade intelectual incomum</a:t>
            </a:r>
            <a:endParaRPr/>
          </a:p>
        </p:txBody>
      </p:sp>
      <p:pic>
        <p:nvPicPr>
          <p:cNvPr id="293" name="Google Shape;2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950" y="1666912"/>
            <a:ext cx="2693200" cy="288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 história de Faraday segundo uma pesquisa histórica</a:t>
            </a:r>
            <a:endParaRPr/>
          </a:p>
        </p:txBody>
      </p:sp>
      <p:sp>
        <p:nvSpPr>
          <p:cNvPr id="299" name="Google Shape;299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Fontes primárias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/>
              <a:t>Artigos publicados, correspondências, diário…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-31115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Subdivisão de sua história em 4 partes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Um breve relato biográfico: Faraday</a:t>
            </a:r>
            <a:endParaRPr/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3972975" y="1465200"/>
            <a:ext cx="4819500" cy="30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PT" sz="1200"/>
              <a:t>Nasceu em 22 de setembro de 1791 em Newington Butts, Surrey, Inglaterra.</a:t>
            </a:r>
            <a:endParaRPr sz="1200"/>
          </a:p>
          <a:p>
            <a:pPr indent="-304800" lvl="0" marL="457200" rtl="0" algn="just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pt-PT" sz="1200"/>
              <a:t>Possuía</a:t>
            </a:r>
            <a:r>
              <a:rPr lang="pt-PT" sz="1200"/>
              <a:t> 2 irmãos mais velhos: Elizabeth e Robert.</a:t>
            </a:r>
            <a:endParaRPr sz="1200"/>
          </a:p>
          <a:p>
            <a:pPr indent="-304800" lvl="0" marL="457200" rtl="0" algn="just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pt-PT" sz="1200"/>
              <a:t>Formação básica precária, aprendeu o suficiente para ler, escrever e um pouco de matemática.</a:t>
            </a:r>
            <a:endParaRPr sz="1200"/>
          </a:p>
          <a:p>
            <a:pPr indent="-304800" lvl="0" marL="457200" rtl="0" algn="just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pt-PT" sz="1200"/>
              <a:t>Começou a trabalhar aos 13 anos de idade, em uma livraria. Começou a aprimorar sua formação por conta própria após contato com os livros dessa livraria.</a:t>
            </a:r>
            <a:endParaRPr sz="1200"/>
          </a:p>
          <a:p>
            <a:pPr indent="-304800" lvl="0" marL="457200" rtl="0" algn="just">
              <a:spcBef>
                <a:spcPts val="1000"/>
              </a:spcBef>
              <a:spcAft>
                <a:spcPts val="1000"/>
              </a:spcAft>
              <a:buSzPts val="1200"/>
              <a:buChar char="●"/>
            </a:pPr>
            <a:r>
              <a:rPr lang="pt-PT" sz="1200"/>
              <a:t>Ingressou, aos 22 anos,  como assistente de Humphry Davy (cliente), na Royal Institution de Londres, após enviar uma carta pedindo emprego.</a:t>
            </a:r>
            <a:endParaRPr sz="1200"/>
          </a:p>
        </p:txBody>
      </p:sp>
      <p:pic>
        <p:nvPicPr>
          <p:cNvPr id="306" name="Google Shape;3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675" y="1789100"/>
            <a:ext cx="1660500" cy="2010484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17"/>
          <p:cNvSpPr txBox="1"/>
          <p:nvPr/>
        </p:nvSpPr>
        <p:spPr>
          <a:xfrm>
            <a:off x="808675" y="3799575"/>
            <a:ext cx="12225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latin typeface="Nunito"/>
                <a:ea typeface="Nunito"/>
                <a:cs typeface="Nunito"/>
                <a:sym typeface="Nunito"/>
              </a:rPr>
              <a:t>Humphry Davy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8" name="Google Shape;3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7050" y="1789100"/>
            <a:ext cx="1505925" cy="201047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17"/>
          <p:cNvSpPr txBox="1"/>
          <p:nvPr/>
        </p:nvSpPr>
        <p:spPr>
          <a:xfrm>
            <a:off x="2500750" y="3799575"/>
            <a:ext cx="14385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latin typeface="Nunito"/>
                <a:ea typeface="Nunito"/>
                <a:cs typeface="Nunito"/>
                <a:sym typeface="Nunito"/>
              </a:rPr>
              <a:t>Micheal Faraday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Um breve relato biográfico: Faraday</a:t>
            </a:r>
            <a:endParaRPr/>
          </a:p>
        </p:txBody>
      </p:sp>
      <p:sp>
        <p:nvSpPr>
          <p:cNvPr id="315" name="Google Shape;315;p18"/>
          <p:cNvSpPr txBox="1"/>
          <p:nvPr>
            <p:ph idx="1" type="body"/>
          </p:nvPr>
        </p:nvSpPr>
        <p:spPr>
          <a:xfrm>
            <a:off x="3985275" y="1597863"/>
            <a:ext cx="4819500" cy="30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PT" sz="1200"/>
              <a:t>Em 1821 começou a fazer trabalhos independentes sobre eletromagnetismo.</a:t>
            </a:r>
            <a:endParaRPr sz="1200"/>
          </a:p>
          <a:p>
            <a:pPr indent="-304800" lvl="0" marL="457200" rtl="0" algn="just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pt-PT" sz="1200"/>
              <a:t>Casou-se com Sarah Barnad.</a:t>
            </a:r>
            <a:endParaRPr sz="1200"/>
          </a:p>
          <a:p>
            <a:pPr indent="-304800" lvl="0" marL="457200" rtl="0" algn="just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pt-PT" sz="1200"/>
              <a:t>Em 1824 se tornou membro da Royal Society.</a:t>
            </a:r>
            <a:endParaRPr sz="1200"/>
          </a:p>
          <a:p>
            <a:pPr indent="-304800" lvl="0" marL="457200" rtl="0" algn="just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pt-PT" sz="1200"/>
              <a:t>Em 1825 se tornou diretor do laboratório da Royal Institution.</a:t>
            </a:r>
            <a:endParaRPr sz="1200"/>
          </a:p>
          <a:p>
            <a:pPr indent="-304800" lvl="0" marL="457200" rtl="0" algn="just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pt-PT" sz="1200"/>
              <a:t>Até 1830, seus principais trabalhos foram sobre Química.</a:t>
            </a:r>
            <a:endParaRPr sz="1200"/>
          </a:p>
          <a:p>
            <a:pPr indent="-304800" lvl="0" marL="457200" rtl="0" algn="just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pt-PT" sz="1200"/>
              <a:t>Em 1831 descobriu a indução eletromagnética.</a:t>
            </a:r>
            <a:endParaRPr sz="1200"/>
          </a:p>
          <a:p>
            <a:pPr indent="-304800" lvl="0" marL="457200" rtl="0" algn="just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pt-PT" sz="1200"/>
              <a:t>Se aposentou no verão de 1858, após 38 anos de trabalho na Royal Institution.</a:t>
            </a:r>
            <a:endParaRPr sz="1200"/>
          </a:p>
          <a:p>
            <a:pPr indent="-304800" lvl="0" marL="457200" rtl="0" algn="just">
              <a:spcBef>
                <a:spcPts val="1000"/>
              </a:spcBef>
              <a:spcAft>
                <a:spcPts val="1000"/>
              </a:spcAft>
              <a:buSzPts val="1200"/>
              <a:buChar char="●"/>
            </a:pPr>
            <a:r>
              <a:rPr lang="pt-PT" sz="1200"/>
              <a:t>Faleceu em 25 de agosto de 1867, em Londres.</a:t>
            </a:r>
            <a:endParaRPr sz="1200"/>
          </a:p>
        </p:txBody>
      </p:sp>
      <p:sp>
        <p:nvSpPr>
          <p:cNvPr id="316" name="Google Shape;316;p18"/>
          <p:cNvSpPr txBox="1"/>
          <p:nvPr/>
        </p:nvSpPr>
        <p:spPr>
          <a:xfrm>
            <a:off x="1226600" y="3892675"/>
            <a:ext cx="21570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latin typeface="Nunito"/>
                <a:ea typeface="Nunito"/>
                <a:cs typeface="Nunito"/>
                <a:sym typeface="Nunito"/>
              </a:rPr>
              <a:t>Faraday em seu laboratório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7" name="Google Shape;3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200" y="1666474"/>
            <a:ext cx="3315075" cy="2226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Experimento de Oersted (1821)</a:t>
            </a:r>
            <a:endParaRPr/>
          </a:p>
        </p:txBody>
      </p:sp>
      <p:pic>
        <p:nvPicPr>
          <p:cNvPr id="323" name="Google Shape;3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913" y="2134500"/>
            <a:ext cx="4674575" cy="1385375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9"/>
          <p:cNvSpPr txBox="1"/>
          <p:nvPr/>
        </p:nvSpPr>
        <p:spPr>
          <a:xfrm>
            <a:off x="5378850" y="1597875"/>
            <a:ext cx="3321600" cy="26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pt-PT" sz="1200">
                <a:latin typeface="Nunito"/>
                <a:ea typeface="Nunito"/>
                <a:cs typeface="Nunito"/>
                <a:sym typeface="Nunito"/>
              </a:rPr>
              <a:t>Descoberta acidental.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pt-PT" sz="1200">
                <a:latin typeface="Nunito"/>
                <a:ea typeface="Nunito"/>
                <a:cs typeface="Nunito"/>
                <a:sym typeface="Nunito"/>
              </a:rPr>
              <a:t>Oersted estava se preparando para uma palestra.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pt-PT" sz="1200">
                <a:latin typeface="Nunito"/>
                <a:ea typeface="Nunito"/>
                <a:cs typeface="Nunito"/>
                <a:sym typeface="Nunito"/>
              </a:rPr>
              <a:t>Verificou que a bússola não estava alinhada perto de um fio conduzindo corrente elétrica.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pt-PT" sz="1200">
                <a:latin typeface="Nunito"/>
                <a:ea typeface="Nunito"/>
                <a:cs typeface="Nunito"/>
                <a:sym typeface="Nunito"/>
              </a:rPr>
              <a:t>Estabeleceu um link de magnetismo com eletrodinâmica.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pt-PT" sz="1200">
                <a:latin typeface="Nunito"/>
                <a:ea typeface="Nunito"/>
                <a:cs typeface="Nunito"/>
                <a:sym typeface="Nunito"/>
              </a:rPr>
              <a:t>Esse link foi batizado de Eletromagnetismo.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SzPts val="1200"/>
              <a:buFont typeface="Nunito"/>
              <a:buChar char="●"/>
            </a:pPr>
            <a:r>
              <a:rPr lang="pt-PT" sz="1200">
                <a:latin typeface="Nunito"/>
                <a:ea typeface="Nunito"/>
                <a:cs typeface="Nunito"/>
                <a:sym typeface="Nunito"/>
              </a:rPr>
              <a:t>Muitos pesquisadores se sentiram incentivados a investigar o fenômeno.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5" name="Google Shape;325;p19"/>
          <p:cNvSpPr txBox="1"/>
          <p:nvPr/>
        </p:nvSpPr>
        <p:spPr>
          <a:xfrm>
            <a:off x="1747150" y="3719150"/>
            <a:ext cx="21570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latin typeface="Nunito"/>
                <a:ea typeface="Nunito"/>
                <a:cs typeface="Nunito"/>
                <a:sym typeface="Nunito"/>
              </a:rPr>
              <a:t>Experimento de Oersted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Primeira fase de pesquisas: 1820 - 1821</a:t>
            </a:r>
            <a:endParaRPr/>
          </a:p>
        </p:txBody>
      </p:sp>
      <p:sp>
        <p:nvSpPr>
          <p:cNvPr id="331" name="Google Shape;331;p20"/>
          <p:cNvSpPr txBox="1"/>
          <p:nvPr>
            <p:ph idx="1" type="body"/>
          </p:nvPr>
        </p:nvSpPr>
        <p:spPr>
          <a:xfrm>
            <a:off x="4115625" y="1197550"/>
            <a:ext cx="4474800" cy="23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PT" sz="1200"/>
              <a:t>Artigo de </a:t>
            </a:r>
            <a:r>
              <a:rPr b="1" lang="pt-PT" sz="1200"/>
              <a:t>Oersted</a:t>
            </a:r>
            <a:r>
              <a:rPr lang="pt-PT" sz="1200"/>
              <a:t>, publicado em 21 de junho de 1820: </a:t>
            </a:r>
            <a:r>
              <a:rPr b="1" lang="pt-PT" sz="1200"/>
              <a:t>Descoberta do Eletromagnetismo</a:t>
            </a:r>
            <a:endParaRPr b="1" sz="1200"/>
          </a:p>
          <a:p>
            <a:pPr indent="-304800" lvl="0" marL="457200" rtl="0" algn="just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pt-PT" sz="1200"/>
              <a:t>Desencadeado um </a:t>
            </a:r>
            <a:r>
              <a:rPr b="1" lang="pt-PT" sz="1200"/>
              <a:t>grande interesse</a:t>
            </a:r>
            <a:r>
              <a:rPr lang="pt-PT" sz="1200"/>
              <a:t> na comunidade </a:t>
            </a:r>
            <a:r>
              <a:rPr b="1" lang="pt-PT" sz="1200"/>
              <a:t>científica </a:t>
            </a:r>
            <a:r>
              <a:rPr lang="pt-PT" sz="1200"/>
              <a:t>em EM (incluindo Davy).</a:t>
            </a:r>
            <a:endParaRPr sz="1200"/>
          </a:p>
          <a:p>
            <a:pPr indent="-304800" lvl="0" marL="457200" rtl="0" algn="just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b="1" lang="pt-PT" sz="1200"/>
              <a:t>Faraday</a:t>
            </a:r>
            <a:r>
              <a:rPr lang="pt-PT" sz="1200"/>
              <a:t> realiza uma série de </a:t>
            </a:r>
            <a:r>
              <a:rPr b="1" lang="pt-PT" sz="1200"/>
              <a:t>experimentos</a:t>
            </a:r>
            <a:r>
              <a:rPr lang="pt-PT" sz="1200"/>
              <a:t> para </a:t>
            </a:r>
            <a:r>
              <a:rPr b="1" lang="pt-PT" sz="1200"/>
              <a:t>investigar </a:t>
            </a:r>
            <a:r>
              <a:rPr lang="pt-PT" sz="1200"/>
              <a:t>o EM.</a:t>
            </a:r>
            <a:endParaRPr sz="1200"/>
          </a:p>
          <a:p>
            <a:pPr indent="-304800" lvl="0" marL="457200" rtl="0" algn="just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pt-PT" sz="1200"/>
              <a:t>Em agosto de 1821, Richards Philips, professor da Royal Military College, encomenda um </a:t>
            </a:r>
            <a:r>
              <a:rPr b="1" lang="pt-PT" sz="1200"/>
              <a:t>artigo</a:t>
            </a:r>
            <a:r>
              <a:rPr lang="pt-PT" sz="1200"/>
              <a:t> de </a:t>
            </a:r>
            <a:r>
              <a:rPr b="1" lang="pt-PT" sz="1200"/>
              <a:t>homologação</a:t>
            </a:r>
            <a:r>
              <a:rPr lang="pt-PT" sz="1200"/>
              <a:t> do </a:t>
            </a:r>
            <a:r>
              <a:rPr b="1" lang="pt-PT" sz="1200"/>
              <a:t>EM</a:t>
            </a:r>
            <a:r>
              <a:rPr lang="pt-PT" sz="1200"/>
              <a:t> a Faraday.</a:t>
            </a:r>
            <a:endParaRPr sz="1200"/>
          </a:p>
          <a:p>
            <a:pPr indent="-304800" lvl="0" marL="457200" rtl="0" algn="just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pt-PT" sz="1200"/>
              <a:t>Em 4 de setembro de 1821, Faraday entrega o artigo e pede para que seu </a:t>
            </a:r>
            <a:r>
              <a:rPr b="1" lang="pt-PT" sz="1200"/>
              <a:t>nome não fosse divulgado</a:t>
            </a:r>
            <a:r>
              <a:rPr lang="pt-PT" sz="1200"/>
              <a:t>.</a:t>
            </a:r>
            <a:endParaRPr sz="1200"/>
          </a:p>
          <a:p>
            <a:pPr indent="-304800" lvl="0" marL="457200" rtl="0" algn="just">
              <a:spcBef>
                <a:spcPts val="1000"/>
              </a:spcBef>
              <a:spcAft>
                <a:spcPts val="1000"/>
              </a:spcAft>
              <a:buSzPts val="1200"/>
              <a:buChar char="●"/>
            </a:pPr>
            <a:r>
              <a:rPr lang="pt-PT" sz="1200"/>
              <a:t>Fez um </a:t>
            </a:r>
            <a:r>
              <a:rPr b="1" lang="pt-PT" sz="1200"/>
              <a:t>artigo</a:t>
            </a:r>
            <a:r>
              <a:rPr lang="pt-PT" sz="1200"/>
              <a:t> chamado “Historical sketch of electro-magnetism”: Um </a:t>
            </a:r>
            <a:r>
              <a:rPr b="1" lang="pt-PT" sz="1200"/>
              <a:t>resumo</a:t>
            </a:r>
            <a:r>
              <a:rPr lang="pt-PT" sz="1200"/>
              <a:t> do trabalho de Oersted e demais pesquisadores que vieram em seguida.</a:t>
            </a:r>
            <a:endParaRPr sz="1200"/>
          </a:p>
        </p:txBody>
      </p:sp>
      <p:pic>
        <p:nvPicPr>
          <p:cNvPr id="332" name="Google Shape;3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353650"/>
            <a:ext cx="2381250" cy="300037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0"/>
          <p:cNvSpPr txBox="1"/>
          <p:nvPr/>
        </p:nvSpPr>
        <p:spPr>
          <a:xfrm>
            <a:off x="2128575" y="4354025"/>
            <a:ext cx="7317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latin typeface="Nunito"/>
                <a:ea typeface="Nunito"/>
                <a:cs typeface="Nunito"/>
                <a:sym typeface="Nunito"/>
              </a:rPr>
              <a:t>Oersted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Segunda fase de pesquisas: 1821-1823</a:t>
            </a:r>
            <a:endParaRPr/>
          </a:p>
        </p:txBody>
      </p:sp>
      <p:sp>
        <p:nvSpPr>
          <p:cNvPr id="339" name="Google Shape;339;p21"/>
          <p:cNvSpPr txBox="1"/>
          <p:nvPr>
            <p:ph idx="1" type="body"/>
          </p:nvPr>
        </p:nvSpPr>
        <p:spPr>
          <a:xfrm>
            <a:off x="4105400" y="1597875"/>
            <a:ext cx="4474800" cy="23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PT" sz="1200"/>
              <a:t>Visibilidade acadêmica</a:t>
            </a:r>
            <a:endParaRPr sz="1200"/>
          </a:p>
          <a:p>
            <a:pPr indent="-304800" lvl="0" marL="457200" rtl="0" algn="just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pt-PT" sz="1200"/>
              <a:t>Variações experimentais da deflexão da agulha</a:t>
            </a:r>
            <a:endParaRPr sz="1200"/>
          </a:p>
          <a:p>
            <a:pPr indent="-304800" lvl="0" marL="457200" rtl="0" algn="just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pt-PT" sz="1200"/>
              <a:t>Caráter rotacional do eletromagnetismo:</a:t>
            </a:r>
            <a:endParaRPr sz="1200"/>
          </a:p>
          <a:p>
            <a:pPr indent="-304800" lvl="1" marL="914400" rtl="0" algn="just">
              <a:spcBef>
                <a:spcPts val="1000"/>
              </a:spcBef>
              <a:spcAft>
                <a:spcPts val="0"/>
              </a:spcAft>
              <a:buSzPts val="1200"/>
              <a:buChar char="○"/>
            </a:pPr>
            <a:r>
              <a:rPr lang="pt-PT" sz="1200"/>
              <a:t>Agulha tendendo a girar em torno do fio</a:t>
            </a:r>
            <a:endParaRPr sz="1200"/>
          </a:p>
          <a:p>
            <a:pPr indent="-304800" lvl="0" marL="457200" rtl="0" algn="just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pt-PT" sz="1200"/>
              <a:t>Intenso debate com Ampère</a:t>
            </a:r>
            <a:endParaRPr sz="1200"/>
          </a:p>
        </p:txBody>
      </p:sp>
      <p:pic>
        <p:nvPicPr>
          <p:cNvPr id="340" name="Google Shape;3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4050" y="3385275"/>
            <a:ext cx="986750" cy="1154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1"/>
          <p:cNvSpPr txBox="1"/>
          <p:nvPr/>
        </p:nvSpPr>
        <p:spPr>
          <a:xfrm>
            <a:off x="4942000" y="4539775"/>
            <a:ext cx="18816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latin typeface="Nunito"/>
                <a:ea typeface="Nunito"/>
                <a:cs typeface="Nunito"/>
                <a:sym typeface="Nunito"/>
              </a:rPr>
              <a:t>André-Marie Ampère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2" name="Google Shape;342;p21"/>
          <p:cNvPicPr preferRelativeResize="0"/>
          <p:nvPr/>
        </p:nvPicPr>
        <p:blipFill rotWithShape="1">
          <a:blip r:embed="rId4">
            <a:alphaModFix/>
          </a:blip>
          <a:srcRect b="17095" l="30315" r="53693" t="55071"/>
          <a:stretch/>
        </p:blipFill>
        <p:spPr>
          <a:xfrm>
            <a:off x="654450" y="1597875"/>
            <a:ext cx="2960448" cy="2898401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1"/>
          <p:cNvSpPr txBox="1"/>
          <p:nvPr/>
        </p:nvSpPr>
        <p:spPr>
          <a:xfrm>
            <a:off x="603325" y="4385400"/>
            <a:ext cx="30117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latin typeface="Nunito"/>
                <a:ea typeface="Nunito"/>
                <a:cs typeface="Nunito"/>
                <a:sym typeface="Nunito"/>
              </a:rPr>
              <a:t>Aparelho experimental para verificar as rotações eletromagneticas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