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98" r:id="rId3"/>
    <p:sldId id="299" r:id="rId4"/>
    <p:sldId id="275" r:id="rId5"/>
    <p:sldId id="276" r:id="rId6"/>
    <p:sldId id="268" r:id="rId7"/>
    <p:sldId id="257" r:id="rId8"/>
    <p:sldId id="258" r:id="rId9"/>
    <p:sldId id="260" r:id="rId10"/>
    <p:sldId id="269" r:id="rId11"/>
    <p:sldId id="261" r:id="rId12"/>
    <p:sldId id="262" r:id="rId13"/>
    <p:sldId id="263" r:id="rId14"/>
    <p:sldId id="264" r:id="rId15"/>
    <p:sldId id="296" r:id="rId16"/>
    <p:sldId id="265" r:id="rId17"/>
    <p:sldId id="266" r:id="rId18"/>
    <p:sldId id="270" r:id="rId19"/>
    <p:sldId id="271" r:id="rId20"/>
    <p:sldId id="272" r:id="rId21"/>
    <p:sldId id="273" r:id="rId22"/>
    <p:sldId id="287" r:id="rId23"/>
    <p:sldId id="280" r:id="rId24"/>
    <p:sldId id="278" r:id="rId25"/>
    <p:sldId id="281" r:id="rId26"/>
    <p:sldId id="279" r:id="rId27"/>
    <p:sldId id="282" r:id="rId28"/>
    <p:sldId id="289" r:id="rId29"/>
    <p:sldId id="288" r:id="rId30"/>
    <p:sldId id="290" r:id="rId31"/>
    <p:sldId id="291" r:id="rId32"/>
    <p:sldId id="292" r:id="rId33"/>
    <p:sldId id="285" r:id="rId34"/>
    <p:sldId id="293" r:id="rId35"/>
    <p:sldId id="294" r:id="rId36"/>
    <p:sldId id="295" r:id="rId37"/>
    <p:sldId id="297" r:id="rId38"/>
    <p:sldId id="28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A9F9EF-A639-4B2A-A226-7816535F4A4E}">
          <p14:sldIdLst>
            <p14:sldId id="267"/>
            <p14:sldId id="298"/>
          </p14:sldIdLst>
        </p14:section>
        <p14:section name="Clases de programacion" id="{C5FE0B6D-B0EC-47A9-BCAE-F7A4F7D641C1}">
          <p14:sldIdLst>
            <p14:sldId id="299"/>
            <p14:sldId id="275"/>
            <p14:sldId id="276"/>
            <p14:sldId id="268"/>
            <p14:sldId id="257"/>
            <p14:sldId id="258"/>
            <p14:sldId id="260"/>
            <p14:sldId id="269"/>
            <p14:sldId id="261"/>
            <p14:sldId id="262"/>
            <p14:sldId id="263"/>
            <p14:sldId id="264"/>
            <p14:sldId id="296"/>
            <p14:sldId id="265"/>
            <p14:sldId id="266"/>
            <p14:sldId id="270"/>
            <p14:sldId id="271"/>
            <p14:sldId id="272"/>
            <p14:sldId id="273"/>
            <p14:sldId id="287"/>
            <p14:sldId id="280"/>
            <p14:sldId id="278"/>
            <p14:sldId id="281"/>
            <p14:sldId id="279"/>
            <p14:sldId id="282"/>
            <p14:sldId id="289"/>
            <p14:sldId id="288"/>
            <p14:sldId id="290"/>
            <p14:sldId id="291"/>
            <p14:sldId id="292"/>
            <p14:sldId id="285"/>
          </p14:sldIdLst>
        </p14:section>
        <p14:section name="Planificacion de clases" id="{31394DC5-AFE0-47B8-926C-F363D6DB1855}">
          <p14:sldIdLst>
            <p14:sldId id="293"/>
          </p14:sldIdLst>
        </p14:section>
        <p14:section name="Elaborar juegos" id="{9C7E608A-781A-4729-99F0-F8FD7733CFD2}">
          <p14:sldIdLst>
            <p14:sldId id="294"/>
            <p14:sldId id="295"/>
            <p14:sldId id="297"/>
          </p14:sldIdLst>
        </p14:section>
        <p14:section name="Trabajo Final" id="{380C3797-B3B4-4373-A7EC-F932CCD63D48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8CF4"/>
    <a:srgbClr val="4BAC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5EA7-A628-4447-9A08-082EB403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6B2B8-9453-4A73-9248-FC95EB4E0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25DAB-70F0-412A-A419-0B0ED0E9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7C8-5457-4CC4-BB83-18975BABBFA1}" type="datetimeFigureOut">
              <a:rPr lang="en-US" smtClean="0"/>
              <a:t>2020-11-22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C2594-EBBB-424F-A932-C6CA905C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B744-DE77-4CDE-BEB3-E2D5BC8B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5F47-1356-4D0A-9AF8-DF51C846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9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3C1A-6A49-4984-A0AA-8FC45316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A7BA0-775D-4573-BC9A-8F35EB31D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AA285-CAAA-4780-816B-27CEB66C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7C8-5457-4CC4-BB83-18975BABBFA1}" type="datetimeFigureOut">
              <a:rPr lang="en-US" smtClean="0"/>
              <a:t>2020-11-22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F027-E38E-4217-8A8A-793289AB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0161-42C7-45A7-B050-4CF37D85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5F47-1356-4D0A-9AF8-DF51C846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2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C1F88-C5FB-443A-B5B2-3A8866AD2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C61DA-C603-4580-A874-57AE57C90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22356-3030-4B44-A26C-32C9D0D0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7C8-5457-4CC4-BB83-18975BABBFA1}" type="datetimeFigureOut">
              <a:rPr lang="en-US" smtClean="0"/>
              <a:t>2020-11-22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5606-AE55-4A43-9DE4-0C9B7BAF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E8274-999D-4552-950F-8632D50C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5F47-1356-4D0A-9AF8-DF51C846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5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48BB-1588-46B8-802E-284101A6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9004E-F180-419D-A1E5-1731C78D8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48174-23B5-4201-AF6E-B351C423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7C8-5457-4CC4-BB83-18975BABBFA1}" type="datetimeFigureOut">
              <a:rPr lang="en-US" smtClean="0"/>
              <a:t>2020-11-22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A76AA-96A9-4AC1-A755-025F73EA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C0F4-163D-4AEA-84E9-B42D5451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5F47-1356-4D0A-9AF8-DF51C846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0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A8EE-2423-45B4-9944-64C344BF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E3495-EF47-48A9-97DC-7DFD1D5F4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C288C-030F-4FD2-B77E-4F9B50C8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7C8-5457-4CC4-BB83-18975BABBFA1}" type="datetimeFigureOut">
              <a:rPr lang="en-US" smtClean="0"/>
              <a:t>2020-11-22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B78FB-12C5-4279-9DD6-B168816C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179A-80D9-4373-8E88-67C0B70D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5F47-1356-4D0A-9AF8-DF51C846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A4D7-6936-4284-9359-958A389D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E9BB-ECCC-4C6D-824E-E62F1461C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E3436-DF43-48ED-87B9-BB71CE169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52A29-937F-499C-B2DB-D7141352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7C8-5457-4CC4-BB83-18975BABBFA1}" type="datetimeFigureOut">
              <a:rPr lang="en-US" smtClean="0"/>
              <a:t>2020-11-22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6CC5C-1307-4F99-AECB-4DAB57B0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55E81-10D4-4AF0-B62F-274C5A14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5F47-1356-4D0A-9AF8-DF51C846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3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427D-E626-439D-A869-FC6B7998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3C2AC-6CBB-4D60-A26A-18B2A050C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0417A-C1C5-41DA-A432-8AF682F2B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EC53E-4DEE-4685-8056-BA14FB7C0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8262B-8EBB-4187-9CE9-BEC366C8C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A0098-2823-4394-B056-149AD65C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7C8-5457-4CC4-BB83-18975BABBFA1}" type="datetimeFigureOut">
              <a:rPr lang="en-US" smtClean="0"/>
              <a:t>2020-11-22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4193F-02ED-4484-A490-4309291F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A6FAA-FF5D-48A1-980D-DFAFADD8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5F47-1356-4D0A-9AF8-DF51C846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5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8652-BF42-45F1-BDD3-7657DDF2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3BDBA-5BDF-4EA7-8045-2582FCBA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7C8-5457-4CC4-BB83-18975BABBFA1}" type="datetimeFigureOut">
              <a:rPr lang="en-US" smtClean="0"/>
              <a:t>2020-11-22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0A10A-7125-426F-9976-A317C4D3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97181-BFFC-46F0-A197-8D35FC60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5F47-1356-4D0A-9AF8-DF51C846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2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5DBD4-6FB0-43A6-AEF5-A14657C3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7C8-5457-4CC4-BB83-18975BABBFA1}" type="datetimeFigureOut">
              <a:rPr lang="en-US" smtClean="0"/>
              <a:t>2020-11-22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58CA9-6DFE-454C-A38C-55A0693E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E06DD-2B6D-4F71-BD86-A80F560B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5F47-1356-4D0A-9AF8-DF51C846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4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D4E3-663C-440A-9F3D-4818FE97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45CF2-CA03-46BB-9378-88A92BD07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FECF8-8AFC-4045-A340-43CDA42A4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1BB6F-0446-4B9B-BB79-A3C4D04C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7C8-5457-4CC4-BB83-18975BABBFA1}" type="datetimeFigureOut">
              <a:rPr lang="en-US" smtClean="0"/>
              <a:t>2020-11-22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CD820-402B-4CBE-BD1A-4BB015CE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64893-2670-4AA2-BD12-3C561D6A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5F47-1356-4D0A-9AF8-DF51C846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5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B198-2DD3-4668-BA0C-2268039D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73429A-9AFA-4435-BD29-602BA58B9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A06F3-2DA6-4873-902F-D8184A862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368FF-D6A8-402C-A37E-12F92F6B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7C8-5457-4CC4-BB83-18975BABBFA1}" type="datetimeFigureOut">
              <a:rPr lang="en-US" smtClean="0"/>
              <a:t>2020-11-22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FEC51-1256-4B76-96E6-49D2B158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926DA-2890-4AFC-A2CA-2ECAD61A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5F47-1356-4D0A-9AF8-DF51C846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6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8F21A-6E79-4C92-B5B0-F0573FEF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B2A41-D43D-466F-937D-76BDF33B7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39F3-0DB9-4D13-BC11-268AD7EC5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7C8-5457-4CC4-BB83-18975BABBFA1}" type="datetimeFigureOut">
              <a:rPr lang="en-US" smtClean="0"/>
              <a:t>2020-11-22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A9EF-C22D-4878-B74B-4B433AF37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1EE8-4D0A-48B2-A5ED-EB1A89B3C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95F47-1356-4D0A-9AF8-DF51C846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0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udep.zoom.us/rec/play/7tv1b3dBRAw5yQeTqQcGSTy2uEMx1tSBOs08nHXCUlhjWMrR7A3uI6Ct0FgwFnnH3cENujEK26ETu7oI.skAFdbceT8TlOLnQ?_x_zm_rhtaid=725&amp;_x_zm_rtaid=wxxJ_dDTTMaPmAR4Jd2RvQ.1605984077312.5f7e2ef24bb80070f1416e3648169fe9&amp;autoplay=true&amp;continueMode=true&amp;startTime=159287781500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0697071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06974576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06958604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udep.zoom.us/rec/play/7tv1b3dBRAw5yQeTqQcGSTy2uEMx1tSBOs08nHXCUlhjWMrR7A3uI6Ct0FgwFnnH3cENujEK26ETu7oI.skAFdbceT8TlOLnQ?_x_zm_rhtaid=725&amp;_x_zm_rtaid=wxxJ_dDTTMaPmAR4Jd2RvQ.1605984077312.5f7e2ef24bb80070f1416e3648169fe9&amp;autoplay=true&amp;continueMode=true&amp;startTime=159287895900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06977094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scratch.mit.edu/projects/407227135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image" Target="../media/image22.png"/><Relationship Id="rId12" Type="http://schemas.openxmlformats.org/officeDocument/2006/relationships/slide" Target="slide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slide" Target="slide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07256444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udep.zoom.us/rec/share/3eJTLLao0H9LUJHD-V3lBo0rLKTDeaa8g3Me86YFyRk8qC1PIxgMCNWny7LHzsNr?startTime=159313189100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ratch.mit.edu/projects/407781024/" TargetMode="External"/><Relationship Id="rId4" Type="http://schemas.openxmlformats.org/officeDocument/2006/relationships/hyperlink" Target="https://scratch.mit.edu/projects/407786271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07760580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07793334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udep.zoom.us/rec/share/3eJTLLao0H9LUJHD-V3lBo0rLKTDeaa8g3Me86YFyRk8qC1PIxgMCNWny7LHzsNr?startTime=1593132893000" TargetMode="Externa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08785477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08788335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08789345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53109986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udemy.com/course/creacion-de-videojuegos-con-scratch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svg"/><Relationship Id="rId2" Type="http://schemas.openxmlformats.org/officeDocument/2006/relationships/hyperlink" Target="https://github.com/pepekalo/UDEP/raw/master/Trabajo%20final%20informatica_Ejemplo_Presentacion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s://www.youtube.com/playlist?list=PLd1sNLllxUC2mbbuyqm1DRla8DIhkJvAG" TargetMode="External"/><Relationship Id="rId4" Type="http://schemas.openxmlformats.org/officeDocument/2006/relationships/image" Target="../media/image4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studios/27017991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dep.zoom.us/rec/share/yu5-EIHy-F9JGdLis0D6Xo8wH9TMT6a8gSUdrqFfmh30--xocq3wsn0gynunQv0J?startTime=159295500800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0695111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0696846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0696059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913F1B-60E8-4118-BBF3-E318A8E63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B29E3-BE53-4D1E-927A-BA75446B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1254408"/>
            <a:ext cx="11589633" cy="263347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UDEP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 err="1">
                <a:solidFill>
                  <a:schemeClr val="tx2"/>
                </a:solidFill>
              </a:rPr>
              <a:t>Informática</a:t>
            </a:r>
            <a:r>
              <a:rPr lang="en-US" sz="5400" dirty="0">
                <a:solidFill>
                  <a:schemeClr val="tx2"/>
                </a:solidFill>
              </a:rPr>
              <a:t> 1</a:t>
            </a:r>
            <a:br>
              <a:rPr lang="en-US" sz="5400" dirty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618414-4ABD-4E9B-9C25-968C06664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748577-CA75-4BFE-9304-3FD64AFEC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82342" y="1080633"/>
            <a:ext cx="338328" cy="182880"/>
            <a:chOff x="4089400" y="933450"/>
            <a:chExt cx="338328" cy="341938"/>
          </a:xfrm>
        </p:grpSpPr>
        <p:cxnSp>
          <p:nvCxnSpPr>
            <p:cNvPr id="17" name="Straight Connector 14">
              <a:extLst>
                <a:ext uri="{FF2B5EF4-FFF2-40B4-BE49-F238E27FC236}">
                  <a16:creationId xmlns:a16="http://schemas.microsoft.com/office/drawing/2014/main" id="{7C459492-954C-418D-81C3-23CE6AFA1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CF1F2A-AB7F-4B39-834C-CE3BA9AA3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FC9119-4304-4A26-B139-B462F06DC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BFA09D-4CF1-4E00-BFA4-9DC3D2122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6858EC4-B766-4EC5-8735-6F79BA094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A1E3A6-993B-4D86-8DFC-65E25B6C8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464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946FD-3973-4621-AFE6-E0F3D965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578376" cy="4064628"/>
          </a:xfrm>
        </p:spPr>
        <p:txBody>
          <a:bodyPr>
            <a:normAutofit/>
          </a:bodyPr>
          <a:lstStyle/>
          <a:p>
            <a:r>
              <a:rPr lang="es-ES" sz="4400" dirty="0"/>
              <a:t>Estructuras Secuenciales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5483-7F34-42EC-9615-01D45CCE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dirty="0"/>
              <a:t>2.11 Conagua</a:t>
            </a:r>
          </a:p>
          <a:p>
            <a:pPr marL="0" indent="0">
              <a:buNone/>
            </a:pPr>
            <a:r>
              <a:rPr lang="es-ES" dirty="0"/>
              <a:t>2.10 Metros a Pulgadas Minuto 2</a:t>
            </a:r>
          </a:p>
          <a:p>
            <a:pPr marL="0" indent="0">
              <a:buNone/>
            </a:pPr>
            <a:r>
              <a:rPr lang="es-ES" dirty="0"/>
              <a:t>2.8. Distancia entre 2 puntos m 10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>
            <a:hlinkClick r:id="rId2"/>
            <a:extLst>
              <a:ext uri="{FF2B5EF4-FFF2-40B4-BE49-F238E27FC236}">
                <a16:creationId xmlns:a16="http://schemas.microsoft.com/office/drawing/2014/main" id="{0D904E1E-11D9-49B4-A76E-8EF4B7475334}"/>
              </a:ext>
            </a:extLst>
          </p:cNvPr>
          <p:cNvSpPr txBox="1"/>
          <p:nvPr/>
        </p:nvSpPr>
        <p:spPr>
          <a:xfrm>
            <a:off x="1548180" y="5761669"/>
            <a:ext cx="8393167" cy="7694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PE" sz="4400"/>
              <a:t>Video con la explicación: </a:t>
            </a:r>
            <a:r>
              <a:rPr lang="es-PE" sz="4400">
                <a:sym typeface="Wingdings" panose="05000000000000000000" pitchFamily="2" charset="2"/>
              </a:rPr>
              <a:t> </a:t>
            </a:r>
            <a:r>
              <a:rPr lang="es-PE" sz="4400"/>
              <a:t>Link </a:t>
            </a:r>
            <a:r>
              <a:rPr lang="es-PE" sz="4400">
                <a:sym typeface="Wingdings" panose="05000000000000000000" pitchFamily="2" charset="2"/>
              </a:rPr>
              <a:t></a:t>
            </a:r>
            <a:endParaRPr lang="es-PE" sz="4400" dirty="0"/>
          </a:p>
        </p:txBody>
      </p:sp>
    </p:spTree>
    <p:extLst>
      <p:ext uri="{BB962C8B-B14F-4D97-AF65-F5344CB8AC3E}">
        <p14:creationId xmlns:p14="http://schemas.microsoft.com/office/powerpoint/2010/main" val="123260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93599-C069-448F-AAD9-F6BE67DC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Ejemplo 2.11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BF70-77D2-4964-B88D-5B720DD6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438" y="1412489"/>
            <a:ext cx="7112294" cy="27255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La </a:t>
            </a:r>
            <a:r>
              <a:rPr lang="en-US" sz="2400" dirty="0" err="1"/>
              <a:t>conagua</a:t>
            </a:r>
            <a:r>
              <a:rPr lang="en-US" sz="2400" dirty="0"/>
              <a:t> </a:t>
            </a:r>
            <a:r>
              <a:rPr lang="en-US" sz="2400" dirty="0" err="1"/>
              <a:t>requiere</a:t>
            </a:r>
            <a:r>
              <a:rPr lang="en-US" sz="2400" dirty="0"/>
              <a:t> </a:t>
            </a:r>
            <a:r>
              <a:rPr lang="en-US" sz="2400" dirty="0" err="1"/>
              <a:t>determinar</a:t>
            </a:r>
            <a:r>
              <a:rPr lang="en-US" sz="2400" dirty="0"/>
              <a:t> el </a:t>
            </a:r>
            <a:r>
              <a:rPr lang="en-US" sz="2400" dirty="0" err="1"/>
              <a:t>pago</a:t>
            </a:r>
            <a:r>
              <a:rPr lang="en-US" sz="2400" dirty="0"/>
              <a:t> que debe </a:t>
            </a:r>
            <a:r>
              <a:rPr lang="en-US" sz="2400" dirty="0" err="1"/>
              <a:t>realizar</a:t>
            </a:r>
            <a:r>
              <a:rPr lang="en-US" sz="2400" dirty="0"/>
              <a:t> una persona por el total de metros </a:t>
            </a:r>
            <a:r>
              <a:rPr lang="en-US" sz="2400" dirty="0" err="1"/>
              <a:t>cúbicos</a:t>
            </a:r>
            <a:r>
              <a:rPr lang="en-US" sz="2400" dirty="0"/>
              <a:t> que consume de </a:t>
            </a:r>
            <a:r>
              <a:rPr lang="en-US" sz="2400" dirty="0" err="1"/>
              <a:t>agua</a:t>
            </a:r>
            <a:r>
              <a:rPr lang="en-US" sz="2400" dirty="0"/>
              <a:t> al </a:t>
            </a:r>
            <a:r>
              <a:rPr lang="en-US" sz="2400" dirty="0" err="1"/>
              <a:t>llenar</a:t>
            </a:r>
            <a:r>
              <a:rPr lang="en-US" sz="2400" dirty="0"/>
              <a:t> una </a:t>
            </a:r>
            <a:r>
              <a:rPr lang="en-US" sz="2400" dirty="0" err="1"/>
              <a:t>alberca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ver</a:t>
            </a:r>
            <a:r>
              <a:rPr lang="en-US" sz="2400" dirty="0"/>
              <a:t> </a:t>
            </a:r>
            <a:r>
              <a:rPr lang="en-US" sz="2400" dirty="0" err="1"/>
              <a:t>figura</a:t>
            </a:r>
            <a:r>
              <a:rPr lang="en-US" sz="2400" dirty="0"/>
              <a:t> 2.5). </a:t>
            </a:r>
            <a:r>
              <a:rPr lang="en-US" sz="2400" dirty="0" err="1"/>
              <a:t>Realice</a:t>
            </a:r>
            <a:r>
              <a:rPr lang="en-US" sz="2400" dirty="0"/>
              <a:t> un </a:t>
            </a:r>
            <a:r>
              <a:rPr lang="en-US" sz="2400" dirty="0" err="1"/>
              <a:t>algoritmo</a:t>
            </a:r>
            <a:r>
              <a:rPr lang="en-US" sz="2400" dirty="0"/>
              <a:t> y </a:t>
            </a:r>
            <a:r>
              <a:rPr lang="en-US" sz="2400" dirty="0" err="1"/>
              <a:t>represéntelo</a:t>
            </a:r>
            <a:r>
              <a:rPr lang="en-US" sz="2400" dirty="0"/>
              <a:t> </a:t>
            </a:r>
            <a:r>
              <a:rPr lang="en-US" sz="2400" dirty="0" err="1"/>
              <a:t>mediante</a:t>
            </a:r>
            <a:r>
              <a:rPr lang="en-US" sz="2400" dirty="0"/>
              <a:t> un </a:t>
            </a:r>
            <a:r>
              <a:rPr lang="en-US" sz="2400" dirty="0" err="1"/>
              <a:t>diagrama</a:t>
            </a:r>
            <a:r>
              <a:rPr lang="en-US" sz="2400" dirty="0"/>
              <a:t> de </a:t>
            </a:r>
            <a:r>
              <a:rPr lang="en-US" sz="2400" dirty="0" err="1"/>
              <a:t>ﬂujo</a:t>
            </a:r>
            <a:r>
              <a:rPr lang="en-US" sz="2400" dirty="0"/>
              <a:t> y el </a:t>
            </a:r>
            <a:r>
              <a:rPr lang="en-US" sz="2400" dirty="0" err="1"/>
              <a:t>pseudocódigo</a:t>
            </a:r>
            <a:r>
              <a:rPr lang="en-US" sz="2400" dirty="0"/>
              <a:t> que </a:t>
            </a:r>
            <a:r>
              <a:rPr lang="en-US" sz="2400" dirty="0" err="1"/>
              <a:t>permita</a:t>
            </a:r>
            <a:r>
              <a:rPr lang="en-US" sz="2400" dirty="0"/>
              <a:t> </a:t>
            </a:r>
            <a:r>
              <a:rPr lang="en-US" sz="2400" dirty="0" err="1"/>
              <a:t>determinar</a:t>
            </a:r>
            <a:r>
              <a:rPr lang="en-US" sz="2400" dirty="0"/>
              <a:t> ese </a:t>
            </a:r>
            <a:r>
              <a:rPr lang="en-US" sz="2400" dirty="0" err="1"/>
              <a:t>pago</a:t>
            </a:r>
            <a:r>
              <a:rPr lang="en-US" sz="2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4AC88-D406-4EF3-A9D6-9626C4FCC0ED}"/>
              </a:ext>
            </a:extLst>
          </p:cNvPr>
          <p:cNvSpPr txBox="1"/>
          <p:nvPr/>
        </p:nvSpPr>
        <p:spPr>
          <a:xfrm>
            <a:off x="4783112" y="3807225"/>
            <a:ext cx="5508869" cy="1638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v_volumen</a:t>
            </a:r>
            <a:r>
              <a:rPr lang="en-US" sz="2000" dirty="0"/>
              <a:t> = </a:t>
            </a:r>
            <a:r>
              <a:rPr lang="en-US" sz="2000" dirty="0" err="1"/>
              <a:t>v_base</a:t>
            </a:r>
            <a:r>
              <a:rPr lang="en-US" sz="2000" dirty="0"/>
              <a:t>*</a:t>
            </a:r>
            <a:r>
              <a:rPr lang="en-US" sz="2000" dirty="0" err="1"/>
              <a:t>v_altura</a:t>
            </a:r>
            <a:r>
              <a:rPr lang="en-US" sz="2000" dirty="0"/>
              <a:t>*</a:t>
            </a:r>
            <a:r>
              <a:rPr lang="en-US" sz="2000" dirty="0" err="1"/>
              <a:t>v_largo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v_precio_m3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v_pago</a:t>
            </a:r>
            <a:r>
              <a:rPr lang="en-US" sz="2000" dirty="0"/>
              <a:t> = </a:t>
            </a:r>
            <a:r>
              <a:rPr lang="en-US" sz="2000" dirty="0" err="1"/>
              <a:t>v_volumen</a:t>
            </a:r>
            <a:r>
              <a:rPr lang="en-US" sz="2000" dirty="0"/>
              <a:t> * </a:t>
            </a:r>
            <a:r>
              <a:rPr lang="en-US" sz="2000" dirty="0" err="1"/>
              <a:t>v_precio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279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24D4-650C-433B-BD4D-32E941B4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2.11 </a:t>
            </a:r>
            <a:r>
              <a:rPr lang="en-US" dirty="0" err="1"/>
              <a:t>Conagua</a:t>
            </a:r>
            <a:r>
              <a:rPr lang="en-US" dirty="0"/>
              <a:t> - </a:t>
            </a:r>
            <a:r>
              <a:rPr lang="en-US" dirty="0" err="1"/>
              <a:t>Solución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AD6F-AACF-4DC5-9C8A-882F8292B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B5BED-7DE3-4897-A82F-D177233A5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34" y="1642557"/>
            <a:ext cx="8571481" cy="4717473"/>
          </a:xfrm>
          <a:prstGeom prst="rect">
            <a:avLst/>
          </a:prstGeom>
        </p:spPr>
      </p:pic>
      <p:sp>
        <p:nvSpPr>
          <p:cNvPr id="5" name="Arrow: Right 4">
            <a:hlinkClick r:id="rId3"/>
            <a:extLst>
              <a:ext uri="{FF2B5EF4-FFF2-40B4-BE49-F238E27FC236}">
                <a16:creationId xmlns:a16="http://schemas.microsoft.com/office/drawing/2014/main" id="{EEFC148E-F944-4528-9A2F-2D9DF8C9F351}"/>
              </a:ext>
            </a:extLst>
          </p:cNvPr>
          <p:cNvSpPr/>
          <p:nvPr/>
        </p:nvSpPr>
        <p:spPr>
          <a:xfrm>
            <a:off x="9653155" y="2909455"/>
            <a:ext cx="1839190" cy="19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Scratch</a:t>
            </a:r>
          </a:p>
        </p:txBody>
      </p:sp>
    </p:spTree>
    <p:extLst>
      <p:ext uri="{BB962C8B-B14F-4D97-AF65-F5344CB8AC3E}">
        <p14:creationId xmlns:p14="http://schemas.microsoft.com/office/powerpoint/2010/main" val="95443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F158-44F6-41FF-8139-979ABCA29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87" y="637309"/>
            <a:ext cx="10697458" cy="26866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2.10 Una modista, para realizar sus prendas de vestir, encarga las telas al extranjero. Para cada pedido, tiene que proporcionar las medidas de la tela</a:t>
            </a:r>
          </a:p>
          <a:p>
            <a:pPr marL="0" indent="0">
              <a:buNone/>
            </a:pPr>
            <a:r>
              <a:rPr lang="es-ES" dirty="0"/>
              <a:t>en pulgadas, pero ella generalmente las tiene en metros. Realice un algoritmo para ayudar a resolver el problema, determinando cuántas pulgadas</a:t>
            </a:r>
          </a:p>
          <a:p>
            <a:pPr marL="0" indent="0">
              <a:buNone/>
            </a:pPr>
            <a:r>
              <a:rPr lang="es-ES" dirty="0"/>
              <a:t>debe pedir con base en los metros que requiere. Represéntelo mediante el</a:t>
            </a:r>
          </a:p>
          <a:p>
            <a:pPr marL="0" indent="0">
              <a:buNone/>
            </a:pPr>
            <a:r>
              <a:rPr lang="es-ES" dirty="0"/>
              <a:t>diagrama de </a:t>
            </a:r>
            <a:r>
              <a:rPr lang="es-ES" dirty="0" err="1"/>
              <a:t>ﬂujo</a:t>
            </a:r>
            <a:r>
              <a:rPr lang="es-ES" dirty="0"/>
              <a:t> y el pseudocódigo (1 pulgada = 0.0254 m).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44AFD-17C2-4ADF-BC33-5F88B6A00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555" y="3323939"/>
            <a:ext cx="7045691" cy="311432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8F835E5-0AF4-4098-9CD0-302010295F9A}"/>
              </a:ext>
            </a:extLst>
          </p:cNvPr>
          <p:cNvSpPr/>
          <p:nvPr/>
        </p:nvSpPr>
        <p:spPr>
          <a:xfrm>
            <a:off x="9351818" y="3917373"/>
            <a:ext cx="2005446" cy="1392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Scratch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6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3C31-FCA4-42FD-A042-9F0F460D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6A90-3FAB-44D8-854B-CF82CF5E1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904"/>
            <a:ext cx="9240982" cy="107343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Se requiere obtener la distancia entre dos puntos en el plano cartesiano, tal y como se muestra en la figura 2.4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BE9D2-A054-414A-8A49-D4FFD115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2" y="2383166"/>
            <a:ext cx="6380018" cy="4109709"/>
          </a:xfrm>
          <a:prstGeom prst="rect">
            <a:avLst/>
          </a:prstGeom>
        </p:spPr>
      </p:pic>
      <p:sp>
        <p:nvSpPr>
          <p:cNvPr id="5" name="Arrow: Right 4">
            <a:hlinkClick r:id="rId3"/>
            <a:extLst>
              <a:ext uri="{FF2B5EF4-FFF2-40B4-BE49-F238E27FC236}">
                <a16:creationId xmlns:a16="http://schemas.microsoft.com/office/drawing/2014/main" id="{A45F11D1-DCD0-4A96-A209-96AFD5461056}"/>
              </a:ext>
            </a:extLst>
          </p:cNvPr>
          <p:cNvSpPr/>
          <p:nvPr/>
        </p:nvSpPr>
        <p:spPr>
          <a:xfrm>
            <a:off x="9092045" y="3429000"/>
            <a:ext cx="1901537" cy="148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Scratch</a:t>
            </a:r>
          </a:p>
        </p:txBody>
      </p:sp>
    </p:spTree>
    <p:extLst>
      <p:ext uri="{BB962C8B-B14F-4D97-AF65-F5344CB8AC3E}">
        <p14:creationId xmlns:p14="http://schemas.microsoft.com/office/powerpoint/2010/main" val="329172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1A3531-01CE-4535-8F94-E049DCC7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2562" y="2780442"/>
            <a:ext cx="4805996" cy="12971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b="1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Estructuras</a:t>
            </a:r>
            <a:r>
              <a:rPr lang="en-US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Condicionales</a:t>
            </a:r>
            <a:endParaRPr lang="en-US" b="1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23E5AB2B-4EBD-429F-A53C-9B4A9E734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096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BC821-A817-4FCD-9D21-A3A98F1B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Ejemplo 3.4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E64B-3A25-40BC-A388-169061E69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/>
              <a:t>Almacenes “El harapiento distinguido” tiene una promoción: a todos los trajes que tienen un precio </a:t>
            </a:r>
            <a:r>
              <a:rPr lang="es-ES" dirty="0">
                <a:highlight>
                  <a:srgbClr val="FFFF00"/>
                </a:highlight>
              </a:rPr>
              <a:t>superior a $2500 </a:t>
            </a:r>
            <a:r>
              <a:rPr lang="es-ES" dirty="0"/>
              <a:t>se les aplicará un </a:t>
            </a:r>
          </a:p>
          <a:p>
            <a:pPr marL="0" indent="0">
              <a:buNone/>
            </a:pPr>
            <a:r>
              <a:rPr lang="es-ES" dirty="0"/>
              <a:t>descuento de 15 %, a todos los demás </a:t>
            </a:r>
          </a:p>
          <a:p>
            <a:pPr marL="0" indent="0">
              <a:buNone/>
            </a:pPr>
            <a:r>
              <a:rPr lang="es-ES" dirty="0"/>
              <a:t>se les aplicará sólo 8 %. </a:t>
            </a:r>
          </a:p>
          <a:p>
            <a:pPr marL="0" indent="0">
              <a:buNone/>
            </a:pPr>
            <a:r>
              <a:rPr lang="es-ES" dirty="0"/>
              <a:t>Realice un algoritmo para determinar el precio final que debe pagar una persona por comprar un traje y de cuánto es el descuento que obtendrá. </a:t>
            </a:r>
            <a:endParaRPr lang="en-US" dirty="0"/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84601565-23B0-4F1A-A5FE-23BC3B2ED93F}"/>
              </a:ext>
            </a:extLst>
          </p:cNvPr>
          <p:cNvSpPr txBox="1"/>
          <p:nvPr/>
        </p:nvSpPr>
        <p:spPr>
          <a:xfrm>
            <a:off x="3887234" y="5519762"/>
            <a:ext cx="609600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PE" sz="3200" b="1" dirty="0">
                <a:solidFill>
                  <a:srgbClr val="00B050"/>
                </a:solidFill>
              </a:rPr>
              <a:t>Video con la explicación: </a:t>
            </a:r>
            <a:r>
              <a:rPr lang="es-PE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 Link  </a:t>
            </a:r>
            <a:endParaRPr lang="es-PE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61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1C3F-A1E7-4378-8749-95523F31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A210-D36E-45D8-885D-E6AB89928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8DC8B-3EEF-4C03-9620-F79D62882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7" y="1825625"/>
            <a:ext cx="8586242" cy="3914015"/>
          </a:xfrm>
          <a:prstGeom prst="rect">
            <a:avLst/>
          </a:prstGeom>
        </p:spPr>
      </p:pic>
      <p:sp>
        <p:nvSpPr>
          <p:cNvPr id="5" name="Arrow: Right 4">
            <a:hlinkClick r:id="rId3"/>
            <a:extLst>
              <a:ext uri="{FF2B5EF4-FFF2-40B4-BE49-F238E27FC236}">
                <a16:creationId xmlns:a16="http://schemas.microsoft.com/office/drawing/2014/main" id="{93F225EF-7578-4CE0-90A8-6D68D7A12911}"/>
              </a:ext>
            </a:extLst>
          </p:cNvPr>
          <p:cNvSpPr/>
          <p:nvPr/>
        </p:nvSpPr>
        <p:spPr>
          <a:xfrm>
            <a:off x="9715500" y="3002973"/>
            <a:ext cx="2067791" cy="1953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Scratch</a:t>
            </a:r>
          </a:p>
        </p:txBody>
      </p:sp>
      <p:pic>
        <p:nvPicPr>
          <p:cNvPr id="6146" name="Picture 2" descr="Scratch 3 now supports LEGO Boost - Brick Bots">
            <a:extLst>
              <a:ext uri="{FF2B5EF4-FFF2-40B4-BE49-F238E27FC236}">
                <a16:creationId xmlns:a16="http://schemas.microsoft.com/office/drawing/2014/main" id="{2EF27205-F8EB-4E5F-AF69-3EC4F5466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552" y="481571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05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FA79-A09C-4FD1-9BA4-2908405B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Ejemplo</a:t>
            </a:r>
            <a:r>
              <a:rPr lang="en-US" i="1" dirty="0"/>
              <a:t> 3.10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7DBD8-9BC0-4A5D-B1A9-62F487C2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Una compañía de viajes cuenta con tres tipos de autobuses (A, B y C),</a:t>
            </a:r>
            <a:br>
              <a:rPr lang="es-ES" dirty="0"/>
            </a:br>
            <a:r>
              <a:rPr lang="es-ES" dirty="0"/>
              <a:t>cada uno tiene un precio por kilómetro recorrido por persona, los costos respectivos son $2.0, $2.5 y $3.0. </a:t>
            </a:r>
          </a:p>
          <a:p>
            <a:pPr marL="0" indent="0">
              <a:buNone/>
            </a:pPr>
            <a:r>
              <a:rPr lang="es-ES" dirty="0"/>
              <a:t>Se requiere determinar el costo total y </a:t>
            </a:r>
          </a:p>
          <a:p>
            <a:pPr marL="0" indent="0">
              <a:buNone/>
            </a:pPr>
            <a:r>
              <a:rPr lang="es-ES" dirty="0"/>
              <a:t>por persona del viaje considerando que cuando éste se </a:t>
            </a:r>
          </a:p>
          <a:p>
            <a:pPr marL="0" indent="0">
              <a:buNone/>
            </a:pPr>
            <a:r>
              <a:rPr lang="es-ES" dirty="0"/>
              <a:t>presupuesta debe haber un mínimo de 20 personas, </a:t>
            </a:r>
          </a:p>
          <a:p>
            <a:pPr marL="0" indent="0">
              <a:buNone/>
            </a:pPr>
            <a:r>
              <a:rPr lang="es-ES" dirty="0"/>
              <a:t>de lo contrario el cobro se realiza con base en este número límite.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FC7DA-EF4F-48E2-BF5C-62C9677FA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59362"/>
            <a:ext cx="4400550" cy="158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34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B09C-3A4D-42BC-A60E-8E0E480F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8C415-1A4F-4551-9585-95F8F13BF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20" y="742950"/>
            <a:ext cx="7651172" cy="5372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0FBFA8-EFCF-4C43-A161-C671B2397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995" y="365125"/>
            <a:ext cx="4090174" cy="4445000"/>
          </a:xfrm>
          <a:prstGeom prst="rect">
            <a:avLst/>
          </a:prstGeom>
        </p:spPr>
      </p:pic>
      <p:pic>
        <p:nvPicPr>
          <p:cNvPr id="5122" name="Picture 2" descr="Scratch 3 now supports LEGO Boost - Brick Bots">
            <a:hlinkClick r:id="rId4"/>
            <a:extLst>
              <a:ext uri="{FF2B5EF4-FFF2-40B4-BE49-F238E27FC236}">
                <a16:creationId xmlns:a16="http://schemas.microsoft.com/office/drawing/2014/main" id="{CEADE787-3113-458B-9007-FCF2BB6B2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826" y="5092700"/>
            <a:ext cx="1807299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56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913F1B-60E8-4118-BBF3-E318A8E63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B29E3-BE53-4D1E-927A-BA75446B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576" y="1290654"/>
            <a:ext cx="12256576" cy="1176659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tx2"/>
                </a:solidFill>
              </a:rPr>
              <a:t>Indice</a:t>
            </a:r>
            <a:br>
              <a:rPr lang="en-US" sz="5400" dirty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618414-4ABD-4E9B-9C25-968C06664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748577-CA75-4BFE-9304-3FD64AFEC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82342" y="1080633"/>
            <a:ext cx="338328" cy="182880"/>
            <a:chOff x="4089400" y="933450"/>
            <a:chExt cx="338328" cy="341938"/>
          </a:xfrm>
        </p:grpSpPr>
        <p:cxnSp>
          <p:nvCxnSpPr>
            <p:cNvPr id="17" name="Straight Connector 14">
              <a:extLst>
                <a:ext uri="{FF2B5EF4-FFF2-40B4-BE49-F238E27FC236}">
                  <a16:creationId xmlns:a16="http://schemas.microsoft.com/office/drawing/2014/main" id="{7C459492-954C-418D-81C3-23CE6AFA1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CF1F2A-AB7F-4B39-834C-CE3BA9AA3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FC9119-4304-4A26-B139-B462F06DC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BFA09D-4CF1-4E00-BFA4-9DC3D2122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6858EC4-B766-4EC5-8735-6F79BA094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A1E3A6-993B-4D86-8DFC-65E25B6C8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CF148982-72B9-4948-9FFB-F8C8937702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4544676"/>
                  </p:ext>
                </p:extLst>
              </p:nvPr>
            </p:nvGraphicFramePr>
            <p:xfrm>
              <a:off x="2468282" y="2325708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C5FE0B6D-B0EC-47A9-BCAE-F7A4F7D641C1}">
                    <psez:zmPr id="{B2184F3D-7596-4194-885A-AAEC1CD3BACD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F148982-72B9-4948-9FFB-F8C8937702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8282" y="232570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" name="Section Zoom 7">
                <a:extLst>
                  <a:ext uri="{FF2B5EF4-FFF2-40B4-BE49-F238E27FC236}">
                    <a16:creationId xmlns:a16="http://schemas.microsoft.com/office/drawing/2014/main" id="{F8CB6F21-016E-4619-B6B7-61DF26362F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9829472"/>
                  </p:ext>
                </p:extLst>
              </p:nvPr>
            </p:nvGraphicFramePr>
            <p:xfrm>
              <a:off x="6513918" y="2379323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31394DC5-AFE0-47B8-926C-F363D6DB1855}">
                    <psez:zmPr id="{1807C2DA-6BF6-4897-A0D2-B19534DF63E0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" name="Section Zoom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F8CB6F21-016E-4619-B6B7-61DF26362F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13918" y="237932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D083A8A5-520B-48C6-95FD-B0FE7F73D4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6142459"/>
                  </p:ext>
                </p:extLst>
              </p:nvPr>
            </p:nvGraphicFramePr>
            <p:xfrm>
              <a:off x="2468282" y="4370617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9C7E608A-781A-4729-99F0-F8FD7733CFD2}">
                    <psez:zmPr id="{E9AA9A36-B696-491B-B546-6D7E16140E4B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Section Zoom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083A8A5-520B-48C6-95FD-B0FE7F73D4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68282" y="437061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5" name="Section Zoom 14">
                <a:extLst>
                  <a:ext uri="{FF2B5EF4-FFF2-40B4-BE49-F238E27FC236}">
                    <a16:creationId xmlns:a16="http://schemas.microsoft.com/office/drawing/2014/main" id="{FAEDC173-A4C7-4D19-9A6B-9E5BA76E67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7500329"/>
                  </p:ext>
                </p:extLst>
              </p:nvPr>
            </p:nvGraphicFramePr>
            <p:xfrm>
              <a:off x="6513918" y="4424232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380C3797-B3B4-4373-A7EC-F932CCD63D48}">
                    <psez:zmPr id="{EBA77AD4-15ED-4484-9434-F5794E59788B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5" name="Section Zoom 1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FAEDC173-A4C7-4D19-9A6B-9E5BA76E67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13918" y="442423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9829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39A0-6DF5-4AD7-873A-21215FFD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Regalo San Valentin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5B0E-76B2-4434-B2D1-4724EBC1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 14 de febrero una persona desea comprarle un regalo al ser querido que más aprecia en ese momento, su dilema radica en qué regalo</a:t>
            </a:r>
            <a:br>
              <a:rPr lang="es-ES" dirty="0"/>
            </a:br>
            <a:r>
              <a:rPr lang="es-ES" dirty="0"/>
              <a:t>puede hacerle, las alternativas que tiene son las siguientes: </a:t>
            </a:r>
            <a:br>
              <a:rPr lang="es-ES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60CC8C-68AE-4F93-8915-080C2FDA2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3019425"/>
            <a:ext cx="5915025" cy="25527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AE5C28E-AEA6-46B3-B4F7-7C7205D6DF1B}"/>
              </a:ext>
            </a:extLst>
          </p:cNvPr>
          <p:cNvSpPr/>
          <p:nvPr/>
        </p:nvSpPr>
        <p:spPr>
          <a:xfrm>
            <a:off x="907256" y="5572125"/>
            <a:ext cx="10200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42021"/>
                </a:solidFill>
                <a:latin typeface="ChaparralPro-Regular"/>
              </a:rPr>
              <a:t>Se requiere un diagrama de </a:t>
            </a:r>
            <a:r>
              <a:rPr lang="es-ES" dirty="0" err="1">
                <a:solidFill>
                  <a:srgbClr val="242021"/>
                </a:solidFill>
                <a:latin typeface="ChaparralPro-Regular"/>
              </a:rPr>
              <a:t>ﬂujo</a:t>
            </a:r>
            <a:r>
              <a:rPr lang="es-ES" dirty="0">
                <a:solidFill>
                  <a:srgbClr val="242021"/>
                </a:solidFill>
                <a:latin typeface="ChaparralPro-Regular"/>
              </a:rPr>
              <a:t> con el algoritmo que ayude a determinar qué regalo se le puede comprar a ese ser tan especial por el día del amor y la amistad.</a:t>
            </a:r>
            <a:r>
              <a:rPr lang="es-E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50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7D8D-DB9E-4067-B844-CEBA7529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Solución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FF3DC-95D4-415D-A5E0-EA8582B22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1950"/>
            <a:ext cx="5884797" cy="4936050"/>
          </a:xfrm>
          <a:prstGeom prst="rect">
            <a:avLst/>
          </a:prstGeom>
        </p:spPr>
      </p:pic>
      <p:pic>
        <p:nvPicPr>
          <p:cNvPr id="4098" name="Picture 2" descr="Scratch 3 now supports LEGO Boost - Brick Bots">
            <a:hlinkClick r:id="rId3"/>
            <a:extLst>
              <a:ext uri="{FF2B5EF4-FFF2-40B4-BE49-F238E27FC236}">
                <a16:creationId xmlns:a16="http://schemas.microsoft.com/office/drawing/2014/main" id="{B3B79200-CE83-4714-9FAC-824AD2D8C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076" y="342900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535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1E6C8-8CB7-414F-9820-E9B367806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s-PE" sz="8000" dirty="0"/>
              <a:t>Estructuras Repetitivas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15629-13D3-499E-9F85-153D9C3B4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endParaRPr lang="es-P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3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5059B-FC94-4D01-86BA-5B548806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1963606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Estructuras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Repetitivas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E936-BC97-4DFD-B741-75E109DB3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s-ES" sz="2400" dirty="0"/>
              <a:t>Como se ha podido observar hasta el momento, las soluciones planteadas a los problemas propuestos han sido para una persona, un objeto o cosa, pero siempre de manera unitaria, tanto en las soluciones que se plantearon con estructuras secuenciales como con las decisivas; sin embargo, debemos considerar que cuando se plantean problemas como calcular un sueldo cabe la posibilidad de que </a:t>
            </a:r>
            <a:r>
              <a:rPr lang="es-ES" sz="2400" b="1" dirty="0">
                <a:solidFill>
                  <a:srgbClr val="00B0F0"/>
                </a:solidFill>
              </a:rPr>
              <a:t>el cálculo se tenga que hacer para dos o más </a:t>
            </a:r>
            <a:r>
              <a:rPr lang="es-ES" sz="2400" dirty="0"/>
              <a:t>empleados, un proceso de cálculo que por lógica debe ser el mismo para cada uno, pero donde existe la posibilidad de que los parámetros que determinan ese sueldo sean los que cambien.</a:t>
            </a:r>
            <a:endParaRPr lang="en-US" sz="24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52" name="Picture 4" descr="zOOM-LOGOS-PNG">
            <a:hlinkClick r:id="rId2"/>
            <a:extLst>
              <a:ext uri="{FF2B5EF4-FFF2-40B4-BE49-F238E27FC236}">
                <a16:creationId xmlns:a16="http://schemas.microsoft.com/office/drawing/2014/main" id="{8832C5AD-0F5A-40B7-A02C-A339814CC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00" y="3305357"/>
            <a:ext cx="35433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F4A017-A3D2-4BBA-AB08-E42382C68BAC}"/>
              </a:ext>
            </a:extLst>
          </p:cNvPr>
          <p:cNvSpPr txBox="1"/>
          <p:nvPr/>
        </p:nvSpPr>
        <p:spPr>
          <a:xfrm>
            <a:off x="-180004" y="3438525"/>
            <a:ext cx="138967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5400" dirty="0">
                <a:solidFill>
                  <a:srgbClr val="338CF4"/>
                </a:solid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155390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26D2D3-974B-455E-827D-B5D3A7E01795}"/>
              </a:ext>
            </a:extLst>
          </p:cNvPr>
          <p:cNvSpPr txBox="1"/>
          <p:nvPr/>
        </p:nvSpPr>
        <p:spPr>
          <a:xfrm>
            <a:off x="394636" y="1831975"/>
            <a:ext cx="5486400" cy="17543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 ESTRUCTURA REPETITIVA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algoritmo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vemos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el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cálculo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repite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veces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uno por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cantidad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solicitada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problema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es que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sabemos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número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cantidades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deseamos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sumar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dejaría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funcionar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esquema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5059B-FC94-4D01-86BA-5B548806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Estructuras</a:t>
            </a:r>
            <a:r>
              <a:rPr lang="en-US" b="1" dirty="0"/>
              <a:t> </a:t>
            </a:r>
            <a:r>
              <a:rPr lang="en-US" b="1" dirty="0" err="1"/>
              <a:t>Repetitivas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E936-BC97-4DFD-B741-75E109DB3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913"/>
            <a:ext cx="10515600" cy="71755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Se requiere un algoritmo para obtener la suma de 3 cantidades</a:t>
            </a: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FF1FBC6-A0C6-4837-A366-558185D23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3699499"/>
            <a:ext cx="4503821" cy="276590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706872-A302-42DF-92F7-CEAA457F65AD}"/>
              </a:ext>
            </a:extLst>
          </p:cNvPr>
          <p:cNvSpPr txBox="1"/>
          <p:nvPr/>
        </p:nvSpPr>
        <p:spPr>
          <a:xfrm>
            <a:off x="105878" y="4891512"/>
            <a:ext cx="1973179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Es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importante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Inicializar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variables para </a:t>
            </a:r>
            <a:r>
              <a:rPr lang="en-US" sz="1600" b="1" dirty="0" err="1">
                <a:solidFill>
                  <a:schemeClr val="tx1"/>
                </a:solidFill>
              </a:rPr>
              <a:t>eliminar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todos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los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valores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que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pudo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tener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esa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variable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anteriormente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A8A49-C685-4665-AAB8-4B58F33DAD63}"/>
              </a:ext>
            </a:extLst>
          </p:cNvPr>
          <p:cNvSpPr txBox="1"/>
          <p:nvPr/>
        </p:nvSpPr>
        <p:spPr>
          <a:xfrm>
            <a:off x="6145132" y="1811654"/>
            <a:ext cx="4694321" cy="147732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 ESTRUCTURA REPETITIVA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algoritmo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vemos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el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cálculo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aparece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una sola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código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se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repite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 </a:t>
            </a:r>
            <a:r>
              <a:rPr lang="en-US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número</a:t>
            </a:r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veces</a:t>
            </a:r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establecida</a:t>
            </a:r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bloque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repetir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297BC09-0DF0-4E5A-B869-28620BE6E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017" y="3333748"/>
            <a:ext cx="5486400" cy="31591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97243C-E215-4395-B5F1-B5421367E620}"/>
              </a:ext>
            </a:extLst>
          </p:cNvPr>
          <p:cNvCxnSpPr>
            <a:cxnSpLocks/>
          </p:cNvCxnSpPr>
          <p:nvPr/>
        </p:nvCxnSpPr>
        <p:spPr>
          <a:xfrm>
            <a:off x="7648575" y="2981325"/>
            <a:ext cx="323850" cy="1827213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hlinkClick r:id="rId4"/>
            <a:extLst>
              <a:ext uri="{FF2B5EF4-FFF2-40B4-BE49-F238E27FC236}">
                <a16:creationId xmlns:a16="http://schemas.microsoft.com/office/drawing/2014/main" id="{037D028A-F1D5-4699-9A37-3137C06A5E7B}"/>
              </a:ext>
            </a:extLst>
          </p:cNvPr>
          <p:cNvSpPr/>
          <p:nvPr/>
        </p:nvSpPr>
        <p:spPr>
          <a:xfrm>
            <a:off x="2457450" y="6191250"/>
            <a:ext cx="1682372" cy="666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Scratch</a:t>
            </a:r>
          </a:p>
        </p:txBody>
      </p:sp>
      <p:sp>
        <p:nvSpPr>
          <p:cNvPr id="18" name="Arrow: Right 17">
            <a:hlinkClick r:id="rId5"/>
            <a:extLst>
              <a:ext uri="{FF2B5EF4-FFF2-40B4-BE49-F238E27FC236}">
                <a16:creationId xmlns:a16="http://schemas.microsoft.com/office/drawing/2014/main" id="{076B4AF3-F1E8-4B5B-8583-C5EC49DAA693}"/>
              </a:ext>
            </a:extLst>
          </p:cNvPr>
          <p:cNvSpPr/>
          <p:nvPr/>
        </p:nvSpPr>
        <p:spPr>
          <a:xfrm>
            <a:off x="8052179" y="6191250"/>
            <a:ext cx="1996696" cy="552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Scratch</a:t>
            </a:r>
          </a:p>
        </p:txBody>
      </p:sp>
    </p:spTree>
    <p:extLst>
      <p:ext uri="{BB962C8B-B14F-4D97-AF65-F5344CB8AC3E}">
        <p14:creationId xmlns:p14="http://schemas.microsoft.com/office/powerpoint/2010/main" val="2691191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E704-238B-4618-B025-46A17F25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repetitive:  </a:t>
            </a:r>
            <a:r>
              <a:rPr lang="en-US" b="1" dirty="0"/>
              <a:t>REPETIR HASTA QUE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B81F31-9170-4E67-820C-B48856439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806575"/>
            <a:ext cx="82772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99D726AA-AD2C-43C8-8C31-4E77D2460885}"/>
              </a:ext>
            </a:extLst>
          </p:cNvPr>
          <p:cNvSpPr/>
          <p:nvPr/>
        </p:nvSpPr>
        <p:spPr>
          <a:xfrm>
            <a:off x="838200" y="1806575"/>
            <a:ext cx="2266950" cy="3070559"/>
          </a:xfrm>
          <a:prstGeom prst="wedgeRectCallout">
            <a:avLst>
              <a:gd name="adj1" fmla="val 68826"/>
              <a:gd name="adj2" fmla="val -9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  <a:p>
            <a:pPr algn="ctr"/>
            <a:r>
              <a:rPr lang="en-US" dirty="0"/>
              <a:t>se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</a:t>
            </a:r>
            <a:r>
              <a:rPr lang="en-US" dirty="0" err="1"/>
              <a:t>contador</a:t>
            </a:r>
            <a:r>
              <a:rPr lang="en-US" dirty="0"/>
              <a:t> para </a:t>
            </a:r>
            <a:r>
              <a:rPr lang="en-US" b="1" i="1" dirty="0" err="1">
                <a:solidFill>
                  <a:srgbClr val="FFFF00"/>
                </a:solidFill>
              </a:rPr>
              <a:t>controlar</a:t>
            </a:r>
            <a:r>
              <a:rPr lang="en-US" dirty="0"/>
              <a:t> el </a:t>
            </a:r>
            <a:r>
              <a:rPr lang="en-US" dirty="0" err="1"/>
              <a:t>bucle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El </a:t>
            </a:r>
            <a:r>
              <a:rPr lang="en-US" dirty="0" err="1"/>
              <a:t>bucle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terminará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procesamiento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cumpla</a:t>
            </a:r>
            <a:r>
              <a:rPr lang="en-US" dirty="0"/>
              <a:t> la </a:t>
            </a:r>
            <a:r>
              <a:rPr lang="en-US" dirty="0" err="1"/>
              <a:t>condición</a:t>
            </a:r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B9FAFEF-3611-48B5-A6FE-3EC3ED816D6C}"/>
              </a:ext>
            </a:extLst>
          </p:cNvPr>
          <p:cNvSpPr/>
          <p:nvPr/>
        </p:nvSpPr>
        <p:spPr>
          <a:xfrm>
            <a:off x="838200" y="5323513"/>
            <a:ext cx="3505200" cy="1325563"/>
          </a:xfrm>
          <a:prstGeom prst="wedgeRectCallout">
            <a:avLst>
              <a:gd name="adj1" fmla="val 71562"/>
              <a:gd name="adj2" fmla="val -612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incrementando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valor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interacción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De no </a:t>
            </a:r>
            <a:r>
              <a:rPr lang="en-US" dirty="0" err="1"/>
              <a:t>hacerlo</a:t>
            </a:r>
            <a:r>
              <a:rPr lang="en-US" dirty="0"/>
              <a:t> el </a:t>
            </a:r>
            <a:r>
              <a:rPr lang="en-US" dirty="0" err="1"/>
              <a:t>bucle</a:t>
            </a:r>
            <a:r>
              <a:rPr lang="en-US" dirty="0"/>
              <a:t> </a:t>
            </a:r>
            <a:r>
              <a:rPr lang="en-US" dirty="0" err="1"/>
              <a:t>procesaría</a:t>
            </a:r>
            <a:r>
              <a:rPr lang="en-US" dirty="0"/>
              <a:t> </a:t>
            </a:r>
            <a:r>
              <a:rPr lang="en-US" dirty="0" err="1"/>
              <a:t>infinitamente</a:t>
            </a:r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74778ED-1154-4301-B6B6-2CC5A490CB25}"/>
              </a:ext>
            </a:extLst>
          </p:cNvPr>
          <p:cNvSpPr/>
          <p:nvPr/>
        </p:nvSpPr>
        <p:spPr>
          <a:xfrm>
            <a:off x="8029575" y="5167312"/>
            <a:ext cx="3505200" cy="1325563"/>
          </a:xfrm>
          <a:prstGeom prst="wedgeRectCallout">
            <a:avLst>
              <a:gd name="adj1" fmla="val -88492"/>
              <a:gd name="adj2" fmla="val -9738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 </a:t>
            </a:r>
            <a:r>
              <a:rPr lang="en-US" dirty="0" err="1"/>
              <a:t>bucle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repitiendose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que la </a:t>
            </a:r>
            <a:r>
              <a:rPr lang="en-US" dirty="0" err="1"/>
              <a:t>condición</a:t>
            </a:r>
            <a:r>
              <a:rPr lang="en-US" dirty="0"/>
              <a:t> sea </a:t>
            </a:r>
            <a:r>
              <a:rPr lang="en-US" b="1" dirty="0">
                <a:solidFill>
                  <a:srgbClr val="FFFF00"/>
                </a:solidFill>
              </a:rPr>
              <a:t>FALSA</a:t>
            </a:r>
          </a:p>
        </p:txBody>
      </p:sp>
      <p:pic>
        <p:nvPicPr>
          <p:cNvPr id="9" name="Picture 2" descr="Scratch 3 now supports LEGO Boost - Brick Bots">
            <a:hlinkClick r:id="rId3"/>
            <a:extLst>
              <a:ext uri="{FF2B5EF4-FFF2-40B4-BE49-F238E27FC236}">
                <a16:creationId xmlns:a16="http://schemas.microsoft.com/office/drawing/2014/main" id="{FFDE109C-C3FB-413F-98E8-99F24B81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229" y="1236919"/>
            <a:ext cx="1852612" cy="138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887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467B36-4D72-4568-817E-E264C179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Contador i y la condición Repetir hasta 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9E22D4-1355-428D-87D9-E6C85EE7BCCA}"/>
              </a:ext>
            </a:extLst>
          </p:cNvPr>
          <p:cNvSpPr/>
          <p:nvPr/>
        </p:nvSpPr>
        <p:spPr>
          <a:xfrm>
            <a:off x="5505450" y="804673"/>
            <a:ext cx="5887974" cy="3367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De </a:t>
            </a:r>
            <a:r>
              <a:rPr lang="en-US" dirty="0" err="1">
                <a:solidFill>
                  <a:schemeClr val="tx2"/>
                </a:solidFill>
              </a:rPr>
              <a:t>esta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solución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planteada</a:t>
            </a:r>
            <a:r>
              <a:rPr lang="en-US" dirty="0">
                <a:solidFill>
                  <a:schemeClr val="tx2"/>
                </a:solidFill>
              </a:rPr>
              <a:t> se </a:t>
            </a:r>
            <a:r>
              <a:rPr lang="en-US" dirty="0" err="1">
                <a:solidFill>
                  <a:schemeClr val="tx2"/>
                </a:solidFill>
              </a:rPr>
              <a:t>puede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ver</a:t>
            </a:r>
            <a:r>
              <a:rPr lang="en-US" dirty="0">
                <a:solidFill>
                  <a:schemeClr val="tx2"/>
                </a:solidFill>
              </a:rPr>
              <a:t>, que el </a:t>
            </a:r>
            <a:r>
              <a:rPr lang="en-US" dirty="0" err="1">
                <a:solidFill>
                  <a:schemeClr val="tx2"/>
                </a:solidFill>
              </a:rPr>
              <a:t>contador</a:t>
            </a:r>
            <a:r>
              <a:rPr lang="en-US" dirty="0">
                <a:solidFill>
                  <a:schemeClr val="tx2"/>
                </a:solidFill>
              </a:rPr>
              <a:t> del </a:t>
            </a:r>
            <a:r>
              <a:rPr lang="en-US" dirty="0" err="1">
                <a:solidFill>
                  <a:schemeClr val="tx2"/>
                </a:solidFill>
              </a:rPr>
              <a:t>ciclo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2400" b="1" i="1" dirty="0">
                <a:solidFill>
                  <a:schemeClr val="tx2"/>
                </a:solidFill>
              </a:rPr>
              <a:t>“</a:t>
            </a:r>
            <a:r>
              <a:rPr lang="en-US" sz="2400" b="1" i="1" dirty="0" err="1">
                <a:solidFill>
                  <a:schemeClr val="tx2"/>
                </a:solidFill>
              </a:rPr>
              <a:t>i</a:t>
            </a:r>
            <a:r>
              <a:rPr lang="en-US" sz="2400" b="1" i="1" dirty="0">
                <a:solidFill>
                  <a:schemeClr val="tx2"/>
                </a:solidFill>
              </a:rPr>
              <a:t>” </a:t>
            </a:r>
            <a:r>
              <a:rPr lang="en-US" dirty="0">
                <a:solidFill>
                  <a:schemeClr val="tx2"/>
                </a:solidFill>
              </a:rPr>
              <a:t>se </a:t>
            </a:r>
            <a:r>
              <a:rPr lang="en-US" dirty="0" err="1">
                <a:solidFill>
                  <a:schemeClr val="tx2"/>
                </a:solidFill>
              </a:rPr>
              <a:t>inicializa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 cero, </a:t>
            </a:r>
            <a:r>
              <a:rPr lang="en-US" dirty="0" err="1">
                <a:solidFill>
                  <a:schemeClr val="tx2"/>
                </a:solidFill>
              </a:rPr>
              <a:t>posteriormente</a:t>
            </a:r>
            <a:r>
              <a:rPr lang="en-US" dirty="0">
                <a:solidFill>
                  <a:schemeClr val="tx2"/>
                </a:solidFill>
              </a:rPr>
              <a:t> se </a:t>
            </a:r>
            <a:r>
              <a:rPr lang="en-US" dirty="0" err="1">
                <a:solidFill>
                  <a:schemeClr val="tx2"/>
                </a:solidFill>
              </a:rPr>
              <a:t>verifica</a:t>
            </a:r>
            <a:r>
              <a:rPr lang="en-US" dirty="0">
                <a:solidFill>
                  <a:schemeClr val="tx2"/>
                </a:solidFill>
              </a:rPr>
              <a:t> que </a:t>
            </a:r>
            <a:r>
              <a:rPr lang="en-US" dirty="0" err="1">
                <a:solidFill>
                  <a:schemeClr val="tx2"/>
                </a:solidFill>
              </a:rPr>
              <a:t>éste</a:t>
            </a:r>
            <a:r>
              <a:rPr lang="en-US" dirty="0">
                <a:solidFill>
                  <a:schemeClr val="tx2"/>
                </a:solidFill>
              </a:rPr>
              <a:t> sea </a:t>
            </a:r>
            <a:r>
              <a:rPr lang="en-US" dirty="0" err="1">
                <a:solidFill>
                  <a:schemeClr val="tx2"/>
                </a:solidFill>
              </a:rPr>
              <a:t>igual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err="1">
                <a:solidFill>
                  <a:schemeClr val="tx2"/>
                </a:solidFill>
              </a:rPr>
              <a:t>cuatro</a:t>
            </a:r>
            <a:r>
              <a:rPr lang="en-US" dirty="0">
                <a:solidFill>
                  <a:schemeClr val="tx2"/>
                </a:solidFill>
              </a:rPr>
              <a:t>, que es lo que debe </a:t>
            </a:r>
            <a:r>
              <a:rPr lang="en-US" dirty="0" err="1">
                <a:solidFill>
                  <a:schemeClr val="tx2"/>
                </a:solidFill>
              </a:rPr>
              <a:t>durar</a:t>
            </a:r>
            <a:r>
              <a:rPr lang="en-US" dirty="0">
                <a:solidFill>
                  <a:schemeClr val="tx2"/>
                </a:solidFill>
              </a:rPr>
              <a:t> el </a:t>
            </a:r>
            <a:r>
              <a:rPr lang="en-US" dirty="0" err="1">
                <a:solidFill>
                  <a:schemeClr val="tx2"/>
                </a:solidFill>
              </a:rPr>
              <a:t>ciclo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cuatro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veces</a:t>
            </a:r>
            <a:r>
              <a:rPr lang="en-US" dirty="0">
                <a:solidFill>
                  <a:schemeClr val="tx2"/>
                </a:solidFill>
              </a:rPr>
              <a:t>), </a:t>
            </a:r>
            <a:r>
              <a:rPr lang="en-US" dirty="0" err="1">
                <a:solidFill>
                  <a:schemeClr val="tx2"/>
                </a:solidFill>
              </a:rPr>
              <a:t>ya</a:t>
            </a:r>
            <a:r>
              <a:rPr lang="en-US" dirty="0">
                <a:solidFill>
                  <a:schemeClr val="tx2"/>
                </a:solidFill>
              </a:rPr>
              <a:t> dentro del </a:t>
            </a:r>
            <a:r>
              <a:rPr lang="en-US" dirty="0" err="1">
                <a:solidFill>
                  <a:schemeClr val="tx2"/>
                </a:solidFill>
              </a:rPr>
              <a:t>ciclo</a:t>
            </a:r>
            <a:r>
              <a:rPr lang="en-US" dirty="0">
                <a:solidFill>
                  <a:schemeClr val="tx2"/>
                </a:solidFill>
              </a:rPr>
              <a:t> el </a:t>
            </a:r>
            <a:r>
              <a:rPr lang="en-US" dirty="0" err="1">
                <a:solidFill>
                  <a:schemeClr val="tx2"/>
                </a:solidFill>
              </a:rPr>
              <a:t>contador</a:t>
            </a:r>
            <a:r>
              <a:rPr lang="en-US" dirty="0">
                <a:solidFill>
                  <a:schemeClr val="tx2"/>
                </a:solidFill>
              </a:rPr>
              <a:t> se </a:t>
            </a:r>
            <a:r>
              <a:rPr lang="en-US" dirty="0" err="1">
                <a:solidFill>
                  <a:schemeClr val="tx2"/>
                </a:solidFill>
              </a:rPr>
              <a:t>incrementa</a:t>
            </a:r>
            <a:r>
              <a:rPr lang="en-US" dirty="0">
                <a:solidFill>
                  <a:schemeClr val="tx2"/>
                </a:solidFill>
              </a:rPr>
              <a:t> por </a:t>
            </a:r>
            <a:r>
              <a:rPr lang="en-US" dirty="0" err="1">
                <a:solidFill>
                  <a:schemeClr val="tx2"/>
                </a:solidFill>
              </a:rPr>
              <a:t>cada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vuelta</a:t>
            </a:r>
            <a:r>
              <a:rPr lang="en-US" dirty="0">
                <a:solidFill>
                  <a:schemeClr val="tx2"/>
                </a:solidFill>
              </a:rPr>
              <a:t> que </a:t>
            </a:r>
            <a:r>
              <a:rPr lang="en-US" dirty="0" err="1">
                <a:solidFill>
                  <a:schemeClr val="tx2"/>
                </a:solidFill>
              </a:rPr>
              <a:t>dé</a:t>
            </a:r>
            <a:r>
              <a:rPr lang="en-US" dirty="0">
                <a:solidFill>
                  <a:schemeClr val="tx2"/>
                </a:solidFill>
              </a:rPr>
              <a:t> y se </a:t>
            </a:r>
            <a:r>
              <a:rPr lang="en-US" dirty="0" err="1">
                <a:solidFill>
                  <a:schemeClr val="tx2"/>
                </a:solidFill>
              </a:rPr>
              <a:t>realice</a:t>
            </a:r>
            <a:r>
              <a:rPr lang="en-US" dirty="0">
                <a:solidFill>
                  <a:schemeClr val="tx2"/>
                </a:solidFill>
              </a:rPr>
              <a:t> el </a:t>
            </a:r>
            <a:r>
              <a:rPr lang="en-US" dirty="0" err="1">
                <a:solidFill>
                  <a:schemeClr val="tx2"/>
                </a:solidFill>
              </a:rPr>
              <a:t>proceso</a:t>
            </a:r>
            <a:r>
              <a:rPr lang="en-US" dirty="0">
                <a:solidFill>
                  <a:schemeClr val="tx2"/>
                </a:solidFill>
              </a:rPr>
              <a:t> de leer un valor y </a:t>
            </a:r>
            <a:r>
              <a:rPr lang="en-US" dirty="0" err="1">
                <a:solidFill>
                  <a:schemeClr val="tx2"/>
                </a:solidFill>
              </a:rPr>
              <a:t>acumularlo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 la </a:t>
            </a:r>
            <a:r>
              <a:rPr lang="en-US" dirty="0" err="1">
                <a:solidFill>
                  <a:schemeClr val="tx2"/>
                </a:solidFill>
              </a:rPr>
              <a:t>suma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br>
              <a:rPr lang="en-US" dirty="0">
                <a:solidFill>
                  <a:schemeClr val="tx2"/>
                </a:solidFill>
              </a:rPr>
            </a:b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 general, </a:t>
            </a:r>
            <a:r>
              <a:rPr lang="en-US" dirty="0" err="1">
                <a:solidFill>
                  <a:schemeClr val="tx2"/>
                </a:solidFill>
              </a:rPr>
              <a:t>todo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ciclo</a:t>
            </a:r>
            <a:r>
              <a:rPr lang="en-US" dirty="0">
                <a:solidFill>
                  <a:schemeClr val="tx2"/>
                </a:solidFill>
              </a:rPr>
              <a:t> debe </a:t>
            </a:r>
            <a:r>
              <a:rPr lang="en-US" dirty="0" err="1">
                <a:solidFill>
                  <a:schemeClr val="tx2"/>
                </a:solidFill>
              </a:rPr>
              <a:t>tener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un valor </a:t>
            </a:r>
            <a:r>
              <a:rPr lang="en-US" dirty="0" err="1">
                <a:solidFill>
                  <a:schemeClr val="tx2"/>
                </a:solidFill>
              </a:rPr>
              <a:t>inicial</a:t>
            </a:r>
            <a:endParaRPr lang="en-US" dirty="0">
              <a:solidFill>
                <a:schemeClr val="tx2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un </a:t>
            </a:r>
            <a:r>
              <a:rPr lang="en-US" dirty="0" err="1">
                <a:solidFill>
                  <a:schemeClr val="tx2"/>
                </a:solidFill>
              </a:rPr>
              <a:t>incremento</a:t>
            </a:r>
            <a:r>
              <a:rPr lang="en-US" dirty="0">
                <a:solidFill>
                  <a:schemeClr val="tx2"/>
                </a:solidFill>
              </a:rPr>
              <a:t> y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un </a:t>
            </a:r>
            <a:r>
              <a:rPr lang="en-US" dirty="0" err="1">
                <a:solidFill>
                  <a:schemeClr val="tx2"/>
                </a:solidFill>
              </a:rPr>
              <a:t>verificador</a:t>
            </a:r>
            <a:r>
              <a:rPr lang="en-US" dirty="0">
                <a:solidFill>
                  <a:schemeClr val="tx2"/>
                </a:solidFill>
              </a:rPr>
              <a:t> que </a:t>
            </a:r>
            <a:r>
              <a:rPr lang="en-US" dirty="0" err="1">
                <a:solidFill>
                  <a:schemeClr val="tx2"/>
                </a:solidFill>
              </a:rPr>
              <a:t>establezca</a:t>
            </a:r>
            <a:r>
              <a:rPr lang="en-US" dirty="0">
                <a:solidFill>
                  <a:schemeClr val="tx2"/>
                </a:solidFill>
              </a:rPr>
              <a:t> el </a:t>
            </a:r>
            <a:r>
              <a:rPr lang="en-US" dirty="0" err="1">
                <a:solidFill>
                  <a:schemeClr val="tx2"/>
                </a:solidFill>
              </a:rPr>
              <a:t>límite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ejecución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inicializa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incrementa</a:t>
            </a:r>
            <a:r>
              <a:rPr lang="en-US" dirty="0">
                <a:solidFill>
                  <a:schemeClr val="tx2"/>
                </a:solidFill>
              </a:rPr>
              <a:t>, “</a:t>
            </a:r>
            <a:r>
              <a:rPr lang="en-US" dirty="0" err="1">
                <a:solidFill>
                  <a:schemeClr val="tx2"/>
                </a:solidFill>
              </a:rPr>
              <a:t>mientras</a:t>
            </a:r>
            <a:r>
              <a:rPr lang="en-US" dirty="0">
                <a:solidFill>
                  <a:schemeClr val="tx2"/>
                </a:solidFill>
              </a:rPr>
              <a:t> que”).</a:t>
            </a:r>
          </a:p>
        </p:txBody>
      </p:sp>
    </p:spTree>
    <p:extLst>
      <p:ext uri="{BB962C8B-B14F-4D97-AF65-F5344CB8AC3E}">
        <p14:creationId xmlns:p14="http://schemas.microsoft.com/office/powerpoint/2010/main" val="3978026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ABA2-BE3F-4AA0-A620-05592BDD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Bucle</a:t>
            </a:r>
            <a:r>
              <a:rPr lang="en-US" dirty="0"/>
              <a:t> </a:t>
            </a:r>
            <a:r>
              <a:rPr lang="en-US" dirty="0" err="1"/>
              <a:t>inicializando</a:t>
            </a:r>
            <a:r>
              <a:rPr lang="en-US" dirty="0"/>
              <a:t> “</a:t>
            </a:r>
            <a:r>
              <a:rPr lang="en-US" dirty="0" err="1"/>
              <a:t>i</a:t>
            </a:r>
            <a:r>
              <a:rPr lang="en-US" dirty="0"/>
              <a:t>“ </a:t>
            </a:r>
            <a:r>
              <a:rPr lang="en-US" dirty="0" err="1"/>
              <a:t>en</a:t>
            </a:r>
            <a:r>
              <a:rPr lang="en-US" dirty="0"/>
              <a:t>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C2FEC-B376-4F96-8700-C382AFC01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442070" cy="46720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4F533E-CE1E-4A2E-88FB-68B6F843F37B}"/>
              </a:ext>
            </a:extLst>
          </p:cNvPr>
          <p:cNvSpPr/>
          <p:nvPr/>
        </p:nvSpPr>
        <p:spPr>
          <a:xfrm>
            <a:off x="5580126" y="1690688"/>
            <a:ext cx="5773674" cy="2957733"/>
          </a:xfrm>
          <a:custGeom>
            <a:avLst/>
            <a:gdLst>
              <a:gd name="connsiteX0" fmla="*/ 0 w 5773674"/>
              <a:gd name="connsiteY0" fmla="*/ 0 h 2957733"/>
              <a:gd name="connsiteX1" fmla="*/ 692841 w 5773674"/>
              <a:gd name="connsiteY1" fmla="*/ 0 h 2957733"/>
              <a:gd name="connsiteX2" fmla="*/ 1385682 w 5773674"/>
              <a:gd name="connsiteY2" fmla="*/ 0 h 2957733"/>
              <a:gd name="connsiteX3" fmla="*/ 1963049 w 5773674"/>
              <a:gd name="connsiteY3" fmla="*/ 0 h 2957733"/>
              <a:gd name="connsiteX4" fmla="*/ 2540417 w 5773674"/>
              <a:gd name="connsiteY4" fmla="*/ 0 h 2957733"/>
              <a:gd name="connsiteX5" fmla="*/ 3002310 w 5773674"/>
              <a:gd name="connsiteY5" fmla="*/ 0 h 2957733"/>
              <a:gd name="connsiteX6" fmla="*/ 3579678 w 5773674"/>
              <a:gd name="connsiteY6" fmla="*/ 0 h 2957733"/>
              <a:gd name="connsiteX7" fmla="*/ 3983835 w 5773674"/>
              <a:gd name="connsiteY7" fmla="*/ 0 h 2957733"/>
              <a:gd name="connsiteX8" fmla="*/ 4445729 w 5773674"/>
              <a:gd name="connsiteY8" fmla="*/ 0 h 2957733"/>
              <a:gd name="connsiteX9" fmla="*/ 4907623 w 5773674"/>
              <a:gd name="connsiteY9" fmla="*/ 0 h 2957733"/>
              <a:gd name="connsiteX10" fmla="*/ 5773674 w 5773674"/>
              <a:gd name="connsiteY10" fmla="*/ 0 h 2957733"/>
              <a:gd name="connsiteX11" fmla="*/ 5773674 w 5773674"/>
              <a:gd name="connsiteY11" fmla="*/ 532392 h 2957733"/>
              <a:gd name="connsiteX12" fmla="*/ 5773674 w 5773674"/>
              <a:gd name="connsiteY12" fmla="*/ 1183093 h 2957733"/>
              <a:gd name="connsiteX13" fmla="*/ 5773674 w 5773674"/>
              <a:gd name="connsiteY13" fmla="*/ 1715485 h 2957733"/>
              <a:gd name="connsiteX14" fmla="*/ 5773674 w 5773674"/>
              <a:gd name="connsiteY14" fmla="*/ 2307032 h 2957733"/>
              <a:gd name="connsiteX15" fmla="*/ 5773674 w 5773674"/>
              <a:gd name="connsiteY15" fmla="*/ 2957733 h 2957733"/>
              <a:gd name="connsiteX16" fmla="*/ 5369517 w 5773674"/>
              <a:gd name="connsiteY16" fmla="*/ 2957733 h 2957733"/>
              <a:gd name="connsiteX17" fmla="*/ 4792149 w 5773674"/>
              <a:gd name="connsiteY17" fmla="*/ 2957733 h 2957733"/>
              <a:gd name="connsiteX18" fmla="*/ 4157045 w 5773674"/>
              <a:gd name="connsiteY18" fmla="*/ 2957733 h 2957733"/>
              <a:gd name="connsiteX19" fmla="*/ 3637415 w 5773674"/>
              <a:gd name="connsiteY19" fmla="*/ 2957733 h 2957733"/>
              <a:gd name="connsiteX20" fmla="*/ 3117784 w 5773674"/>
              <a:gd name="connsiteY20" fmla="*/ 2957733 h 2957733"/>
              <a:gd name="connsiteX21" fmla="*/ 2540417 w 5773674"/>
              <a:gd name="connsiteY21" fmla="*/ 2957733 h 2957733"/>
              <a:gd name="connsiteX22" fmla="*/ 2020786 w 5773674"/>
              <a:gd name="connsiteY22" fmla="*/ 2957733 h 2957733"/>
              <a:gd name="connsiteX23" fmla="*/ 1616629 w 5773674"/>
              <a:gd name="connsiteY23" fmla="*/ 2957733 h 2957733"/>
              <a:gd name="connsiteX24" fmla="*/ 923788 w 5773674"/>
              <a:gd name="connsiteY24" fmla="*/ 2957733 h 2957733"/>
              <a:gd name="connsiteX25" fmla="*/ 0 w 5773674"/>
              <a:gd name="connsiteY25" fmla="*/ 2957733 h 2957733"/>
              <a:gd name="connsiteX26" fmla="*/ 0 w 5773674"/>
              <a:gd name="connsiteY26" fmla="*/ 2395764 h 2957733"/>
              <a:gd name="connsiteX27" fmla="*/ 0 w 5773674"/>
              <a:gd name="connsiteY27" fmla="*/ 1863372 h 2957733"/>
              <a:gd name="connsiteX28" fmla="*/ 0 w 5773674"/>
              <a:gd name="connsiteY28" fmla="*/ 1360557 h 2957733"/>
              <a:gd name="connsiteX29" fmla="*/ 0 w 5773674"/>
              <a:gd name="connsiteY29" fmla="*/ 798588 h 2957733"/>
              <a:gd name="connsiteX30" fmla="*/ 0 w 5773674"/>
              <a:gd name="connsiteY30" fmla="*/ 0 h 295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773674" h="2957733" fill="none" extrusionOk="0">
                <a:moveTo>
                  <a:pt x="0" y="0"/>
                </a:moveTo>
                <a:cubicBezTo>
                  <a:pt x="331915" y="-69327"/>
                  <a:pt x="490573" y="26372"/>
                  <a:pt x="692841" y="0"/>
                </a:cubicBezTo>
                <a:cubicBezTo>
                  <a:pt x="895109" y="-26372"/>
                  <a:pt x="1244223" y="64582"/>
                  <a:pt x="1385682" y="0"/>
                </a:cubicBezTo>
                <a:cubicBezTo>
                  <a:pt x="1527141" y="-64582"/>
                  <a:pt x="1679786" y="58037"/>
                  <a:pt x="1963049" y="0"/>
                </a:cubicBezTo>
                <a:cubicBezTo>
                  <a:pt x="2246312" y="-58037"/>
                  <a:pt x="2376630" y="42999"/>
                  <a:pt x="2540417" y="0"/>
                </a:cubicBezTo>
                <a:cubicBezTo>
                  <a:pt x="2704204" y="-42999"/>
                  <a:pt x="2827417" y="17404"/>
                  <a:pt x="3002310" y="0"/>
                </a:cubicBezTo>
                <a:cubicBezTo>
                  <a:pt x="3177203" y="-17404"/>
                  <a:pt x="3354234" y="16729"/>
                  <a:pt x="3579678" y="0"/>
                </a:cubicBezTo>
                <a:cubicBezTo>
                  <a:pt x="3805122" y="-16729"/>
                  <a:pt x="3811473" y="22817"/>
                  <a:pt x="3983835" y="0"/>
                </a:cubicBezTo>
                <a:cubicBezTo>
                  <a:pt x="4156197" y="-22817"/>
                  <a:pt x="4307662" y="47866"/>
                  <a:pt x="4445729" y="0"/>
                </a:cubicBezTo>
                <a:cubicBezTo>
                  <a:pt x="4583796" y="-47866"/>
                  <a:pt x="4813982" y="52683"/>
                  <a:pt x="4907623" y="0"/>
                </a:cubicBezTo>
                <a:cubicBezTo>
                  <a:pt x="5001264" y="-52683"/>
                  <a:pt x="5387071" y="5514"/>
                  <a:pt x="5773674" y="0"/>
                </a:cubicBezTo>
                <a:cubicBezTo>
                  <a:pt x="5776100" y="238532"/>
                  <a:pt x="5718862" y="352378"/>
                  <a:pt x="5773674" y="532392"/>
                </a:cubicBezTo>
                <a:cubicBezTo>
                  <a:pt x="5828486" y="712406"/>
                  <a:pt x="5759513" y="1004605"/>
                  <a:pt x="5773674" y="1183093"/>
                </a:cubicBezTo>
                <a:cubicBezTo>
                  <a:pt x="5787835" y="1361581"/>
                  <a:pt x="5716925" y="1521763"/>
                  <a:pt x="5773674" y="1715485"/>
                </a:cubicBezTo>
                <a:cubicBezTo>
                  <a:pt x="5830423" y="1909207"/>
                  <a:pt x="5735033" y="2153655"/>
                  <a:pt x="5773674" y="2307032"/>
                </a:cubicBezTo>
                <a:cubicBezTo>
                  <a:pt x="5812315" y="2460409"/>
                  <a:pt x="5707367" y="2713230"/>
                  <a:pt x="5773674" y="2957733"/>
                </a:cubicBezTo>
                <a:cubicBezTo>
                  <a:pt x="5682622" y="2993095"/>
                  <a:pt x="5498117" y="2919267"/>
                  <a:pt x="5369517" y="2957733"/>
                </a:cubicBezTo>
                <a:cubicBezTo>
                  <a:pt x="5240917" y="2996199"/>
                  <a:pt x="4924752" y="2913128"/>
                  <a:pt x="4792149" y="2957733"/>
                </a:cubicBezTo>
                <a:cubicBezTo>
                  <a:pt x="4659546" y="3002338"/>
                  <a:pt x="4422726" y="2930933"/>
                  <a:pt x="4157045" y="2957733"/>
                </a:cubicBezTo>
                <a:cubicBezTo>
                  <a:pt x="3891364" y="2984533"/>
                  <a:pt x="3846365" y="2935754"/>
                  <a:pt x="3637415" y="2957733"/>
                </a:cubicBezTo>
                <a:cubicBezTo>
                  <a:pt x="3428465" y="2979712"/>
                  <a:pt x="3269406" y="2906538"/>
                  <a:pt x="3117784" y="2957733"/>
                </a:cubicBezTo>
                <a:cubicBezTo>
                  <a:pt x="2966162" y="3008928"/>
                  <a:pt x="2745135" y="2936872"/>
                  <a:pt x="2540417" y="2957733"/>
                </a:cubicBezTo>
                <a:cubicBezTo>
                  <a:pt x="2335699" y="2978594"/>
                  <a:pt x="2260054" y="2907168"/>
                  <a:pt x="2020786" y="2957733"/>
                </a:cubicBezTo>
                <a:cubicBezTo>
                  <a:pt x="1781518" y="3008298"/>
                  <a:pt x="1774106" y="2950151"/>
                  <a:pt x="1616629" y="2957733"/>
                </a:cubicBezTo>
                <a:cubicBezTo>
                  <a:pt x="1459152" y="2965315"/>
                  <a:pt x="1122134" y="2885672"/>
                  <a:pt x="923788" y="2957733"/>
                </a:cubicBezTo>
                <a:cubicBezTo>
                  <a:pt x="725442" y="3029794"/>
                  <a:pt x="277895" y="2908660"/>
                  <a:pt x="0" y="2957733"/>
                </a:cubicBezTo>
                <a:cubicBezTo>
                  <a:pt x="-52050" y="2808904"/>
                  <a:pt x="42921" y="2528092"/>
                  <a:pt x="0" y="2395764"/>
                </a:cubicBezTo>
                <a:cubicBezTo>
                  <a:pt x="-42921" y="2263436"/>
                  <a:pt x="4027" y="2003434"/>
                  <a:pt x="0" y="1863372"/>
                </a:cubicBezTo>
                <a:cubicBezTo>
                  <a:pt x="-4027" y="1723310"/>
                  <a:pt x="13812" y="1520845"/>
                  <a:pt x="0" y="1360557"/>
                </a:cubicBezTo>
                <a:cubicBezTo>
                  <a:pt x="-13812" y="1200270"/>
                  <a:pt x="65283" y="1010538"/>
                  <a:pt x="0" y="798588"/>
                </a:cubicBezTo>
                <a:cubicBezTo>
                  <a:pt x="-65283" y="586638"/>
                  <a:pt x="38692" y="327070"/>
                  <a:pt x="0" y="0"/>
                </a:cubicBezTo>
                <a:close/>
              </a:path>
              <a:path w="5773674" h="2957733" stroke="0" extrusionOk="0">
                <a:moveTo>
                  <a:pt x="0" y="0"/>
                </a:moveTo>
                <a:cubicBezTo>
                  <a:pt x="135798" y="-20343"/>
                  <a:pt x="302469" y="22130"/>
                  <a:pt x="404157" y="0"/>
                </a:cubicBezTo>
                <a:cubicBezTo>
                  <a:pt x="505845" y="-22130"/>
                  <a:pt x="642997" y="6144"/>
                  <a:pt x="866051" y="0"/>
                </a:cubicBezTo>
                <a:cubicBezTo>
                  <a:pt x="1089105" y="-6144"/>
                  <a:pt x="1154938" y="9802"/>
                  <a:pt x="1270208" y="0"/>
                </a:cubicBezTo>
                <a:cubicBezTo>
                  <a:pt x="1385478" y="-9802"/>
                  <a:pt x="1635310" y="14878"/>
                  <a:pt x="1847576" y="0"/>
                </a:cubicBezTo>
                <a:cubicBezTo>
                  <a:pt x="2059842" y="-14878"/>
                  <a:pt x="2304201" y="60099"/>
                  <a:pt x="2482680" y="0"/>
                </a:cubicBezTo>
                <a:cubicBezTo>
                  <a:pt x="2661159" y="-60099"/>
                  <a:pt x="2766430" y="23675"/>
                  <a:pt x="3002310" y="0"/>
                </a:cubicBezTo>
                <a:cubicBezTo>
                  <a:pt x="3238190" y="-23675"/>
                  <a:pt x="3540982" y="8631"/>
                  <a:pt x="3695151" y="0"/>
                </a:cubicBezTo>
                <a:cubicBezTo>
                  <a:pt x="3849320" y="-8631"/>
                  <a:pt x="4060810" y="32232"/>
                  <a:pt x="4272519" y="0"/>
                </a:cubicBezTo>
                <a:cubicBezTo>
                  <a:pt x="4484228" y="-32232"/>
                  <a:pt x="4534890" y="8109"/>
                  <a:pt x="4676676" y="0"/>
                </a:cubicBezTo>
                <a:cubicBezTo>
                  <a:pt x="4818462" y="-8109"/>
                  <a:pt x="5389149" y="79396"/>
                  <a:pt x="5773674" y="0"/>
                </a:cubicBezTo>
                <a:cubicBezTo>
                  <a:pt x="5784084" y="215031"/>
                  <a:pt x="5758958" y="370399"/>
                  <a:pt x="5773674" y="591547"/>
                </a:cubicBezTo>
                <a:cubicBezTo>
                  <a:pt x="5788390" y="812695"/>
                  <a:pt x="5755372" y="950422"/>
                  <a:pt x="5773674" y="1094361"/>
                </a:cubicBezTo>
                <a:cubicBezTo>
                  <a:pt x="5791976" y="1238300"/>
                  <a:pt x="5749814" y="1395201"/>
                  <a:pt x="5773674" y="1597176"/>
                </a:cubicBezTo>
                <a:cubicBezTo>
                  <a:pt x="5797534" y="1799152"/>
                  <a:pt x="5771791" y="1890346"/>
                  <a:pt x="5773674" y="2129568"/>
                </a:cubicBezTo>
                <a:cubicBezTo>
                  <a:pt x="5775557" y="2368790"/>
                  <a:pt x="5748203" y="2758127"/>
                  <a:pt x="5773674" y="2957733"/>
                </a:cubicBezTo>
                <a:cubicBezTo>
                  <a:pt x="5540280" y="3008034"/>
                  <a:pt x="5447162" y="2943294"/>
                  <a:pt x="5254043" y="2957733"/>
                </a:cubicBezTo>
                <a:cubicBezTo>
                  <a:pt x="5060924" y="2972172"/>
                  <a:pt x="4836962" y="2887597"/>
                  <a:pt x="4618939" y="2957733"/>
                </a:cubicBezTo>
                <a:cubicBezTo>
                  <a:pt x="4400916" y="3027869"/>
                  <a:pt x="4284064" y="2946039"/>
                  <a:pt x="4099309" y="2957733"/>
                </a:cubicBezTo>
                <a:cubicBezTo>
                  <a:pt x="3914554" y="2969427"/>
                  <a:pt x="3778433" y="2948279"/>
                  <a:pt x="3637415" y="2957733"/>
                </a:cubicBezTo>
                <a:cubicBezTo>
                  <a:pt x="3496397" y="2967187"/>
                  <a:pt x="3227926" y="2895040"/>
                  <a:pt x="3060047" y="2957733"/>
                </a:cubicBezTo>
                <a:cubicBezTo>
                  <a:pt x="2892168" y="3020426"/>
                  <a:pt x="2760660" y="2953972"/>
                  <a:pt x="2598153" y="2957733"/>
                </a:cubicBezTo>
                <a:cubicBezTo>
                  <a:pt x="2435646" y="2961494"/>
                  <a:pt x="2383056" y="2956206"/>
                  <a:pt x="2193996" y="2957733"/>
                </a:cubicBezTo>
                <a:cubicBezTo>
                  <a:pt x="2004936" y="2959260"/>
                  <a:pt x="1834603" y="2914190"/>
                  <a:pt x="1674365" y="2957733"/>
                </a:cubicBezTo>
                <a:cubicBezTo>
                  <a:pt x="1514127" y="3001276"/>
                  <a:pt x="1356135" y="2943383"/>
                  <a:pt x="1212472" y="2957733"/>
                </a:cubicBezTo>
                <a:cubicBezTo>
                  <a:pt x="1068809" y="2972083"/>
                  <a:pt x="876050" y="2944112"/>
                  <a:pt x="635104" y="2957733"/>
                </a:cubicBezTo>
                <a:cubicBezTo>
                  <a:pt x="394158" y="2971354"/>
                  <a:pt x="183505" y="2927541"/>
                  <a:pt x="0" y="2957733"/>
                </a:cubicBezTo>
                <a:cubicBezTo>
                  <a:pt x="-1733" y="2833711"/>
                  <a:pt x="5886" y="2661423"/>
                  <a:pt x="0" y="2454918"/>
                </a:cubicBezTo>
                <a:cubicBezTo>
                  <a:pt x="-5886" y="2248414"/>
                  <a:pt x="9895" y="2000116"/>
                  <a:pt x="0" y="1804217"/>
                </a:cubicBezTo>
                <a:cubicBezTo>
                  <a:pt x="-9895" y="1608318"/>
                  <a:pt x="46855" y="1451953"/>
                  <a:pt x="0" y="1242248"/>
                </a:cubicBezTo>
                <a:cubicBezTo>
                  <a:pt x="-46855" y="1032543"/>
                  <a:pt x="26834" y="853140"/>
                  <a:pt x="0" y="709856"/>
                </a:cubicBezTo>
                <a:cubicBezTo>
                  <a:pt x="-26834" y="566572"/>
                  <a:pt x="20388" y="251714"/>
                  <a:pt x="0" y="0"/>
                </a:cubicBezTo>
                <a:close/>
              </a:path>
            </a:pathLst>
          </a:custGeom>
          <a:ln w="28575">
            <a:noFill/>
            <a:prstDash val="dash"/>
            <a:extLst>
              <a:ext uri="{C807C97D-BFC1-408E-A445-0C87EB9F89A2}">
                <ask:lineSketchStyleProps xmlns:ask="http://schemas.microsoft.com/office/drawing/2018/sketchyshapes" sd="10795270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Clase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se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hizo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ejemplo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cuando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” se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inicializaba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1 y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que la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condición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bucle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cambiaba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a: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Repetir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hasta que: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0070C0"/>
                </a:solidFill>
              </a:rPr>
              <a:t>i &gt; 4 (</a:t>
            </a:r>
            <a:r>
              <a:rPr lang="en-US" sz="2800" b="1" dirty="0" err="1">
                <a:solidFill>
                  <a:srgbClr val="0070C0"/>
                </a:solidFill>
              </a:rPr>
              <a:t>Números</a:t>
            </a:r>
            <a:r>
              <a:rPr lang="en-US" sz="2800" b="1" dirty="0">
                <a:solidFill>
                  <a:srgbClr val="0070C0"/>
                </a:solidFill>
              </a:rPr>
              <a:t> a </a:t>
            </a:r>
            <a:r>
              <a:rPr lang="en-US" sz="2800" b="1" dirty="0" err="1">
                <a:solidFill>
                  <a:srgbClr val="0070C0"/>
                </a:solidFill>
              </a:rPr>
              <a:t>Sumar</a:t>
            </a:r>
            <a:r>
              <a:rPr lang="en-US" sz="2800" b="1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A507E3-7783-4658-98F1-20EEE1BA6013}"/>
              </a:ext>
            </a:extLst>
          </p:cNvPr>
          <p:cNvCxnSpPr/>
          <p:nvPr/>
        </p:nvCxnSpPr>
        <p:spPr>
          <a:xfrm flipH="1">
            <a:off x="2647950" y="2547827"/>
            <a:ext cx="3009900" cy="728773"/>
          </a:xfrm>
          <a:prstGeom prst="straightConnector1">
            <a:avLst/>
          </a:prstGeom>
          <a:ln w="76200">
            <a:solidFill>
              <a:srgbClr val="00B050"/>
            </a:solidFill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AE4788-E5C4-4990-A175-549EACCFD960}"/>
              </a:ext>
            </a:extLst>
          </p:cNvPr>
          <p:cNvCxnSpPr>
            <a:cxnSpLocks/>
          </p:cNvCxnSpPr>
          <p:nvPr/>
        </p:nvCxnSpPr>
        <p:spPr>
          <a:xfrm flipH="1" flipV="1">
            <a:off x="4075177" y="4160099"/>
            <a:ext cx="2420873" cy="221401"/>
          </a:xfrm>
          <a:prstGeom prst="straightConnector1">
            <a:avLst/>
          </a:prstGeom>
          <a:ln w="76200">
            <a:solidFill>
              <a:srgbClr val="00B050"/>
            </a:solidFill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Scratch 3 now supports LEGO Boost - Brick Bots">
            <a:hlinkClick r:id="rId3"/>
            <a:extLst>
              <a:ext uri="{FF2B5EF4-FFF2-40B4-BE49-F238E27FC236}">
                <a16:creationId xmlns:a16="http://schemas.microsoft.com/office/drawing/2014/main" id="{8FBA69B6-AC47-42F1-933C-D4BAC7448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9" y="5280148"/>
            <a:ext cx="1852612" cy="138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H FACILITADORES">
            <a:hlinkClick r:id="rId5"/>
            <a:extLst>
              <a:ext uri="{FF2B5EF4-FFF2-40B4-BE49-F238E27FC236}">
                <a16:creationId xmlns:a16="http://schemas.microsoft.com/office/drawing/2014/main" id="{B94F45C0-A15B-4657-A6E8-151E88896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5330898"/>
            <a:ext cx="1604413" cy="89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EE4075-9354-4B5F-A1D2-954DDA800CC8}"/>
              </a:ext>
            </a:extLst>
          </p:cNvPr>
          <p:cNvSpPr txBox="1"/>
          <p:nvPr/>
        </p:nvSpPr>
        <p:spPr>
          <a:xfrm>
            <a:off x="5810249" y="4819921"/>
            <a:ext cx="460057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580796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F5E3-000D-420B-89D1-0A61112E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70244"/>
          </a:xfrm>
        </p:spPr>
        <p:txBody>
          <a:bodyPr>
            <a:normAutofit fontScale="90000"/>
          </a:bodyPr>
          <a:lstStyle/>
          <a:p>
            <a:r>
              <a:rPr lang="es-PE" dirty="0"/>
              <a:t>4.4 Se requiere un algoritmo para obtener la edad promedio de un grupo de N alumnos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CA29B-4835-47AF-A1AE-D30C48A3E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48" y="4144960"/>
            <a:ext cx="1501270" cy="1928027"/>
          </a:xfrm>
          <a:prstGeom prst="rect">
            <a:avLst/>
          </a:prstGeom>
        </p:spPr>
      </p:pic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5F26F500-3DB4-4298-9964-6B81D3882899}"/>
              </a:ext>
            </a:extLst>
          </p:cNvPr>
          <p:cNvSpPr txBox="1"/>
          <p:nvPr/>
        </p:nvSpPr>
        <p:spPr>
          <a:xfrm>
            <a:off x="3127863" y="6126368"/>
            <a:ext cx="60960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PE" dirty="0"/>
              <a:t>Link al proyecto: https://scratch.mit.edu/projects/408785477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C60EC5-A3B6-4349-B436-0A20434E0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54" y="1884812"/>
            <a:ext cx="4077265" cy="15441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D86CDA-9799-4B8B-B4D5-56CE87266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720" y="1825625"/>
            <a:ext cx="6366329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53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DC9D-18B8-4164-A2A4-A81C64A7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Ejemplo 4.14.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9C66B-594E-47A9-9799-0CF6B973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Una empresa les paga a sus empleados con base en las horas trabajadas en la semana. Realice un algoritmo para determinar el sueldo semanal de N trabajadores y, además, calcule cuánto pagó la empresa por los N empleados.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863B0-DFD0-453F-BE82-452B67740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617" y="3429000"/>
            <a:ext cx="1912786" cy="2270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15C491-875D-45C9-9487-C82087542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173" y="3775645"/>
            <a:ext cx="5722488" cy="191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2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43A1-2D8A-4050-A167-A312B316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254749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PE" sz="9600" b="1" dirty="0"/>
              <a:t>Clases de Scratch</a:t>
            </a:r>
          </a:p>
        </p:txBody>
      </p:sp>
    </p:spTree>
    <p:extLst>
      <p:ext uri="{BB962C8B-B14F-4D97-AF65-F5344CB8AC3E}">
        <p14:creationId xmlns:p14="http://schemas.microsoft.com/office/powerpoint/2010/main" val="87558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90A3-C28A-4F53-A413-B81B1B92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4.14 Solución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4841E-F461-4445-987B-90E16D4C3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304" y="1830725"/>
            <a:ext cx="4753240" cy="4662150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2D15C96C-3ED9-4C4D-A233-876B615E9553}"/>
              </a:ext>
            </a:extLst>
          </p:cNvPr>
          <p:cNvSpPr txBox="1"/>
          <p:nvPr/>
        </p:nvSpPr>
        <p:spPr>
          <a:xfrm>
            <a:off x="4382836" y="612407"/>
            <a:ext cx="7085264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PE" sz="2400" dirty="0"/>
              <a:t>Link al proyecto:   https://scratch.mit.edu/projects/408788335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12A3B-A92A-461F-86CE-B258B316D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54" y="1690688"/>
            <a:ext cx="3650924" cy="376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32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0122-88ED-4D42-92B8-D305EBFA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4.15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0784E-0938-40B3-9563-5B1D86D6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1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Una empresa les paga a sus empleados con base en las horas trabajadas en la semana. Para esto, se registran los días que laboró y las horas de cada día. Realice un algoritmo para determinar el sueldo semanal de N trabajadores y además calcule cuánto pagó la empresa por los N empleados.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73542-1EEB-4A3F-92BD-E71D4FAF4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814" y="3429000"/>
            <a:ext cx="1836579" cy="2880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826C66-EE27-4CA0-BFED-270CF37C4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672" y="3461975"/>
            <a:ext cx="5580816" cy="26369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74C07E-1C72-42AB-9495-8CFEDC6AC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399" y="3150175"/>
            <a:ext cx="2346121" cy="326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62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DDFD6FE-0715-4076-B835-0C269497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9656"/>
            <a:ext cx="9850515" cy="5553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851713-7708-4183-B404-02E1DE3E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9333"/>
          </a:xfrm>
        </p:spPr>
        <p:txBody>
          <a:bodyPr>
            <a:normAutofit fontScale="90000"/>
          </a:bodyPr>
          <a:lstStyle/>
          <a:p>
            <a:r>
              <a:rPr lang="es-PE" sz="3600" dirty="0"/>
              <a:t>4.15 Solución</a:t>
            </a:r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36AC2354-9F2A-4D37-ACEA-DA291B930B80}"/>
              </a:ext>
            </a:extLst>
          </p:cNvPr>
          <p:cNvSpPr txBox="1"/>
          <p:nvPr/>
        </p:nvSpPr>
        <p:spPr>
          <a:xfrm>
            <a:off x="3305915" y="392186"/>
            <a:ext cx="609452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PE" dirty="0"/>
              <a:t>Link al proyecto https://scratch.mit.edu/projects/408789345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7D93E51-36BC-4FD9-9E12-AF855BB82AAB}"/>
              </a:ext>
            </a:extLst>
          </p:cNvPr>
          <p:cNvSpPr/>
          <p:nvPr/>
        </p:nvSpPr>
        <p:spPr>
          <a:xfrm>
            <a:off x="2807446" y="1171852"/>
            <a:ext cx="568171" cy="1606858"/>
          </a:xfrm>
          <a:prstGeom prst="rightBrace">
            <a:avLst>
              <a:gd name="adj1" fmla="val 33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594AD-A71A-45EF-9887-1C99C85C9128}"/>
              </a:ext>
            </a:extLst>
          </p:cNvPr>
          <p:cNvSpPr txBox="1"/>
          <p:nvPr/>
        </p:nvSpPr>
        <p:spPr>
          <a:xfrm>
            <a:off x="3451558" y="1816291"/>
            <a:ext cx="26444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/>
              <a:t>Inicialización de variables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BDA9005-0437-4AE8-BD8C-09AB08A1E141}"/>
              </a:ext>
            </a:extLst>
          </p:cNvPr>
          <p:cNvSpPr/>
          <p:nvPr/>
        </p:nvSpPr>
        <p:spPr>
          <a:xfrm>
            <a:off x="3020511" y="2832829"/>
            <a:ext cx="355106" cy="496297"/>
          </a:xfrm>
          <a:prstGeom prst="rightBrace">
            <a:avLst>
              <a:gd name="adj1" fmla="val 1489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FDD2C-8AED-4DE6-97B2-B2C2DBE6EE80}"/>
              </a:ext>
            </a:extLst>
          </p:cNvPr>
          <p:cNvSpPr txBox="1"/>
          <p:nvPr/>
        </p:nvSpPr>
        <p:spPr>
          <a:xfrm>
            <a:off x="3451558" y="2896311"/>
            <a:ext cx="17956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/>
              <a:t>Datos de entrada</a:t>
            </a:r>
          </a:p>
        </p:txBody>
      </p:sp>
    </p:spTree>
    <p:extLst>
      <p:ext uri="{BB962C8B-B14F-4D97-AF65-F5344CB8AC3E}">
        <p14:creationId xmlns:p14="http://schemas.microsoft.com/office/powerpoint/2010/main" val="2626293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49A2-DF61-4B9C-9E33-195213EA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/>
          </a:bodyPr>
          <a:lstStyle/>
          <a:p>
            <a:r>
              <a:rPr lang="es-PE" sz="2800" dirty="0"/>
              <a:t>4.5 Variante Repetir Hasta 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A9FF-075D-49D5-A7A1-CF55BA2F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CB032-8C37-48B9-B9AE-B57CFA9A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989" y="942976"/>
            <a:ext cx="8077900" cy="5875529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73CF27D0-3680-49C3-8C4F-AB9C9ECDF4DB}"/>
              </a:ext>
            </a:extLst>
          </p:cNvPr>
          <p:cNvSpPr txBox="1"/>
          <p:nvPr/>
        </p:nvSpPr>
        <p:spPr>
          <a:xfrm>
            <a:off x="5724894" y="429363"/>
            <a:ext cx="609452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PE" dirty="0"/>
              <a:t>Link al proyecto https://scratch.mit.edu/projects/453109986/</a:t>
            </a:r>
          </a:p>
        </p:txBody>
      </p:sp>
    </p:spTree>
    <p:extLst>
      <p:ext uri="{BB962C8B-B14F-4D97-AF65-F5344CB8AC3E}">
        <p14:creationId xmlns:p14="http://schemas.microsoft.com/office/powerpoint/2010/main" val="2964484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A0AD-2F69-4981-8274-D777A715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8800" b="1" dirty="0"/>
              <a:t>Planificación de 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C78DB-622E-4704-975D-E26890A14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programación de clases queda de la siguiente manera: </a:t>
            </a:r>
          </a:p>
          <a:p>
            <a:endParaRPr lang="es-P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2020-11-23 Lunes.</a:t>
            </a:r>
          </a:p>
          <a:p>
            <a:pPr lvl="1"/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Estructuras Repetitivas. Teoría y ejercicios.  </a:t>
            </a:r>
          </a:p>
          <a:p>
            <a:pPr lvl="2"/>
            <a:r>
              <a:rPr lang="es-PE" b="1" dirty="0">
                <a:solidFill>
                  <a:srgbClr val="00B050"/>
                </a:solidFill>
              </a:rPr>
              <a:t>Tarea: Elaborar 4 problemas. Vence el 30 de Noviembre</a:t>
            </a:r>
          </a:p>
          <a:p>
            <a:pPr lvl="1"/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Elaborar un juegos. </a:t>
            </a:r>
          </a:p>
          <a:p>
            <a:pPr lvl="2"/>
            <a:r>
              <a:rPr lang="es-PE" b="1" dirty="0">
                <a:solidFill>
                  <a:srgbClr val="00B050"/>
                </a:solidFill>
              </a:rPr>
              <a:t>Tarea. Elaborar un juego. Vence el 24 de Noviembre</a:t>
            </a:r>
          </a:p>
          <a:p>
            <a:pPr marL="0" indent="0">
              <a:buNone/>
            </a:pPr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2020-11-24 Martes. </a:t>
            </a:r>
          </a:p>
          <a:p>
            <a:pPr lvl="1"/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Elaborar juegos. </a:t>
            </a:r>
          </a:p>
          <a:p>
            <a:pPr lvl="2"/>
            <a:r>
              <a:rPr lang="es-PE" b="1" dirty="0">
                <a:solidFill>
                  <a:srgbClr val="00B050"/>
                </a:solidFill>
              </a:rPr>
              <a:t>Tarea. Elaborar un juego. Vence el 26 de Noviembre</a:t>
            </a:r>
          </a:p>
          <a:p>
            <a:pPr marL="0" indent="0">
              <a:buNone/>
            </a:pPr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2020-11-30 Lunes. </a:t>
            </a:r>
          </a:p>
          <a:p>
            <a:pPr lvl="1"/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Exposición del trabajo – Grupo 1</a:t>
            </a:r>
          </a:p>
          <a:p>
            <a:pPr marL="0" indent="0">
              <a:buNone/>
            </a:pPr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2020-12-01 Martes. </a:t>
            </a:r>
          </a:p>
          <a:p>
            <a:pPr lvl="1"/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Exposición del trabajo – Grupo 2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1993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EDEC-0DC9-43A6-9057-A16B89D4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sz="9600" b="1" dirty="0"/>
              <a:t>Elaborar juegos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76491C92-E9E1-4412-AAD8-6CD64EFD341D}"/>
              </a:ext>
            </a:extLst>
          </p:cNvPr>
          <p:cNvSpPr txBox="1"/>
          <p:nvPr/>
        </p:nvSpPr>
        <p:spPr>
          <a:xfrm>
            <a:off x="1011414" y="2380409"/>
            <a:ext cx="10083306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PE" b="1" dirty="0"/>
              <a:t>Curso para elaborar juegos</a:t>
            </a:r>
          </a:p>
          <a:p>
            <a:pPr algn="ctr"/>
            <a:endParaRPr lang="es-PE" dirty="0"/>
          </a:p>
          <a:p>
            <a:pPr algn="ctr"/>
            <a:r>
              <a:rPr lang="es-PE" b="1" dirty="0"/>
              <a:t>Udemy Link del curso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36DB6-72C9-4425-94E5-423BD5F34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1" y="4075305"/>
            <a:ext cx="5560563" cy="218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FD823C-B939-4401-A7E0-06F03EE625E9}"/>
              </a:ext>
            </a:extLst>
          </p:cNvPr>
          <p:cNvSpPr txBox="1"/>
          <p:nvPr/>
        </p:nvSpPr>
        <p:spPr>
          <a:xfrm>
            <a:off x="767651" y="3504856"/>
            <a:ext cx="540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Se recomienda llegar a la clase con estos conocimientos</a:t>
            </a:r>
          </a:p>
        </p:txBody>
      </p:sp>
    </p:spTree>
    <p:extLst>
      <p:ext uri="{BB962C8B-B14F-4D97-AF65-F5344CB8AC3E}">
        <p14:creationId xmlns:p14="http://schemas.microsoft.com/office/powerpoint/2010/main" val="814075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7F56-31CA-456B-816C-F3AAC9F4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Clase 1 – Elaborar dos juegos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77F28-2771-488C-BFE2-B6D36A89D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Tarea: Desarrollar 1 juego: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75757-15F9-4BCB-96CB-4C636D55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276366"/>
            <a:ext cx="8191500" cy="36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6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D442-2ED8-43B2-AECF-F4E10FD6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Clase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1E258-5449-48EA-A372-4D95DD2E5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813"/>
            <a:ext cx="10515600" cy="488950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Fundamento teórico de elaboración de juegos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96536-3212-4F07-A870-AC31D4C0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979479"/>
            <a:ext cx="5669771" cy="10287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1B2F6D-313B-49CC-B9F6-619D5D9AFCC5}"/>
              </a:ext>
            </a:extLst>
          </p:cNvPr>
          <p:cNvSpPr txBox="1">
            <a:spLocks/>
          </p:cNvSpPr>
          <p:nvPr/>
        </p:nvSpPr>
        <p:spPr>
          <a:xfrm>
            <a:off x="838200" y="3157451"/>
            <a:ext cx="10515600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dirty="0"/>
              <a:t>Tarea: Elaborar un juego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84CCB1-CC1A-497B-AD0E-EFFFDD7FC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3795584"/>
            <a:ext cx="5776461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80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1C69-89E4-4ED8-B568-1030F31B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7200" b="1" dirty="0"/>
              <a:t>Trabajo Final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0873E-64FF-4FCF-B194-5C67B0C4DFD9}"/>
              </a:ext>
            </a:extLst>
          </p:cNvPr>
          <p:cNvSpPr txBox="1"/>
          <p:nvPr/>
        </p:nvSpPr>
        <p:spPr>
          <a:xfrm>
            <a:off x="838200" y="1387704"/>
            <a:ext cx="815532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PE" sz="1600" b="1" dirty="0"/>
              <a:t>Elaborar un juego en Scratch</a:t>
            </a:r>
          </a:p>
          <a:p>
            <a:pPr lvl="1"/>
            <a:r>
              <a:rPr lang="es-PE" sz="1600" dirty="0"/>
              <a:t>Opción 1: Tomar un juego como base y puede incrementar las funcionalidades disponibles en los otros juegos.</a:t>
            </a:r>
          </a:p>
          <a:p>
            <a:pPr lvl="1"/>
            <a:r>
              <a:rPr lang="es-PE" sz="1600" dirty="0"/>
              <a:t>Opción 2: Puede crear un juego.</a:t>
            </a:r>
          </a:p>
          <a:p>
            <a:pPr marL="0" indent="0">
              <a:buNone/>
            </a:pPr>
            <a:r>
              <a:rPr lang="es-PE" sz="1600" b="1" dirty="0"/>
              <a:t>Incluir lo siguiente en una presentación en PPT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sz="1600" dirty="0"/>
              <a:t>Descripción del juego. Explicar de que trata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sz="1600" dirty="0"/>
              <a:t>Personajes. Explicar el rol de cada personaje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sz="1600" dirty="0"/>
              <a:t>Niveles y puntaje. Explicar como se obtienen los puntos y la lógica para cambiar de nivel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sz="1600" dirty="0"/>
              <a:t>Habilidades adquiridas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sz="1600" dirty="0"/>
              <a:t>Mejoras sugeridas para las siguientes versiones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sz="1600" dirty="0"/>
              <a:t>Link de Scratch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sz="1600" dirty="0"/>
              <a:t>Link de un video en </a:t>
            </a:r>
            <a:r>
              <a:rPr lang="es-PE" sz="1600" dirty="0" err="1"/>
              <a:t>youtube</a:t>
            </a:r>
            <a:r>
              <a:rPr lang="es-PE" sz="1600" dirty="0"/>
              <a:t> con la presentación del mismo que no debe durar mas de 7 minutos.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0B448-91F3-4294-A21E-6C221F547B38}"/>
              </a:ext>
            </a:extLst>
          </p:cNvPr>
          <p:cNvSpPr txBox="1"/>
          <p:nvPr/>
        </p:nvSpPr>
        <p:spPr>
          <a:xfrm>
            <a:off x="1066076" y="4804024"/>
            <a:ext cx="4054876" cy="176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PE" sz="1600" b="1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Solo contará como mejoras:</a:t>
            </a:r>
            <a:endParaRPr lang="es-PE" sz="1600" b="1" dirty="0">
              <a:solidFill>
                <a:srgbClr val="00B05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6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El cambio de lógica en el juego</a:t>
            </a:r>
            <a:endParaRPr lang="es-PE" sz="1600" dirty="0">
              <a:solidFill>
                <a:srgbClr val="00B05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6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Aumento de niveles</a:t>
            </a:r>
            <a:endParaRPr lang="es-PE" sz="1600" dirty="0">
              <a:solidFill>
                <a:srgbClr val="00B05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6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Control de puntaje</a:t>
            </a:r>
            <a:endParaRPr lang="es-PE" sz="1600" dirty="0">
              <a:solidFill>
                <a:srgbClr val="00B05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6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Usar la función clone</a:t>
            </a:r>
            <a:endParaRPr lang="es-PE" sz="1600" dirty="0">
              <a:solidFill>
                <a:srgbClr val="00B05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E" sz="16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Usar el objeto Broadcast/</a:t>
            </a:r>
            <a:r>
              <a:rPr lang="es-PE" sz="1600" dirty="0" err="1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Message</a:t>
            </a:r>
            <a:endParaRPr lang="es-PE" sz="1600" dirty="0">
              <a:solidFill>
                <a:srgbClr val="00B05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481D0-6851-4F1D-AEA5-C609B0456B33}"/>
              </a:ext>
            </a:extLst>
          </p:cNvPr>
          <p:cNvSpPr txBox="1"/>
          <p:nvPr/>
        </p:nvSpPr>
        <p:spPr>
          <a:xfrm>
            <a:off x="4679668" y="4804024"/>
            <a:ext cx="4054876" cy="176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PE" sz="16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No cuenta como mejora:</a:t>
            </a:r>
            <a:endParaRPr lang="es-PE" sz="1600" b="1" dirty="0">
              <a:solidFill>
                <a:srgbClr val="FF000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6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cambio de personajes,</a:t>
            </a:r>
            <a:endParaRPr lang="es-PE" sz="1600" dirty="0">
              <a:solidFill>
                <a:srgbClr val="FF000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6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cambio de fondo, </a:t>
            </a:r>
            <a:endParaRPr lang="es-PE" sz="1600" dirty="0">
              <a:solidFill>
                <a:srgbClr val="FF000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6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cambio de colores</a:t>
            </a:r>
            <a:endParaRPr lang="es-PE" sz="1600" dirty="0">
              <a:solidFill>
                <a:srgbClr val="FF000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6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inclusión de sonidos</a:t>
            </a:r>
            <a:endParaRPr lang="es-PE" sz="1600" dirty="0">
              <a:solidFill>
                <a:srgbClr val="FF000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E" sz="16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inclusión de imágenes.</a:t>
            </a:r>
            <a:endParaRPr lang="es-PE" sz="1600" dirty="0">
              <a:solidFill>
                <a:srgbClr val="FF000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63987-6410-4FB0-9739-2E8C0361DD7C}"/>
              </a:ext>
            </a:extLst>
          </p:cNvPr>
          <p:cNvSpPr txBox="1"/>
          <p:nvPr/>
        </p:nvSpPr>
        <p:spPr>
          <a:xfrm>
            <a:off x="9363771" y="1249651"/>
            <a:ext cx="2643176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2800" dirty="0"/>
              <a:t>Ejemplos</a:t>
            </a:r>
          </a:p>
        </p:txBody>
      </p:sp>
      <p:pic>
        <p:nvPicPr>
          <p:cNvPr id="16" name="Graphic 15" descr="Presentation with media">
            <a:hlinkClick r:id="rId2"/>
            <a:extLst>
              <a:ext uri="{FF2B5EF4-FFF2-40B4-BE49-F238E27FC236}">
                <a16:creationId xmlns:a16="http://schemas.microsoft.com/office/drawing/2014/main" id="{12BD89ED-D9CF-4402-BD7E-BA488317B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9822" y="1936513"/>
            <a:ext cx="1828800" cy="1828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3FF987-5E35-44C0-9DA7-7C1B7098D038}"/>
              </a:ext>
            </a:extLst>
          </p:cNvPr>
          <p:cNvSpPr txBox="1"/>
          <p:nvPr/>
        </p:nvSpPr>
        <p:spPr>
          <a:xfrm>
            <a:off x="9871931" y="3544783"/>
            <a:ext cx="180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PPT Presentación</a:t>
            </a:r>
          </a:p>
        </p:txBody>
      </p:sp>
      <p:pic>
        <p:nvPicPr>
          <p:cNvPr id="19" name="Graphic 18" descr="Video camera">
            <a:hlinkClick r:id="rId5"/>
            <a:extLst>
              <a:ext uri="{FF2B5EF4-FFF2-40B4-BE49-F238E27FC236}">
                <a16:creationId xmlns:a16="http://schemas.microsoft.com/office/drawing/2014/main" id="{5276A9DD-F862-4E47-AFBF-EF9A8389AA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9822" y="4194741"/>
            <a:ext cx="1828800" cy="1828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B48F57-A1D5-4ED0-94FB-59264F02469E}"/>
              </a:ext>
            </a:extLst>
          </p:cNvPr>
          <p:cNvSpPr txBox="1"/>
          <p:nvPr/>
        </p:nvSpPr>
        <p:spPr>
          <a:xfrm>
            <a:off x="9833115" y="5686027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/>
              <a:t>Canal en </a:t>
            </a:r>
            <a:r>
              <a:rPr lang="es-PE" dirty="0" err="1"/>
              <a:t>Youtube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555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83F6-98A2-427E-BB80-B4A0A3EE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177"/>
          </a:xfrm>
        </p:spPr>
        <p:txBody>
          <a:bodyPr>
            <a:normAutofit/>
          </a:bodyPr>
          <a:lstStyle/>
          <a:p>
            <a:r>
              <a:rPr lang="en-US" sz="3600" dirty="0" err="1"/>
              <a:t>Estudio</a:t>
            </a:r>
            <a:r>
              <a:rPr lang="en-US" sz="3600" dirty="0"/>
              <a:t> con </a:t>
            </a:r>
            <a:r>
              <a:rPr lang="en-US" sz="3600" dirty="0" err="1"/>
              <a:t>todos</a:t>
            </a:r>
            <a:r>
              <a:rPr lang="en-US" sz="3600" dirty="0"/>
              <a:t> los </a:t>
            </a:r>
            <a:r>
              <a:rPr lang="en-US" sz="3600" dirty="0" err="1"/>
              <a:t>ejercicios</a:t>
            </a:r>
            <a:r>
              <a:rPr lang="en-US" sz="3600" dirty="0"/>
              <a:t> de </a:t>
            </a:r>
            <a:r>
              <a:rPr lang="en-US" sz="3600" dirty="0" err="1"/>
              <a:t>clase</a:t>
            </a:r>
            <a:r>
              <a:rPr lang="en-US" sz="3600" dirty="0"/>
              <a:t> </a:t>
            </a:r>
            <a:r>
              <a:rPr lang="en-US" sz="3600" dirty="0" err="1"/>
              <a:t>resueltos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35E7B-684C-413F-B3AF-CBCE3A302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783" y="1169302"/>
            <a:ext cx="5428161" cy="5283571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2BDA0CA-0EFC-4E89-A48B-C6895D033CB6}"/>
              </a:ext>
            </a:extLst>
          </p:cNvPr>
          <p:cNvSpPr/>
          <p:nvPr/>
        </p:nvSpPr>
        <p:spPr>
          <a:xfrm>
            <a:off x="8672944" y="1281997"/>
            <a:ext cx="2841032" cy="1479864"/>
          </a:xfrm>
          <a:prstGeom prst="wedgeRectCallout">
            <a:avLst>
              <a:gd name="adj1" fmla="val -80606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Hagan clic en seguir para que accedan a los códigos de los ejercicios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64B5-471D-42DC-A013-5484947A7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397" y="3429000"/>
            <a:ext cx="7352522" cy="603250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Link: https://scratch.mit.edu/studios/27017991/</a:t>
            </a:r>
          </a:p>
        </p:txBody>
      </p:sp>
    </p:spTree>
    <p:extLst>
      <p:ext uri="{BB962C8B-B14F-4D97-AF65-F5344CB8AC3E}">
        <p14:creationId xmlns:p14="http://schemas.microsoft.com/office/powerpoint/2010/main" val="75447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B6E0-3949-4190-B795-4F6920E5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básicos</a:t>
            </a:r>
            <a:br>
              <a:rPr lang="en-US" dirty="0"/>
            </a:br>
            <a:r>
              <a:rPr lang="en-US" dirty="0" err="1"/>
              <a:t>Entorno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D963-1122-4C90-8484-8EDF3BFDC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9234"/>
          </a:xfrm>
        </p:spPr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proyectos</a:t>
            </a:r>
            <a:endParaRPr lang="en-US" dirty="0"/>
          </a:p>
          <a:p>
            <a:r>
              <a:rPr lang="en-US" dirty="0" err="1"/>
              <a:t>Hacer</a:t>
            </a:r>
            <a:r>
              <a:rPr lang="en-US" dirty="0"/>
              <a:t> Remix</a:t>
            </a:r>
          </a:p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estudios</a:t>
            </a:r>
            <a:endParaRPr lang="en-US" dirty="0"/>
          </a:p>
          <a:p>
            <a:r>
              <a:rPr lang="en-US" dirty="0" err="1"/>
              <a:t>Añadir</a:t>
            </a:r>
            <a:r>
              <a:rPr lang="en-US" dirty="0"/>
              <a:t> </a:t>
            </a:r>
            <a:r>
              <a:rPr lang="en-US" dirty="0" err="1"/>
              <a:t>proyectos</a:t>
            </a:r>
            <a:r>
              <a:rPr lang="en-US" dirty="0"/>
              <a:t> a los </a:t>
            </a:r>
            <a:r>
              <a:rPr lang="en-US" dirty="0" err="1"/>
              <a:t>estudios</a:t>
            </a:r>
            <a:endParaRPr lang="en-US" dirty="0"/>
          </a:p>
        </p:txBody>
      </p:sp>
      <p:sp>
        <p:nvSpPr>
          <p:cNvPr id="4" name="Arrow: Right 3">
            <a:hlinkClick r:id="rId2"/>
            <a:extLst>
              <a:ext uri="{FF2B5EF4-FFF2-40B4-BE49-F238E27FC236}">
                <a16:creationId xmlns:a16="http://schemas.microsoft.com/office/drawing/2014/main" id="{CD2F75C5-66C8-4B68-BC0E-2A15491F93B0}"/>
              </a:ext>
            </a:extLst>
          </p:cNvPr>
          <p:cNvSpPr/>
          <p:nvPr/>
        </p:nvSpPr>
        <p:spPr>
          <a:xfrm>
            <a:off x="4273617" y="4138863"/>
            <a:ext cx="2406316" cy="1463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Link</a:t>
            </a:r>
          </a:p>
        </p:txBody>
      </p:sp>
    </p:spTree>
    <p:extLst>
      <p:ext uri="{BB962C8B-B14F-4D97-AF65-F5344CB8AC3E}">
        <p14:creationId xmlns:p14="http://schemas.microsoft.com/office/powerpoint/2010/main" val="264208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57BE9-D5E5-4F48-91E1-37E1524C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Grabación de la reunión:</a:t>
            </a:r>
          </a:p>
          <a:p>
            <a:pPr marL="0" indent="0">
              <a:buNone/>
            </a:pPr>
            <a:r>
              <a:rPr lang="es-ES" sz="1800" dirty="0"/>
              <a:t>https://udep.zoom.us/rec/share/6Opkd5z_0WVJWrfC0XDUGfMLL6Laeaa82yka-PAImSOYeW61pYTzcAHvNPWWQxc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Contraseña de acceso: Udep2020#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Introducción</a:t>
            </a:r>
          </a:p>
          <a:p>
            <a:pPr marL="0" indent="0">
              <a:buNone/>
            </a:pPr>
            <a:r>
              <a:rPr lang="es-ES" sz="1800" dirty="0"/>
              <a:t>Video 1</a:t>
            </a:r>
          </a:p>
          <a:p>
            <a:r>
              <a:rPr lang="es-ES" sz="1800" dirty="0"/>
              <a:t>Área de un círculo minuto 13</a:t>
            </a:r>
          </a:p>
          <a:p>
            <a:r>
              <a:rPr lang="es-ES" sz="1800" dirty="0"/>
              <a:t>Volumen de una caja minuto 32</a:t>
            </a:r>
          </a:p>
          <a:p>
            <a:pPr marL="0" indent="0">
              <a:buNone/>
            </a:pPr>
            <a:r>
              <a:rPr lang="es-ES" sz="1800" dirty="0"/>
              <a:t>Video 2</a:t>
            </a:r>
          </a:p>
          <a:p>
            <a:r>
              <a:rPr lang="es-ES" sz="1800" dirty="0"/>
              <a:t>2.8 Propuesto. Tiempo para llegar de un lugar a otro m16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985E0-3D35-42CD-8F2E-AF49DD106362}"/>
              </a:ext>
            </a:extLst>
          </p:cNvPr>
          <p:cNvSpPr txBox="1"/>
          <p:nvPr/>
        </p:nvSpPr>
        <p:spPr>
          <a:xfrm>
            <a:off x="560375" y="2455479"/>
            <a:ext cx="27191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3600" dirty="0">
                <a:solidFill>
                  <a:schemeClr val="bg1"/>
                </a:solidFill>
              </a:rPr>
              <a:t>Algoritmos - Secuencia - Clase de refuerzo</a:t>
            </a:r>
          </a:p>
        </p:txBody>
      </p:sp>
    </p:spTree>
    <p:extLst>
      <p:ext uri="{BB962C8B-B14F-4D97-AF65-F5344CB8AC3E}">
        <p14:creationId xmlns:p14="http://schemas.microsoft.com/office/powerpoint/2010/main" val="131319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EE3C-1B2C-4A24-A933-5B82B9AC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Unidad 2 – Area de un Círculo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24A00-9BAE-4CDD-AC78-E63EA2658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680895"/>
            <a:ext cx="8318789" cy="4538930"/>
          </a:xfrm>
          <a:prstGeom prst="rect">
            <a:avLst/>
          </a:prstGeom>
        </p:spPr>
      </p:pic>
      <p:sp>
        <p:nvSpPr>
          <p:cNvPr id="6" name="Arrow: Right 5">
            <a:hlinkClick r:id="rId3"/>
            <a:extLst>
              <a:ext uri="{FF2B5EF4-FFF2-40B4-BE49-F238E27FC236}">
                <a16:creationId xmlns:a16="http://schemas.microsoft.com/office/drawing/2014/main" id="{9CADC5A0-CD17-4BB9-9566-7EAF121FD122}"/>
              </a:ext>
            </a:extLst>
          </p:cNvPr>
          <p:cNvSpPr/>
          <p:nvPr/>
        </p:nvSpPr>
        <p:spPr>
          <a:xfrm>
            <a:off x="10255827" y="3034145"/>
            <a:ext cx="1340428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7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A4B6-6C65-4AD1-8037-72C6D790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Volumen</a:t>
            </a:r>
            <a:r>
              <a:rPr lang="en-US" dirty="0"/>
              <a:t> de </a:t>
            </a:r>
            <a:r>
              <a:rPr lang="en-US" dirty="0" err="1"/>
              <a:t>caja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086A-DAE7-46C7-A16F-F6C537CF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2168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2E315-51FD-4617-87D1-87FF52F4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1558"/>
            <a:ext cx="7825134" cy="4101317"/>
          </a:xfrm>
          <a:prstGeom prst="rect">
            <a:avLst/>
          </a:prstGeom>
        </p:spPr>
      </p:pic>
      <p:sp>
        <p:nvSpPr>
          <p:cNvPr id="6" name="Arrow: Right 5">
            <a:hlinkClick r:id="rId3"/>
            <a:extLst>
              <a:ext uri="{FF2B5EF4-FFF2-40B4-BE49-F238E27FC236}">
                <a16:creationId xmlns:a16="http://schemas.microsoft.com/office/drawing/2014/main" id="{781CAA8A-0AFF-4922-8B96-AC9079A3185D}"/>
              </a:ext>
            </a:extLst>
          </p:cNvPr>
          <p:cNvSpPr/>
          <p:nvPr/>
        </p:nvSpPr>
        <p:spPr>
          <a:xfrm>
            <a:off x="9538855" y="3106882"/>
            <a:ext cx="1814945" cy="1652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Scratch</a:t>
            </a:r>
          </a:p>
        </p:txBody>
      </p:sp>
    </p:spTree>
    <p:extLst>
      <p:ext uri="{BB962C8B-B14F-4D97-AF65-F5344CB8AC3E}">
        <p14:creationId xmlns:p14="http://schemas.microsoft.com/office/powerpoint/2010/main" val="38533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6C3C-6CD7-4C7C-8BF2-F3D17A24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Unidad 2 - Propuesto 8 Tiempo en bicicleta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63507-8495-4C4C-B879-D7C23CC5D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59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Se requiere determinar el tiempo que tarda una persona en llegar de</a:t>
            </a:r>
            <a:br>
              <a:rPr lang="es-ES" dirty="0"/>
            </a:br>
            <a:r>
              <a:rPr lang="es-ES" dirty="0"/>
              <a:t>una ciudad a otra en bicicleta, considerando que lleva una velocidad</a:t>
            </a:r>
            <a:br>
              <a:rPr lang="es-ES" dirty="0"/>
            </a:br>
            <a:r>
              <a:rPr lang="es-ES" dirty="0"/>
              <a:t>constante </a:t>
            </a:r>
            <a:br>
              <a:rPr lang="es-E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9554C-7BF8-43B6-B802-7D2CA326D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3521"/>
            <a:ext cx="7387936" cy="3304286"/>
          </a:xfrm>
          <a:prstGeom prst="rect">
            <a:avLst/>
          </a:prstGeom>
        </p:spPr>
      </p:pic>
      <p:sp>
        <p:nvSpPr>
          <p:cNvPr id="6" name="Arrow: Right 5">
            <a:hlinkClick r:id="rId3"/>
            <a:extLst>
              <a:ext uri="{FF2B5EF4-FFF2-40B4-BE49-F238E27FC236}">
                <a16:creationId xmlns:a16="http://schemas.microsoft.com/office/drawing/2014/main" id="{D9E51DAC-2985-4B6B-9EF9-8A6C52E58FD2}"/>
              </a:ext>
            </a:extLst>
          </p:cNvPr>
          <p:cNvSpPr/>
          <p:nvPr/>
        </p:nvSpPr>
        <p:spPr>
          <a:xfrm>
            <a:off x="8915400" y="3699164"/>
            <a:ext cx="2119745" cy="1405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Scratch</a:t>
            </a:r>
          </a:p>
        </p:txBody>
      </p:sp>
    </p:spTree>
    <p:extLst>
      <p:ext uri="{BB962C8B-B14F-4D97-AF65-F5344CB8AC3E}">
        <p14:creationId xmlns:p14="http://schemas.microsoft.com/office/powerpoint/2010/main" val="100009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1545</Words>
  <Application>Microsoft Office PowerPoint</Application>
  <PresentationFormat>Widescreen</PresentationFormat>
  <Paragraphs>175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ChaparralPro-Regular</vt:lpstr>
      <vt:lpstr>Symbol</vt:lpstr>
      <vt:lpstr>Office Theme</vt:lpstr>
      <vt:lpstr>UDEP Informática 1 </vt:lpstr>
      <vt:lpstr>Indice </vt:lpstr>
      <vt:lpstr>Clases de Scratch</vt:lpstr>
      <vt:lpstr>Estudio con todos los ejercicios de clase resueltos</vt:lpstr>
      <vt:lpstr>Conceptos básicos Entorno de trabajo en Scratch</vt:lpstr>
      <vt:lpstr>PowerPoint Presentation</vt:lpstr>
      <vt:lpstr>Unidad 2 – Area de un Círculo</vt:lpstr>
      <vt:lpstr>Volumen de caja</vt:lpstr>
      <vt:lpstr>Unidad 2 - Propuesto 8 Tiempo en bicicleta</vt:lpstr>
      <vt:lpstr>Estructuras Secuenciales</vt:lpstr>
      <vt:lpstr>Ejemplo 2.11</vt:lpstr>
      <vt:lpstr>2.11 Conagua - Solución</vt:lpstr>
      <vt:lpstr>PowerPoint Presentation</vt:lpstr>
      <vt:lpstr>2.8</vt:lpstr>
      <vt:lpstr>Estructuras Condicionales</vt:lpstr>
      <vt:lpstr>Ejemplo 3.4</vt:lpstr>
      <vt:lpstr>Solución</vt:lpstr>
      <vt:lpstr>Ejemplo 3.10 </vt:lpstr>
      <vt:lpstr>PowerPoint Presentation</vt:lpstr>
      <vt:lpstr>3.3 Regalo San Valentin</vt:lpstr>
      <vt:lpstr>Solución</vt:lpstr>
      <vt:lpstr>Estructuras Repetitivas</vt:lpstr>
      <vt:lpstr>Estructuras Repetitivas</vt:lpstr>
      <vt:lpstr>Estructuras Repetitivas</vt:lpstr>
      <vt:lpstr>Estructura repetitive:  REPETIR HASTA QUE</vt:lpstr>
      <vt:lpstr>Contador i y la condición Repetir hasta que</vt:lpstr>
      <vt:lpstr>Bucle inicializando “i“ en 1</vt:lpstr>
      <vt:lpstr>4.4 Se requiere un algoritmo para obtener la edad promedio de un grupo de N alumnos</vt:lpstr>
      <vt:lpstr>Ejemplo 4.14. </vt:lpstr>
      <vt:lpstr>4.14 Solución</vt:lpstr>
      <vt:lpstr>4.15</vt:lpstr>
      <vt:lpstr>4.15 Solución</vt:lpstr>
      <vt:lpstr>4.5 Variante Repetir Hasta Que</vt:lpstr>
      <vt:lpstr>Planificación de clases</vt:lpstr>
      <vt:lpstr>Elaborar juegos</vt:lpstr>
      <vt:lpstr>Clase 1 – Elaborar dos juegos</vt:lpstr>
      <vt:lpstr>Clase 2</vt:lpstr>
      <vt:lpstr>Trabajo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UDEP</dc:title>
  <dc:creator>José Barboza</dc:creator>
  <cp:lastModifiedBy>José Barboza</cp:lastModifiedBy>
  <cp:revision>11</cp:revision>
  <dcterms:created xsi:type="dcterms:W3CDTF">2020-11-21T19:29:29Z</dcterms:created>
  <dcterms:modified xsi:type="dcterms:W3CDTF">2020-11-22T05:48:45Z</dcterms:modified>
</cp:coreProperties>
</file>