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53430"/>
              </p:ext>
            </p:extLst>
          </p:nvPr>
        </p:nvGraphicFramePr>
        <p:xfrm>
          <a:off x="251520" y="44624"/>
          <a:ext cx="7632848" cy="66568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69162"/>
                <a:gridCol w="2599842"/>
                <a:gridCol w="3363844"/>
              </a:tblGrid>
              <a:tr h="84384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Muller Bold" pitchFamily="50" charset="-52"/>
                        </a:rPr>
                        <a:t>Ориентиры 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Muller Bold" pitchFamily="50" charset="-52"/>
                        </a:rPr>
                        <a:t>управления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  <a:latin typeface="Muller Bold" pitchFamily="50" charset="-5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Muller Bold" pitchFamily="50" charset="-52"/>
                        </a:rPr>
                        <a:t>Параметры </a:t>
                      </a:r>
                      <a:endParaRPr lang="ru-RU" sz="1100" dirty="0">
                        <a:effectLst/>
                        <a:latin typeface="Muller Bold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Muller Black" pitchFamily="50" charset="-52"/>
                        </a:rPr>
                        <a:t>Объекты</a:t>
                      </a:r>
                      <a:endParaRPr lang="ru-RU" sz="1400" dirty="0">
                        <a:effectLst/>
                        <a:latin typeface="Muller Black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Muller Black" pitchFamily="50" charset="-52"/>
                        </a:rPr>
                        <a:t>Процессы (потоки)</a:t>
                      </a:r>
                      <a:endParaRPr lang="ru-RU" sz="1400" dirty="0">
                        <a:effectLst/>
                        <a:latin typeface="Muller Black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384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Muller Black" pitchFamily="50" charset="-52"/>
                          <a:ea typeface="+mn-ea"/>
                          <a:cs typeface="+mn-cs"/>
                        </a:rPr>
                        <a:t>Форма контроля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Muller Bold" pitchFamily="50" charset="-52"/>
                        </a:rPr>
                        <a:t>Отчеты за определенный период (месяц, квартал и пр.), ретроспектива</a:t>
                      </a:r>
                      <a:endParaRPr lang="ru-RU" sz="1400" dirty="0">
                        <a:effectLst/>
                        <a:latin typeface="Muller Bold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Muller Bold" pitchFamily="50" charset="-52"/>
                        </a:rPr>
                        <a:t>Данные в режиме </a:t>
                      </a:r>
                      <a:r>
                        <a:rPr lang="en-US" sz="1400">
                          <a:effectLst/>
                          <a:latin typeface="Muller Bold" pitchFamily="50" charset="-52"/>
                        </a:rPr>
                        <a:t>real</a:t>
                      </a:r>
                      <a:r>
                        <a:rPr lang="ru-RU" sz="1400">
                          <a:effectLst/>
                          <a:latin typeface="Muller Bold" pitchFamily="50" charset="-52"/>
                        </a:rPr>
                        <a:t>-</a:t>
                      </a:r>
                      <a:r>
                        <a:rPr lang="en-US" sz="1400">
                          <a:effectLst/>
                          <a:latin typeface="Muller Bold" pitchFamily="50" charset="-52"/>
                        </a:rPr>
                        <a:t>time</a:t>
                      </a:r>
                      <a:r>
                        <a:rPr lang="ru-RU" sz="1400">
                          <a:effectLst/>
                          <a:latin typeface="Muller Bold" pitchFamily="50" charset="-52"/>
                        </a:rPr>
                        <a:t> (стриминг). Визуализация на основе аналитической панели (</a:t>
                      </a:r>
                      <a:r>
                        <a:rPr lang="en-US" sz="1400">
                          <a:effectLst/>
                          <a:latin typeface="Muller Bold" pitchFamily="50" charset="-52"/>
                        </a:rPr>
                        <a:t>dashboard</a:t>
                      </a:r>
                      <a:r>
                        <a:rPr lang="ru-RU" sz="1400">
                          <a:effectLst/>
                          <a:latin typeface="Muller Bold" pitchFamily="50" charset="-52"/>
                        </a:rPr>
                        <a:t>)</a:t>
                      </a:r>
                      <a:endParaRPr lang="ru-RU" sz="1400">
                        <a:effectLst/>
                        <a:latin typeface="Muller Bold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69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Muller Black" pitchFamily="50" charset="-52"/>
                          <a:ea typeface="+mn-ea"/>
                          <a:cs typeface="+mn-cs"/>
                        </a:rPr>
                        <a:t>Точки контроля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Muller Bold" pitchFamily="50" charset="-52"/>
                        </a:rPr>
                        <a:t>Агрегированные данные за период </a:t>
                      </a:r>
                      <a:endParaRPr lang="ru-RU" sz="1400" dirty="0">
                        <a:effectLst/>
                        <a:latin typeface="Muller Bold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Muller Bold" pitchFamily="50" charset="-52"/>
                        </a:rPr>
                        <a:t>Текущие интегрированные данные + сообщения об отклонениях. Трафик </a:t>
                      </a:r>
                      <a:endParaRPr lang="ru-RU" sz="1400">
                        <a:effectLst/>
                        <a:latin typeface="Muller Bold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3073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Muller Black" pitchFamily="50" charset="-52"/>
                          <a:ea typeface="+mn-ea"/>
                          <a:cs typeface="+mn-cs"/>
                        </a:rPr>
                        <a:t>Целевые установки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Muller Bold" pitchFamily="50" charset="-52"/>
                        </a:rPr>
                        <a:t>Достижение установленных показателей эффективности – </a:t>
                      </a:r>
                      <a:r>
                        <a:rPr lang="en-US" sz="1400" dirty="0">
                          <a:effectLst/>
                          <a:latin typeface="Muller Bold" pitchFamily="50" charset="-52"/>
                        </a:rPr>
                        <a:t>KPI</a:t>
                      </a:r>
                      <a:r>
                        <a:rPr lang="ru-RU" sz="1400" dirty="0">
                          <a:effectLst/>
                          <a:latin typeface="Muller Bold" pitchFamily="50" charset="-52"/>
                        </a:rPr>
                        <a:t>  </a:t>
                      </a:r>
                      <a:endParaRPr lang="ru-RU" sz="1400" dirty="0">
                        <a:effectLst/>
                        <a:latin typeface="Muller Bold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Muller Bold" pitchFamily="50" charset="-52"/>
                        </a:rPr>
                        <a:t>Видимость бизнеса по определенным индикаторам (например, </a:t>
                      </a:r>
                      <a:r>
                        <a:rPr lang="en-US" sz="1400" dirty="0">
                          <a:effectLst/>
                          <a:latin typeface="Muller Bold" pitchFamily="50" charset="-52"/>
                        </a:rPr>
                        <a:t>OKR</a:t>
                      </a:r>
                      <a:r>
                        <a:rPr lang="ru-RU" sz="1400" dirty="0">
                          <a:effectLst/>
                          <a:latin typeface="Muller Bold" pitchFamily="50" charset="-52"/>
                        </a:rPr>
                        <a:t>). Скорость процессов отклика, обслуживания клиентов, выполнения заказов и пр. </a:t>
                      </a:r>
                      <a:endParaRPr lang="ru-RU" sz="1400" dirty="0">
                        <a:effectLst/>
                        <a:latin typeface="Muller Bold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3073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Muller Black" pitchFamily="50" charset="-52"/>
                          <a:ea typeface="+mn-ea"/>
                          <a:cs typeface="+mn-cs"/>
                        </a:rPr>
                        <a:t>Акценты в организации бизнеса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Muller Bold" pitchFamily="50" charset="-52"/>
                        </a:rPr>
                        <a:t>Организационная структура управления, как правило, функциональная, должнос­т­ные инструкции, регламенты </a:t>
                      </a:r>
                      <a:endParaRPr lang="ru-RU" sz="1400">
                        <a:effectLst/>
                        <a:latin typeface="Muller Bold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Muller Bold" pitchFamily="50" charset="-52"/>
                        </a:rPr>
                        <a:t>Гибкость в организации с ориентацией на обслуживание процессов по требованию.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Muller Bold" pitchFamily="50" charset="-52"/>
                        </a:rPr>
                        <a:t>Архитектура,  обеспечивающая связность процессов </a:t>
                      </a:r>
                      <a:endParaRPr lang="ru-RU" sz="1400" dirty="0">
                        <a:effectLst/>
                        <a:latin typeface="Muller Bold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176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Muller Black" pitchFamily="50" charset="-52"/>
                          <a:ea typeface="+mn-ea"/>
                          <a:cs typeface="+mn-cs"/>
                        </a:rPr>
                        <a:t>Когда важен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Muller Bold" pitchFamily="50" charset="-52"/>
                        </a:rPr>
                        <a:t>При работе в стабильной или предсказуемой внешней среде</a:t>
                      </a:r>
                      <a:endParaRPr lang="ru-RU" sz="1400" dirty="0">
                        <a:effectLst/>
                        <a:latin typeface="Muller Bold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Muller Bold" pitchFamily="50" charset="-52"/>
                        </a:rPr>
                        <a:t>При масштабировании  (франшиза, филиалы) или продажи бизнеса.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Muller Bold" pitchFamily="50" charset="-52"/>
                        </a:rPr>
                        <a:t>При угрозе подрыва бизнеса при вторжении игроков с цифровыми технологиями</a:t>
                      </a:r>
                      <a:endParaRPr lang="ru-RU" sz="1400" dirty="0">
                        <a:effectLst/>
                        <a:latin typeface="Muller Bold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69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Muller Black" pitchFamily="50" charset="-52"/>
                          <a:ea typeface="+mn-ea"/>
                          <a:cs typeface="+mn-cs"/>
                        </a:rPr>
                        <a:t>Примеры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Muller Bold" pitchFamily="50" charset="-52"/>
                        </a:rPr>
                        <a:t>Традиционный бизнес </a:t>
                      </a:r>
                      <a:endParaRPr lang="ru-RU" sz="1400" dirty="0">
                        <a:effectLst/>
                        <a:latin typeface="Muller Bold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Muller Bold" pitchFamily="50" charset="-52"/>
                        </a:rPr>
                        <a:t>Цифровые витрины: сайт компании, мобильные приложения и др.</a:t>
                      </a:r>
                      <a:endParaRPr lang="ru-RU" sz="1400" dirty="0">
                        <a:effectLst/>
                        <a:latin typeface="Muller Bold" pitchFamily="50" charset="-52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5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Экран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2</cp:revision>
  <dcterms:created xsi:type="dcterms:W3CDTF">2019-10-26T04:01:41Z</dcterms:created>
  <dcterms:modified xsi:type="dcterms:W3CDTF">2019-10-26T04:08:11Z</dcterms:modified>
</cp:coreProperties>
</file>