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jdZDJcHeX4WSzdpw7Gyw5TGq53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23315dcc76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23315dcc7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23315dcc76_3_73"/>
          <p:cNvSpPr/>
          <p:nvPr/>
        </p:nvSpPr>
        <p:spPr>
          <a:xfrm>
            <a:off x="-125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g323315dcc76_3_73"/>
          <p:cNvSpPr txBox="1"/>
          <p:nvPr>
            <p:ph type="ctr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g323315dcc76_3_73"/>
          <p:cNvSpPr txBox="1"/>
          <p:nvPr>
            <p:ph idx="1" type="subTitle"/>
          </p:nvPr>
        </p:nvSpPr>
        <p:spPr>
          <a:xfrm>
            <a:off x="311700" y="2504747"/>
            <a:ext cx="42426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g323315dcc76_3_7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23315dcc76_3_118"/>
          <p:cNvSpPr txBox="1"/>
          <p:nvPr>
            <p:ph hasCustomPrompt="1" type="title"/>
          </p:nvPr>
        </p:nvSpPr>
        <p:spPr>
          <a:xfrm>
            <a:off x="311750" y="1108233"/>
            <a:ext cx="5334900" cy="16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g323315dcc76_3_118"/>
          <p:cNvSpPr txBox="1"/>
          <p:nvPr>
            <p:ph idx="1" type="body"/>
          </p:nvPr>
        </p:nvSpPr>
        <p:spPr>
          <a:xfrm>
            <a:off x="311700" y="2828567"/>
            <a:ext cx="5334900" cy="1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g323315dcc76_3_1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23315dcc76_3_1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23315dcc76_3_1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g323315dcc76_3_12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g323315dcc76_3_1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323315dcc76_3_1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323315dcc76_3_1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323315dcc76_3_78"/>
          <p:cNvSpPr/>
          <p:nvPr/>
        </p:nvSpPr>
        <p:spPr>
          <a:xfrm>
            <a:off x="0" y="64132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g323315dcc76_3_78"/>
          <p:cNvSpPr/>
          <p:nvPr/>
        </p:nvSpPr>
        <p:spPr>
          <a:xfrm>
            <a:off x="0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g323315dcc76_3_78"/>
          <p:cNvSpPr txBox="1"/>
          <p:nvPr>
            <p:ph type="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g323315dcc76_3_7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323315dcc76_3_83"/>
          <p:cNvSpPr/>
          <p:nvPr/>
        </p:nvSpPr>
        <p:spPr>
          <a:xfrm>
            <a:off x="0" y="0"/>
            <a:ext cx="431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g323315dcc76_3_83"/>
          <p:cNvSpPr/>
          <p:nvPr/>
        </p:nvSpPr>
        <p:spPr>
          <a:xfrm>
            <a:off x="0" y="58833"/>
            <a:ext cx="4313625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g323315dcc76_3_83"/>
          <p:cNvSpPr/>
          <p:nvPr/>
        </p:nvSpPr>
        <p:spPr>
          <a:xfrm>
            <a:off x="-125" y="0"/>
            <a:ext cx="4316900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g323315dcc76_3_83"/>
          <p:cNvSpPr txBox="1"/>
          <p:nvPr>
            <p:ph type="title"/>
          </p:nvPr>
        </p:nvSpPr>
        <p:spPr>
          <a:xfrm>
            <a:off x="311725" y="667900"/>
            <a:ext cx="37065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g323315dcc76_3_83"/>
          <p:cNvSpPr txBox="1"/>
          <p:nvPr>
            <p:ph idx="1" type="body"/>
          </p:nvPr>
        </p:nvSpPr>
        <p:spPr>
          <a:xfrm>
            <a:off x="4644675" y="667900"/>
            <a:ext cx="4166400" cy="54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g323315dcc76_3_8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323315dcc76_3_90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g323315dcc76_3_90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g323315dcc76_3_90"/>
          <p:cNvSpPr txBox="1"/>
          <p:nvPr>
            <p:ph idx="1" type="body"/>
          </p:nvPr>
        </p:nvSpPr>
        <p:spPr>
          <a:xfrm>
            <a:off x="3117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g323315dcc76_3_90"/>
          <p:cNvSpPr txBox="1"/>
          <p:nvPr>
            <p:ph idx="2" type="body"/>
          </p:nvPr>
        </p:nvSpPr>
        <p:spPr>
          <a:xfrm>
            <a:off x="48324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g323315dcc76_3_9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23315dcc76_3_96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323315dcc76_3_96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323315dcc76_3_9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23315dcc76_3_100"/>
          <p:cNvSpPr/>
          <p:nvPr/>
        </p:nvSpPr>
        <p:spPr>
          <a:xfrm>
            <a:off x="0" y="0"/>
            <a:ext cx="3764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323315dcc76_3_100"/>
          <p:cNvSpPr txBox="1"/>
          <p:nvPr>
            <p:ph type="title"/>
          </p:nvPr>
        </p:nvSpPr>
        <p:spPr>
          <a:xfrm>
            <a:off x="311725" y="667900"/>
            <a:ext cx="3127500" cy="24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g323315dcc76_3_100"/>
          <p:cNvSpPr txBox="1"/>
          <p:nvPr>
            <p:ph idx="1" type="body"/>
          </p:nvPr>
        </p:nvSpPr>
        <p:spPr>
          <a:xfrm>
            <a:off x="311700" y="3187533"/>
            <a:ext cx="31275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g323315dcc76_3_10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23315dcc76_3_105"/>
          <p:cNvSpPr txBox="1"/>
          <p:nvPr>
            <p:ph type="title"/>
          </p:nvPr>
        </p:nvSpPr>
        <p:spPr>
          <a:xfrm>
            <a:off x="311675" y="1064800"/>
            <a:ext cx="6247800" cy="47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g323315dcc76_3_10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23315dcc76_3_108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323315dcc76_3_108"/>
          <p:cNvSpPr txBox="1"/>
          <p:nvPr>
            <p:ph type="title"/>
          </p:nvPr>
        </p:nvSpPr>
        <p:spPr>
          <a:xfrm>
            <a:off x="311300" y="667900"/>
            <a:ext cx="3704400" cy="27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323315dcc76_3_108"/>
          <p:cNvSpPr txBox="1"/>
          <p:nvPr>
            <p:ph idx="1" type="subTitle"/>
          </p:nvPr>
        </p:nvSpPr>
        <p:spPr>
          <a:xfrm>
            <a:off x="304800" y="3502300"/>
            <a:ext cx="3704400" cy="1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g323315dcc76_3_108"/>
          <p:cNvSpPr txBox="1"/>
          <p:nvPr>
            <p:ph idx="2" type="body"/>
          </p:nvPr>
        </p:nvSpPr>
        <p:spPr>
          <a:xfrm>
            <a:off x="4879025" y="667900"/>
            <a:ext cx="3954000" cy="54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g323315dcc76_3_10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3315dcc76_3_114"/>
          <p:cNvSpPr/>
          <p:nvPr/>
        </p:nvSpPr>
        <p:spPr>
          <a:xfrm>
            <a:off x="0" y="5825333"/>
            <a:ext cx="9144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323315dcc76_3_114"/>
          <p:cNvSpPr txBox="1"/>
          <p:nvPr>
            <p:ph idx="1" type="body"/>
          </p:nvPr>
        </p:nvSpPr>
        <p:spPr>
          <a:xfrm>
            <a:off x="311700" y="6028533"/>
            <a:ext cx="7979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g323315dcc76_3_1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23315dcc76_3_6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g323315dcc76_3_6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323315dcc76_3_6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"/>
          <p:cNvSpPr txBox="1"/>
          <p:nvPr>
            <p:ph type="title"/>
          </p:nvPr>
        </p:nvSpPr>
        <p:spPr>
          <a:xfrm>
            <a:off x="511275" y="184650"/>
            <a:ext cx="3376200" cy="402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de-DE" sz="2600"/>
              <a:t>Umsatzvorhersage einer Bäckereifiliale</a:t>
            </a:r>
            <a:endParaRPr/>
          </a:p>
        </p:txBody>
      </p:sp>
      <p:sp>
        <p:nvSpPr>
          <p:cNvPr id="72" name="Google Shape;72;p1"/>
          <p:cNvSpPr/>
          <p:nvPr/>
        </p:nvSpPr>
        <p:spPr>
          <a:xfrm>
            <a:off x="667753" y="4409267"/>
            <a:ext cx="2606040" cy="18288"/>
          </a:xfrm>
          <a:custGeom>
            <a:rect b="b" l="l" r="r" t="t"/>
            <a:pathLst>
              <a:path extrusionOk="0" fill="none" h="18288" w="260604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extrusionOk="0" h="18288" w="260604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in Bild, das Snack, Backwaren, Essen, Text enthält." id="73" name="Google Shape;73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3" l="0" r="-3" t="634"/>
          <a:stretch/>
        </p:blipFill>
        <p:spPr>
          <a:xfrm>
            <a:off x="3983776" y="10"/>
            <a:ext cx="5159081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MAPEs</a:t>
            </a:r>
            <a:endParaRPr/>
          </a:p>
        </p:txBody>
      </p:sp>
      <p:sp>
        <p:nvSpPr>
          <p:cNvPr id="201" name="Google Shape;20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de-DE"/>
              <a:t>MAPEs für Validierungsdatensatz und Warengruppen</a:t>
            </a:r>
            <a:endParaRPr/>
          </a:p>
          <a:p>
            <a:pPr indent="0" lvl="0" marL="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463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463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463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463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463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463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463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463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463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463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463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463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463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463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4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A graph with blue squares and red line&#10;&#10;Description automatically generated" id="202" name="Google Shape;20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000" y="2271917"/>
            <a:ext cx="8371274" cy="4150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23315dcc76_3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Worst Fails</a:t>
            </a:r>
            <a:endParaRPr/>
          </a:p>
        </p:txBody>
      </p:sp>
      <p:sp>
        <p:nvSpPr>
          <p:cNvPr id="208" name="Google Shape;208;g323315dcc76_3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de-DE" sz="2400"/>
              <a:t>Probleme: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de-DE" sz="2400"/>
              <a:t>- Zu viele Variablen 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de-DE" sz="2400"/>
              <a:t>-&gt; Reduktion von 66 auf 23 (</a:t>
            </a:r>
            <a:r>
              <a:rPr lang="de-DE" sz="2400">
                <a:solidFill>
                  <a:srgbClr val="3F4350"/>
                </a:solidFill>
              </a:rPr>
              <a:t>10 Basis-Variablen + 7 Wochentagsvariablen + 6 Warengruppen-Variablen)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2400"/>
              <a:t>- Unzureichende KI-Entwicklungsumgebungen 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de-DE" sz="2400"/>
              <a:t>(Cursor und Windsurf)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1"/>
          <p:cNvSpPr/>
          <p:nvPr/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197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1"/>
          <p:cNvSpPr/>
          <p:nvPr/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1"/>
          <p:cNvSpPr/>
          <p:nvPr/>
        </p:nvSpPr>
        <p:spPr>
          <a:xfrm flipH="1" rot="-5400000">
            <a:off x="3486646" y="-3486043"/>
            <a:ext cx="2170709" cy="9144000"/>
          </a:xfrm>
          <a:prstGeom prst="rect">
            <a:avLst/>
          </a:prstGeom>
          <a:gradFill>
            <a:gsLst>
              <a:gs pos="0">
                <a:srgbClr val="366092">
                  <a:alpha val="15686"/>
                </a:srgbClr>
              </a:gs>
              <a:gs pos="23000">
                <a:srgbClr val="366092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1"/>
          <p:cNvSpPr txBox="1"/>
          <p:nvPr>
            <p:ph type="title"/>
          </p:nvPr>
        </p:nvSpPr>
        <p:spPr>
          <a:xfrm>
            <a:off x="1037673" y="348865"/>
            <a:ext cx="7288583" cy="15764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de-DE" sz="3500">
                <a:solidFill>
                  <a:srgbClr val="FFFFFF"/>
                </a:solidFill>
              </a:rPr>
              <a:t>Vielen Dank!</a:t>
            </a:r>
            <a:endParaRPr/>
          </a:p>
        </p:txBody>
      </p:sp>
      <p:grpSp>
        <p:nvGrpSpPr>
          <p:cNvPr id="218" name="Google Shape;218;p11"/>
          <p:cNvGrpSpPr/>
          <p:nvPr/>
        </p:nvGrpSpPr>
        <p:grpSpPr>
          <a:xfrm>
            <a:off x="484042" y="3160392"/>
            <a:ext cx="8193869" cy="2600578"/>
            <a:chOff x="1000" y="544413"/>
            <a:chExt cx="8193869" cy="2600578"/>
          </a:xfrm>
        </p:grpSpPr>
        <p:sp>
          <p:nvSpPr>
            <p:cNvPr id="219" name="Google Shape;219;p11"/>
            <p:cNvSpPr/>
            <p:nvPr/>
          </p:nvSpPr>
          <p:spPr>
            <a:xfrm>
              <a:off x="1000" y="544413"/>
              <a:ext cx="3511658" cy="2229903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391184" y="915088"/>
              <a:ext cx="3511658" cy="2229903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1"/>
            <p:cNvSpPr txBox="1"/>
            <p:nvPr/>
          </p:nvSpPr>
          <p:spPr>
            <a:xfrm>
              <a:off x="456496" y="980400"/>
              <a:ext cx="3381034" cy="2099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350" lIns="133350" spcFirstLastPara="1" rIns="133350" wrap="square" tIns="133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Calibri"/>
                <a:buNone/>
              </a:pPr>
              <a:r>
                <a:rPr b="0" i="0" lang="de-DE" sz="3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Vielen Dank für eure Aufmerksamkeit!</a:t>
              </a: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4293027" y="544413"/>
              <a:ext cx="3511658" cy="2229903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4683211" y="915088"/>
              <a:ext cx="3511658" cy="2229903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1"/>
            <p:cNvSpPr txBox="1"/>
            <p:nvPr/>
          </p:nvSpPr>
          <p:spPr>
            <a:xfrm>
              <a:off x="4748523" y="980400"/>
              <a:ext cx="3381034" cy="2099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350" lIns="133350" spcFirstLastPara="1" rIns="133350" wrap="square" tIns="133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Calibri"/>
                <a:buNone/>
              </a:pPr>
              <a:r>
                <a:rPr b="0" i="0" lang="de-DE" sz="3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Habt ihr Fragen?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/>
          <p:nvPr/>
        </p:nvSpPr>
        <p:spPr>
          <a:xfrm>
            <a:off x="0" y="2"/>
            <a:ext cx="9144000" cy="6857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/>
          <p:nvPr/>
        </p:nvSpPr>
        <p:spPr>
          <a:xfrm flipH="1" rot="5400000">
            <a:off x="-1914813" y="1914812"/>
            <a:ext cx="6858000" cy="3028377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366092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/>
          <p:nvPr/>
        </p:nvSpPr>
        <p:spPr>
          <a:xfrm flipH="1" rot="5400000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45882"/>
                </a:srgbClr>
              </a:gs>
              <a:gs pos="100000">
                <a:srgbClr val="4F81BD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/>
          <p:nvPr/>
        </p:nvSpPr>
        <p:spPr>
          <a:xfrm flipH="1" rot="5400000">
            <a:off x="263195" y="4092815"/>
            <a:ext cx="2501979" cy="3028381"/>
          </a:xfrm>
          <a:prstGeom prst="rect">
            <a:avLst/>
          </a:prstGeom>
          <a:gradFill>
            <a:gsLst>
              <a:gs pos="0">
                <a:srgbClr val="4F81BD">
                  <a:alpha val="28627"/>
                </a:srgbClr>
              </a:gs>
              <a:gs pos="2000">
                <a:srgbClr val="4F81BD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/>
          <p:nvPr/>
        </p:nvSpPr>
        <p:spPr>
          <a:xfrm rot="-964587">
            <a:off x="-376302" y="969718"/>
            <a:ext cx="292526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F81BD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 flipH="1" rot="5400000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93B3D7">
                  <a:alpha val="10980"/>
                </a:srgbClr>
              </a:gs>
              <a:gs pos="100000">
                <a:srgbClr val="93B3D7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 txBox="1"/>
          <p:nvPr>
            <p:ph type="ctrTitle"/>
          </p:nvPr>
        </p:nvSpPr>
        <p:spPr>
          <a:xfrm>
            <a:off x="350051" y="586850"/>
            <a:ext cx="2538300" cy="343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1" lang="de-DE" sz="1600">
                <a:solidFill>
                  <a:srgbClr val="FFFFFF"/>
                </a:solidFill>
              </a:rPr>
              <a:t>Vorhersage zukünftiger Umsätze für sechs Bäckereiproduktkategorien anhand historischer Daten von 2013 bis 2018.</a:t>
            </a:r>
            <a:br>
              <a:rPr b="1" lang="de-DE" sz="1600">
                <a:solidFill>
                  <a:srgbClr val="FFFFFF"/>
                </a:solidFill>
              </a:rPr>
            </a:br>
            <a:endParaRPr sz="1600">
              <a:solidFill>
                <a:srgbClr val="FFFFFF"/>
              </a:solidFill>
            </a:endParaRPr>
          </a:p>
        </p:txBody>
      </p:sp>
      <p:sp>
        <p:nvSpPr>
          <p:cNvPr id="85" name="Google Shape;85;p2"/>
          <p:cNvSpPr txBox="1"/>
          <p:nvPr>
            <p:ph idx="1" type="subTitle"/>
          </p:nvPr>
        </p:nvSpPr>
        <p:spPr>
          <a:xfrm>
            <a:off x="3360100" y="649475"/>
            <a:ext cx="2450700" cy="56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10795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de-DE" sz="1700">
                <a:solidFill>
                  <a:schemeClr val="dk1"/>
                </a:solidFill>
              </a:rPr>
              <a:t>Team 08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de-DE" sz="1700">
                <a:solidFill>
                  <a:schemeClr val="dk1"/>
                </a:solidFill>
              </a:rPr>
              <a:t>Teammitglieder: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de-DE" sz="1700">
                <a:solidFill>
                  <a:schemeClr val="dk1"/>
                </a:solidFill>
              </a:rPr>
              <a:t>- </a:t>
            </a:r>
            <a:r>
              <a:rPr b="1" lang="de-DE" sz="1700">
                <a:solidFill>
                  <a:schemeClr val="dk1"/>
                </a:solidFill>
              </a:rPr>
              <a:t>Dirk Brockhausen: </a:t>
            </a:r>
            <a:r>
              <a:rPr lang="de-DE" sz="1700">
                <a:solidFill>
                  <a:schemeClr val="dk1"/>
                </a:solidFill>
              </a:rPr>
              <a:t>Datensatzaufbereitung, Baseline-Modell, Modellentwicklung, Visualisierung, Ergebniszusammenstellung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de-DE" sz="1700">
                <a:solidFill>
                  <a:schemeClr val="dk1"/>
                </a:solidFill>
              </a:rPr>
              <a:t>- </a:t>
            </a:r>
            <a:r>
              <a:rPr b="1" lang="de-DE" sz="1700">
                <a:solidFill>
                  <a:schemeClr val="dk1"/>
                </a:solidFill>
              </a:rPr>
              <a:t>Miriam Berger: </a:t>
            </a:r>
            <a:r>
              <a:rPr lang="de-DE" sz="1700">
                <a:solidFill>
                  <a:schemeClr val="dk1"/>
                </a:solidFill>
              </a:rPr>
              <a:t>Datensatzaufbereitung, Baseline-Modell, Team-Koordination, Dokumentation</a:t>
            </a:r>
            <a:endParaRPr/>
          </a:p>
          <a:p>
            <a:pPr indent="10795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de-DE" sz="1700">
                <a:solidFill>
                  <a:schemeClr val="dk1"/>
                </a:solidFill>
              </a:rPr>
              <a:t>Stand: (16.01.2025)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descr="Farbige Diagramme und Grafiken" id="86" name="Google Shape;86;p2"/>
          <p:cNvPicPr preferRelativeResize="0"/>
          <p:nvPr/>
        </p:nvPicPr>
        <p:blipFill rotWithShape="1">
          <a:blip r:embed="rId3">
            <a:alphaModFix/>
          </a:blip>
          <a:srcRect b="-1" l="37149" r="33047" t="0"/>
          <a:stretch/>
        </p:blipFill>
        <p:spPr>
          <a:xfrm>
            <a:off x="6082126" y="10"/>
            <a:ext cx="3061874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3"/>
          <p:cNvSpPr/>
          <p:nvPr/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"/>
          <p:cNvSpPr/>
          <p:nvPr/>
        </p:nvSpPr>
        <p:spPr>
          <a:xfrm flipH="1" rot="10800000">
            <a:off x="-2" y="0"/>
            <a:ext cx="6086479" cy="159074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0000">
                <a:srgbClr val="4F81BD">
                  <a:alpha val="0"/>
                </a:srgbClr>
              </a:gs>
              <a:gs pos="100000">
                <a:srgbClr val="244061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/>
          <p:nvPr/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rgbClr val="4F81BD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244061">
                  <a:alpha val="51764"/>
                </a:srgbClr>
              </a:gs>
              <a:gs pos="100000">
                <a:srgbClr val="244061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"/>
          <p:cNvSpPr txBox="1"/>
          <p:nvPr>
            <p:ph type="title"/>
          </p:nvPr>
        </p:nvSpPr>
        <p:spPr>
          <a:xfrm>
            <a:off x="1028699" y="294538"/>
            <a:ext cx="7421963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de-DE" sz="3500">
                <a:solidFill>
                  <a:srgbClr val="FFFFFF"/>
                </a:solidFill>
              </a:rPr>
              <a:t>Variablen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1028699" y="2318197"/>
            <a:ext cx="7293023" cy="3683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1" lang="de-DE" sz="1700"/>
              <a:t>Die durch die Competition Data vorgegebenen Variablen sind:</a:t>
            </a:r>
            <a:endParaRPr b="1"/>
          </a:p>
          <a:p>
            <a:pPr indent="-23495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de-DE" sz="1700"/>
              <a:t>- Warengruppe</a:t>
            </a:r>
            <a:endParaRPr/>
          </a:p>
          <a:p>
            <a:pPr indent="0" lvl="0" marL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de-DE" sz="1700"/>
              <a:t>- Bewölkung</a:t>
            </a:r>
            <a:endParaRPr/>
          </a:p>
          <a:p>
            <a:pPr indent="0" lvl="0" marL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de-DE" sz="1700"/>
              <a:t>- Temperatur</a:t>
            </a:r>
            <a:endParaRPr/>
          </a:p>
          <a:p>
            <a:pPr indent="0" lvl="0" marL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de-DE" sz="1700"/>
              <a:t>- Windgeschwindigkeit</a:t>
            </a:r>
            <a:endParaRPr/>
          </a:p>
          <a:p>
            <a:pPr indent="0" lvl="0" marL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de-DE" sz="1700"/>
              <a:t>- Wettercode</a:t>
            </a:r>
            <a:endParaRPr/>
          </a:p>
          <a:p>
            <a:pPr indent="0" lvl="0" marL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de-DE" sz="1700"/>
              <a:t>- Kieler Woche</a:t>
            </a:r>
            <a:endParaRPr/>
          </a:p>
          <a:p>
            <a:pPr indent="-23495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1" lang="de-DE" sz="1700"/>
              <a:t>Die Zielvariable ist:</a:t>
            </a:r>
            <a:r>
              <a:rPr lang="de-DE" sz="1700"/>
              <a:t>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None/>
            </a:pPr>
            <a:r>
              <a:rPr lang="de-DE" sz="1700"/>
              <a:t>- </a:t>
            </a:r>
            <a:r>
              <a:rPr lang="de-DE" sz="1700"/>
              <a:t>Umsatz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"/>
          <p:cNvSpPr/>
          <p:nvPr/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"/>
          <p:cNvSpPr/>
          <p:nvPr/>
        </p:nvSpPr>
        <p:spPr>
          <a:xfrm flipH="1" rot="10800000">
            <a:off x="-2" y="0"/>
            <a:ext cx="6086479" cy="159074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0000">
                <a:srgbClr val="4F81BD">
                  <a:alpha val="0"/>
                </a:srgbClr>
              </a:gs>
              <a:gs pos="100000">
                <a:srgbClr val="244061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/>
          <p:nvPr/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rgbClr val="4F81BD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244061">
                  <a:alpha val="51764"/>
                </a:srgbClr>
              </a:gs>
              <a:gs pos="100000">
                <a:srgbClr val="244061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 txBox="1"/>
          <p:nvPr>
            <p:ph type="title"/>
          </p:nvPr>
        </p:nvSpPr>
        <p:spPr>
          <a:xfrm>
            <a:off x="1028699" y="294538"/>
            <a:ext cx="7421963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de-DE" sz="3500">
                <a:solidFill>
                  <a:srgbClr val="FFFFFF"/>
                </a:solidFill>
              </a:rPr>
              <a:t>Neue </a:t>
            </a:r>
            <a:r>
              <a:rPr lang="de-DE" sz="3500">
                <a:solidFill>
                  <a:srgbClr val="FFFFFF"/>
                </a:solidFill>
              </a:rPr>
              <a:t>Variablen nach Kategorien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1028699" y="2318197"/>
            <a:ext cx="7293023" cy="3683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de-DE" sz="1700"/>
              <a:t>Z</a:t>
            </a:r>
            <a:r>
              <a:rPr b="1" lang="de-DE" sz="1700"/>
              <a:t>eitliche Faktoren:</a:t>
            </a:r>
            <a:endParaRPr sz="3500"/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de-DE" sz="1700"/>
              <a:t>- Silvester, Sommer, Wochenenden, Oster-Samstag, Wochentag, Tag vor Feiertagen</a:t>
            </a:r>
            <a:endParaRPr sz="3500"/>
          </a:p>
          <a:p>
            <a:pPr indent="-254000" lvl="0" marL="3429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de-DE" sz="1700"/>
              <a:t>Temperaturmerkmale:</a:t>
            </a:r>
            <a:endParaRPr sz="3500"/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de-DE" sz="1700"/>
              <a:t>- Gefühlte Temperatur, Temperaturkategorien (warm, kalt, mild)</a:t>
            </a:r>
            <a:endParaRPr sz="3500"/>
          </a:p>
          <a:p>
            <a:pPr indent="-254000" lvl="0" marL="3429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de-DE" sz="1700"/>
              <a:t>Schulferien &amp; Events:</a:t>
            </a:r>
            <a:endParaRPr sz="3500"/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de-DE" sz="1700"/>
              <a:t>- Schulferien, Feiertage</a:t>
            </a:r>
            <a:endParaRPr sz="3500"/>
          </a:p>
          <a:p>
            <a:pPr indent="-254000" lvl="0" marL="3429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de-DE" sz="1700"/>
              <a:t>Wettermerkmale:</a:t>
            </a:r>
            <a:endParaRPr sz="3500"/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1200"/>
              </a:spcAft>
              <a:buClr>
                <a:schemeClr val="dk1"/>
              </a:buClr>
              <a:buSzPts val="1400"/>
              <a:buNone/>
            </a:pPr>
            <a:r>
              <a:rPr lang="de-DE" sz="1700"/>
              <a:t>- Jahreszeiten, Niederschlagsereignisse (Schnee, Nebel)</a:t>
            </a:r>
            <a:endParaRPr sz="3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Balkendiagramme für drei selbst erstellte Variablen</a:t>
            </a:r>
            <a:endParaRPr/>
          </a:p>
        </p:txBody>
      </p:sp>
      <p:pic>
        <p:nvPicPr>
          <p:cNvPr id="114" name="Google Shape;114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719" y="1600200"/>
            <a:ext cx="7596561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6"/>
          <p:cNvSpPr/>
          <p:nvPr/>
        </p:nvSpPr>
        <p:spPr>
          <a:xfrm flipH="1" rot="5400000">
            <a:off x="-1336136" y="1336710"/>
            <a:ext cx="6858000" cy="4184580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366092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6"/>
          <p:cNvSpPr/>
          <p:nvPr/>
        </p:nvSpPr>
        <p:spPr>
          <a:xfrm flipH="1" rot="5400000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0"/>
                </a:srgbClr>
              </a:gs>
              <a:gs pos="100000">
                <a:srgbClr val="4F81BD">
                  <a:alpha val="0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6"/>
          <p:cNvSpPr/>
          <p:nvPr/>
        </p:nvSpPr>
        <p:spPr>
          <a:xfrm flipH="1" rot="5400000">
            <a:off x="833933" y="3515977"/>
            <a:ext cx="2501979" cy="4182060"/>
          </a:xfrm>
          <a:prstGeom prst="rect">
            <a:avLst/>
          </a:prstGeom>
          <a:gradFill>
            <a:gsLst>
              <a:gs pos="0">
                <a:srgbClr val="4F81BD">
                  <a:alpha val="28627"/>
                </a:srgbClr>
              </a:gs>
              <a:gs pos="2000">
                <a:srgbClr val="4F81BD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6"/>
          <p:cNvSpPr/>
          <p:nvPr/>
        </p:nvSpPr>
        <p:spPr>
          <a:xfrm flipH="1" rot="5400000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10980"/>
                </a:srgbClr>
              </a:gs>
              <a:gs pos="100000">
                <a:srgbClr val="4F81BD">
                  <a:alpha val="10980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6"/>
          <p:cNvSpPr/>
          <p:nvPr/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0">
                <a:srgbClr val="4F81BD">
                  <a:alpha val="0"/>
                </a:srgbClr>
              </a:gs>
              <a:gs pos="39000">
                <a:srgbClr val="4F81BD">
                  <a:alpha val="0"/>
                </a:srgbClr>
              </a:gs>
              <a:gs pos="100000">
                <a:srgbClr val="93B3D7">
                  <a:alpha val="14901"/>
                </a:srgbClr>
              </a:gs>
            </a:gsLst>
            <a:lin ang="17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6"/>
          <p:cNvSpPr txBox="1"/>
          <p:nvPr>
            <p:ph type="title"/>
          </p:nvPr>
        </p:nvSpPr>
        <p:spPr>
          <a:xfrm>
            <a:off x="619797" y="586855"/>
            <a:ext cx="3172575" cy="33874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de-DE" sz="3500">
                <a:solidFill>
                  <a:srgbClr val="FFFFFF"/>
                </a:solidFill>
              </a:rPr>
              <a:t>Optimierung des linearen Modells</a:t>
            </a:r>
            <a:endParaRPr/>
          </a:p>
        </p:txBody>
      </p:sp>
      <p:sp>
        <p:nvSpPr>
          <p:cNvPr id="126" name="Google Shape;126;p6"/>
          <p:cNvSpPr txBox="1"/>
          <p:nvPr>
            <p:ph idx="1" type="body"/>
          </p:nvPr>
        </p:nvSpPr>
        <p:spPr>
          <a:xfrm>
            <a:off x="4877368" y="649480"/>
            <a:ext cx="3646835" cy="5546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de-DE" sz="1200"/>
              <a:t>Training Metrics:</a:t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de-DE" sz="1200"/>
              <a:t>RMSE: 72.50, MAE: 49.90, R²: 0.759, Adjusted R²: 0.758</a:t>
            </a:r>
            <a:endParaRPr sz="3300"/>
          </a:p>
          <a:p>
            <a:pPr indent="-273050" lvl="0" marL="34290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de-DE" sz="1200"/>
              <a:t>Validation Metrics:</a:t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de-DE" sz="1200"/>
              <a:t>RMSE: 69.73, MAE: 51.43, R²: 0.713, Adjusted R²: 0.708</a:t>
            </a:r>
            <a:endParaRPr sz="3300"/>
          </a:p>
          <a:p>
            <a:pPr indent="-273050" lvl="0" marL="34290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0" i="0" sz="12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i="0" lang="de-DE" sz="1200" u="none" strike="noStrike">
                <a:latin typeface="Arial"/>
                <a:ea typeface="Arial"/>
                <a:cs typeface="Arial"/>
                <a:sym typeface="Arial"/>
              </a:rPr>
              <a:t>Model Equation:</a:t>
            </a:r>
            <a:endParaRPr b="1" sz="1200"/>
          </a:p>
          <a:p>
            <a:pPr indent="0" lvl="0" marL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0" i="0" lang="de-DE" sz="1200" u="none" strike="noStrike">
                <a:latin typeface="Arial"/>
                <a:ea typeface="Arial"/>
                <a:cs typeface="Arial"/>
                <a:sym typeface="Arial"/>
              </a:rPr>
              <a:t>Sales = β₀ + </a:t>
            </a:r>
            <a:endParaRPr b="0" sz="1200"/>
          </a:p>
          <a:p>
            <a:pPr indent="0" lvl="0" marL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0" lang="de-DE" sz="1200" u="sng" strike="noStrike">
                <a:latin typeface="Arial"/>
                <a:ea typeface="Arial"/>
                <a:cs typeface="Arial"/>
                <a:sym typeface="Arial"/>
              </a:rPr>
              <a:t> # Very High Importance Features</a:t>
            </a:r>
            <a:endParaRPr sz="1200" u="sng"/>
          </a:p>
          <a:p>
            <a:pPr indent="0" lvl="0" marL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0" i="0" lang="de-DE" sz="1200" u="none" strike="noStrike">
                <a:latin typeface="Arial"/>
                <a:ea typeface="Arial"/>
                <a:cs typeface="Arial"/>
                <a:sym typeface="Arial"/>
              </a:rPr>
              <a:t>β₁(is_silvester) + β₂(is_summer) + β₃(temp_base_warm) + </a:t>
            </a:r>
            <a:endParaRPr b="0" sz="1200"/>
          </a:p>
          <a:p>
            <a:pPr indent="0" lvl="0" marL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0" i="0" lang="de-DE" sz="1200" u="none" strike="noStrike">
                <a:latin typeface="Arial"/>
                <a:ea typeface="Arial"/>
                <a:cs typeface="Arial"/>
                <a:sym typeface="Arial"/>
              </a:rPr>
              <a:t>β₄(is_weekend) + β₅(is_good_weather) + β₆(product_group) +</a:t>
            </a:r>
            <a:endParaRPr b="0" sz="1200"/>
          </a:p>
          <a:p>
            <a:pPr indent="0" lvl="0" marL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0" i="0" lang="de-DE" sz="1200" u="none" strike="noStrike">
                <a:latin typeface="Arial"/>
                <a:ea typeface="Arial"/>
                <a:cs typeface="Arial"/>
                <a:sym typeface="Arial"/>
              </a:rPr>
              <a:t>Σᵢ βᵢ(school_holiday_stateᵢ) +</a:t>
            </a:r>
            <a:endParaRPr b="0" sz="1200"/>
          </a:p>
          <a:p>
            <a:pPr indent="0" lvl="0" marL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br>
              <a:rPr b="0" lang="de-DE" sz="1200"/>
            </a:br>
            <a:r>
              <a:rPr b="0" i="0" lang="de-DE" sz="1200" u="sng" strike="noStrike">
                <a:latin typeface="Arial"/>
                <a:ea typeface="Arial"/>
                <a:cs typeface="Arial"/>
                <a:sym typeface="Arial"/>
              </a:rPr>
              <a:t> # High Importance Features</a:t>
            </a:r>
            <a:endParaRPr sz="1200" u="sng"/>
          </a:p>
          <a:p>
            <a:pPr indent="0" lvl="0" marL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0" i="0" lang="de-DE" sz="1200" u="none" strike="noStrike">
                <a:latin typeface="Arial"/>
                <a:ea typeface="Arial"/>
                <a:cs typeface="Arial"/>
                <a:sym typeface="Arial"/>
              </a:rPr>
              <a:t> β₇(day_of_week) + β₈(temperature) + β₉(feels_like_temp) +</a:t>
            </a:r>
            <a:endParaRPr b="0" sz="1200"/>
          </a:p>
          <a:p>
            <a:pPr indent="0" lvl="0" marL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0" i="0" lang="de-DE" sz="1200" u="none" strike="noStrike">
                <a:latin typeface="Arial"/>
                <a:ea typeface="Arial"/>
                <a:cs typeface="Arial"/>
                <a:sym typeface="Arial"/>
              </a:rPr>
              <a:t>β₁₀(cloud_cover) + β₁₁(year) + β₁₂(quarter) +</a:t>
            </a:r>
            <a:endParaRPr b="0" sz="1200"/>
          </a:p>
          <a:p>
            <a:pPr indent="0" lvl="0" marL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br>
              <a:rPr b="0" lang="de-DE" sz="1200"/>
            </a:br>
            <a:r>
              <a:rPr b="0" i="0" lang="de-DE" sz="1200" u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de-DE" sz="1200" u="sng" strike="noStrike">
                <a:latin typeface="Arial"/>
                <a:ea typeface="Arial"/>
                <a:cs typeface="Arial"/>
                <a:sym typeface="Arial"/>
              </a:rPr>
              <a:t># Moderate Importance Features</a:t>
            </a:r>
            <a:endParaRPr sz="1200" u="sng"/>
          </a:p>
          <a:p>
            <a:pPr indent="0" lvl="0" marL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0" i="0" lang="de-DE" sz="1200" u="none" strike="noStrike">
                <a:latin typeface="Arial"/>
                <a:ea typeface="Arial"/>
                <a:cs typeface="Arial"/>
                <a:sym typeface="Arial"/>
              </a:rPr>
              <a:t> β₁₃(is_winter) + β₁₄(temp_base_cold) + β₁₅(temp_base_mild) +</a:t>
            </a:r>
            <a:endParaRPr b="0" sz="1200"/>
          </a:p>
          <a:p>
            <a:pPr indent="0" lvl="0" marL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0" i="0" lang="de-DE" sz="1200" u="none" strike="noStrike">
                <a:latin typeface="Arial"/>
                <a:ea typeface="Arial"/>
                <a:cs typeface="Arial"/>
                <a:sym typeface="Arial"/>
              </a:rPr>
              <a:t>β₁₆(is_day_before_holiday) + β₁₇(is_easter_saturday) +</a:t>
            </a:r>
            <a:endParaRPr b="0" sz="1200"/>
          </a:p>
          <a:p>
            <a:pPr indent="0" lvl="0" marL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0" i="0" lang="de-DE" sz="1200" u="none" strike="noStrike">
                <a:latin typeface="Arial"/>
                <a:ea typeface="Arial"/>
                <a:cs typeface="Arial"/>
                <a:sym typeface="Arial"/>
              </a:rPr>
              <a:t>β₁₈(is_month_end) + β₁₉(is_kieler_woche) +</a:t>
            </a:r>
            <a:endParaRPr b="0" sz="1200"/>
          </a:p>
          <a:p>
            <a:pPr indent="0" lvl="0" marL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br>
              <a:rPr b="0" lang="de-DE" sz="1200"/>
            </a:br>
            <a:r>
              <a:rPr b="0" i="0" lang="de-DE" sz="1200" u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de-DE" sz="1200" u="sng" strike="noStrike">
                <a:latin typeface="Arial"/>
                <a:ea typeface="Arial"/>
                <a:cs typeface="Arial"/>
                <a:sym typeface="Arial"/>
              </a:rPr>
              <a:t># Lower Importance Features</a:t>
            </a:r>
            <a:endParaRPr b="0" sz="1200" u="sng"/>
          </a:p>
          <a:p>
            <a:pPr indent="0" lvl="0" marL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0" i="0" lang="de-DE" sz="1200" u="none" strike="noStrike">
                <a:latin typeface="Arial"/>
                <a:ea typeface="Arial"/>
                <a:cs typeface="Arial"/>
                <a:sym typeface="Arial"/>
              </a:rPr>
              <a:t>β₂₀(is_spring) + β₂₁(is_fall) + β₂₂(is_public_holiday) +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0" i="0" lang="de-DE" sz="1200" u="none" strike="noStrike">
                <a:latin typeface="Arial"/>
                <a:ea typeface="Arial"/>
                <a:cs typeface="Arial"/>
                <a:sym typeface="Arial"/>
              </a:rPr>
              <a:t>β₂₃(is_windjammer) + Σᵢ βᵢ(weather_conditionᵢ)</a:t>
            </a:r>
            <a:endParaRPr b="0" sz="1200"/>
          </a:p>
          <a:p>
            <a:pPr indent="0" lvl="0" marL="0" rtl="0" algn="l">
              <a:lnSpc>
                <a:spcPct val="90000"/>
              </a:lnSpc>
              <a:spcBef>
                <a:spcPts val="22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br>
              <a:rPr lang="de-DE" sz="1200"/>
            </a:b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7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7"/>
          <p:cNvSpPr/>
          <p:nvPr/>
        </p:nvSpPr>
        <p:spPr>
          <a:xfrm flipH="1" rot="5400000">
            <a:off x="-1914813" y="1914812"/>
            <a:ext cx="6858000" cy="3028377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366092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7"/>
          <p:cNvSpPr/>
          <p:nvPr/>
        </p:nvSpPr>
        <p:spPr>
          <a:xfrm flipH="1" rot="5400000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45882"/>
                </a:srgbClr>
              </a:gs>
              <a:gs pos="100000">
                <a:srgbClr val="4F81BD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7"/>
          <p:cNvSpPr/>
          <p:nvPr/>
        </p:nvSpPr>
        <p:spPr>
          <a:xfrm flipH="1" rot="5400000">
            <a:off x="263195" y="4092815"/>
            <a:ext cx="2501979" cy="3028381"/>
          </a:xfrm>
          <a:prstGeom prst="rect">
            <a:avLst/>
          </a:prstGeom>
          <a:gradFill>
            <a:gsLst>
              <a:gs pos="0">
                <a:srgbClr val="4F81BD">
                  <a:alpha val="28627"/>
                </a:srgbClr>
              </a:gs>
              <a:gs pos="2000">
                <a:srgbClr val="4F81BD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7"/>
          <p:cNvSpPr/>
          <p:nvPr/>
        </p:nvSpPr>
        <p:spPr>
          <a:xfrm rot="-964587">
            <a:off x="-376302" y="969718"/>
            <a:ext cx="292526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F81BD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7"/>
          <p:cNvSpPr/>
          <p:nvPr/>
        </p:nvSpPr>
        <p:spPr>
          <a:xfrm flipH="1" rot="5400000">
            <a:off x="-1878505" y="1924912"/>
            <a:ext cx="6858000" cy="3028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93B3D7">
                  <a:alpha val="10980"/>
                </a:srgbClr>
              </a:gs>
              <a:gs pos="100000">
                <a:srgbClr val="93B3D7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 txBox="1"/>
          <p:nvPr>
            <p:ph type="title"/>
          </p:nvPr>
        </p:nvSpPr>
        <p:spPr>
          <a:xfrm>
            <a:off x="92325" y="586850"/>
            <a:ext cx="2796000" cy="34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de-DE" sz="3500">
                <a:solidFill>
                  <a:srgbClr val="FFFFFF"/>
                </a:solidFill>
              </a:rPr>
              <a:t>Missing Value Imputation (Neural Network v14)</a:t>
            </a:r>
            <a:endParaRPr/>
          </a:p>
        </p:txBody>
      </p:sp>
      <p:sp>
        <p:nvSpPr>
          <p:cNvPr id="139" name="Google Shape;139;p7"/>
          <p:cNvSpPr txBox="1"/>
          <p:nvPr>
            <p:ph idx="1" type="body"/>
          </p:nvPr>
        </p:nvSpPr>
        <p:spPr>
          <a:xfrm>
            <a:off x="3607694" y="649480"/>
            <a:ext cx="4916510" cy="5546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i="0" lang="de-DE" sz="1700" u="none" strike="noStrike">
                <a:latin typeface="Arial"/>
                <a:ea typeface="Arial"/>
                <a:cs typeface="Arial"/>
                <a:sym typeface="Arial"/>
              </a:rPr>
              <a:t>Verschiedene Imputationsmethoden </a:t>
            </a:r>
            <a:endParaRPr b="1" i="0" sz="17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i="0" lang="de-DE" sz="1700" u="none" strike="noStrike">
                <a:latin typeface="Arial"/>
                <a:ea typeface="Arial"/>
                <a:cs typeface="Arial"/>
                <a:sym typeface="Arial"/>
              </a:rPr>
              <a:t>nach Datentyp</a:t>
            </a:r>
            <a:endParaRPr b="0" sz="1700"/>
          </a:p>
          <a:p>
            <a:pPr indent="0" lvl="0" marL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br>
              <a:rPr b="0" lang="de-DE" sz="1700"/>
            </a:br>
            <a:r>
              <a:rPr b="0" i="1" lang="de-DE" sz="1700" u="none" strike="noStrike">
                <a:latin typeface="Arial"/>
                <a:ea typeface="Arial"/>
                <a:cs typeface="Arial"/>
                <a:sym typeface="Arial"/>
              </a:rPr>
              <a:t>Numerische Variablen</a:t>
            </a:r>
            <a:endParaRPr b="0" sz="1700"/>
          </a:p>
          <a:p>
            <a:pPr indent="0" lvl="0" marL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br>
              <a:rPr b="0" lang="de-DE" sz="1700"/>
            </a:br>
            <a:r>
              <a:rPr b="0" i="0" lang="de-DE" sz="1700" u="none" strike="noStrike">
                <a:latin typeface="Arial"/>
                <a:ea typeface="Arial"/>
                <a:cs typeface="Arial"/>
                <a:sym typeface="Arial"/>
              </a:rPr>
              <a:t>Verwendung des Mittelwerts für Wetterdaten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0" i="0" lang="de-DE" sz="1700" u="none" strike="noStrike"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de-DE" sz="1700">
                <a:latin typeface="Arial"/>
                <a:ea typeface="Arial"/>
                <a:cs typeface="Arial"/>
                <a:sym typeface="Arial"/>
              </a:rPr>
              <a:t>Mean</a:t>
            </a:r>
            <a:r>
              <a:rPr b="0" i="0" lang="de-DE" sz="1700" u="none" strike="noStrike">
                <a:latin typeface="Arial"/>
                <a:ea typeface="Arial"/>
                <a:cs typeface="Arial"/>
                <a:sym typeface="Arial"/>
              </a:rPr>
              <a:t> Imputation für Temperatur</a:t>
            </a:r>
            <a:endParaRPr b="0" sz="1700"/>
          </a:p>
          <a:p>
            <a:pPr indent="0" lvl="0" marL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br>
              <a:rPr b="0" lang="de-DE" sz="1700"/>
            </a:br>
            <a:r>
              <a:rPr b="0" i="1" lang="de-DE" sz="1700" u="none" strike="noStrike">
                <a:latin typeface="Arial"/>
                <a:ea typeface="Arial"/>
                <a:cs typeface="Arial"/>
                <a:sym typeface="Arial"/>
              </a:rPr>
              <a:t>Kategorische Variablen</a:t>
            </a:r>
            <a:endParaRPr b="0" sz="1700"/>
          </a:p>
          <a:p>
            <a:pPr indent="0" lvl="0" marL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br>
              <a:rPr b="0" lang="de-DE" sz="1700"/>
            </a:br>
            <a:r>
              <a:rPr b="0" i="0" lang="de-DE" sz="1700" u="none" strike="noStrike">
                <a:latin typeface="Arial"/>
                <a:ea typeface="Arial"/>
                <a:cs typeface="Arial"/>
                <a:sym typeface="Arial"/>
              </a:rPr>
              <a:t>Logischer Defaultwert für </a:t>
            </a:r>
            <a:r>
              <a:rPr lang="de-DE" sz="1700">
                <a:latin typeface="Arial"/>
                <a:ea typeface="Arial"/>
                <a:cs typeface="Arial"/>
                <a:sym typeface="Arial"/>
              </a:rPr>
              <a:t>fehlende Werte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0" i="0" lang="de-DE" sz="1700" u="none" strike="noStrike"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de-DE" sz="1700">
                <a:latin typeface="Arial"/>
                <a:ea typeface="Arial"/>
                <a:cs typeface="Arial"/>
                <a:sym typeface="Arial"/>
              </a:rPr>
              <a:t>Konstante</a:t>
            </a:r>
            <a:r>
              <a:rPr b="0" i="0" lang="de-DE" sz="1700" u="none" strike="noStrike">
                <a:latin typeface="Arial"/>
                <a:ea typeface="Arial"/>
                <a:cs typeface="Arial"/>
                <a:sym typeface="Arial"/>
              </a:rPr>
              <a:t> Imputation</a:t>
            </a:r>
            <a:endParaRPr b="0" sz="1700"/>
          </a:p>
          <a:p>
            <a:pPr indent="0" lvl="0" marL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de-DE" sz="1700"/>
              <a:t>Fehlender Wettercode mit -1 aufgefüllt</a:t>
            </a:r>
            <a:br>
              <a:rPr lang="de-DE" sz="1700"/>
            </a:br>
            <a:br>
              <a:rPr b="0" lang="de-DE" sz="1700"/>
            </a:br>
            <a:r>
              <a:rPr lang="de-DE" sz="1700">
                <a:latin typeface="Arial"/>
                <a:ea typeface="Arial"/>
                <a:cs typeface="Arial"/>
                <a:sym typeface="Arial"/>
              </a:rPr>
              <a:t># Binäre Imputation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br>
              <a:rPr i="1" lang="de-DE" sz="1700">
                <a:latin typeface="Arial"/>
                <a:ea typeface="Arial"/>
                <a:cs typeface="Arial"/>
                <a:sym typeface="Arial"/>
              </a:rPr>
            </a:br>
            <a:r>
              <a:rPr lang="de-DE" sz="1700"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de-DE" sz="1700" u="none" strike="noStrike">
                <a:latin typeface="Arial"/>
                <a:ea typeface="Arial"/>
                <a:cs typeface="Arial"/>
                <a:sym typeface="Arial"/>
              </a:rPr>
              <a:t>ehlende </a:t>
            </a:r>
            <a:r>
              <a:rPr lang="de-DE" sz="1700">
                <a:latin typeface="Arial"/>
                <a:ea typeface="Arial"/>
                <a:cs typeface="Arial"/>
                <a:sym typeface="Arial"/>
              </a:rPr>
              <a:t>Events (Kieler Woche, Ferien, etc.) mit 0 aufgefüllt, was kein “Event” bedeutet.</a:t>
            </a:r>
            <a:r>
              <a:rPr lang="de-DE" sz="1700"/>
              <a:t> 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360758" y="327025"/>
            <a:ext cx="3993358" cy="16303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None/>
            </a:pPr>
            <a:r>
              <a:rPr lang="de-DE" sz="3100"/>
              <a:t>Optimization of the Neural Network</a:t>
            </a:r>
            <a:endParaRPr/>
          </a:p>
        </p:txBody>
      </p:sp>
      <p:pic>
        <p:nvPicPr>
          <p:cNvPr id="145" name="Google Shape;145;p8"/>
          <p:cNvPicPr preferRelativeResize="0"/>
          <p:nvPr/>
        </p:nvPicPr>
        <p:blipFill rotWithShape="1">
          <a:blip r:embed="rId3">
            <a:alphaModFix/>
          </a:blip>
          <a:srcRect b="1" l="51682" r="6436" t="0"/>
          <a:stretch/>
        </p:blipFill>
        <p:spPr>
          <a:xfrm>
            <a:off x="4474766" y="1"/>
            <a:ext cx="4669234" cy="6856412"/>
          </a:xfrm>
          <a:custGeom>
            <a:rect b="b" l="l" r="r" t="t"/>
            <a:pathLst>
              <a:path extrusionOk="0" h="6856412" w="562003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46" name="Google Shape;146;p8"/>
          <p:cNvGrpSpPr/>
          <p:nvPr/>
        </p:nvGrpSpPr>
        <p:grpSpPr>
          <a:xfrm>
            <a:off x="360759" y="2286479"/>
            <a:ext cx="3993357" cy="3918581"/>
            <a:chOff x="0" y="478"/>
            <a:chExt cx="3993357" cy="3918581"/>
          </a:xfrm>
        </p:grpSpPr>
        <p:cxnSp>
          <p:nvCxnSpPr>
            <p:cNvPr id="147" name="Google Shape;147;p8"/>
            <p:cNvCxnSpPr/>
            <p:nvPr/>
          </p:nvCxnSpPr>
          <p:spPr>
            <a:xfrm>
              <a:off x="0" y="478"/>
              <a:ext cx="3993357" cy="0"/>
            </a:xfrm>
            <a:prstGeom prst="straightConnector1">
              <a:avLst/>
            </a:prstGeom>
            <a:solidFill>
              <a:srgbClr val="BF504D"/>
            </a:solidFill>
            <a:ln cap="flat" cmpd="sng" w="25400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8" name="Google Shape;148;p8"/>
            <p:cNvSpPr/>
            <p:nvPr/>
          </p:nvSpPr>
          <p:spPr>
            <a:xfrm>
              <a:off x="0" y="478"/>
              <a:ext cx="3993357" cy="301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 txBox="1"/>
            <p:nvPr/>
          </p:nvSpPr>
          <p:spPr>
            <a:xfrm>
              <a:off x="0" y="478"/>
              <a:ext cx="3993357" cy="301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1" i="0" lang="de-DE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Source code for defining the neural network:</a:t>
              </a:r>
              <a:endParaRPr/>
            </a:p>
          </p:txBody>
        </p:sp>
        <p:cxnSp>
          <p:nvCxnSpPr>
            <p:cNvPr id="150" name="Google Shape;150;p8"/>
            <p:cNvCxnSpPr/>
            <p:nvPr/>
          </p:nvCxnSpPr>
          <p:spPr>
            <a:xfrm>
              <a:off x="0" y="301907"/>
              <a:ext cx="3993357" cy="0"/>
            </a:xfrm>
            <a:prstGeom prst="straightConnector1">
              <a:avLst/>
            </a:prstGeom>
            <a:solidFill>
              <a:schemeClr val="accent3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1" name="Google Shape;151;p8"/>
            <p:cNvSpPr/>
            <p:nvPr/>
          </p:nvSpPr>
          <p:spPr>
            <a:xfrm>
              <a:off x="0" y="301907"/>
              <a:ext cx="3993357" cy="301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8"/>
            <p:cNvSpPr txBox="1"/>
            <p:nvPr/>
          </p:nvSpPr>
          <p:spPr>
            <a:xfrm>
              <a:off x="0" y="301907"/>
              <a:ext cx="3993357" cy="301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3" name="Google Shape;153;p8"/>
            <p:cNvCxnSpPr/>
            <p:nvPr/>
          </p:nvCxnSpPr>
          <p:spPr>
            <a:xfrm>
              <a:off x="0" y="603337"/>
              <a:ext cx="3993357" cy="0"/>
            </a:xfrm>
            <a:prstGeom prst="straightConnector1">
              <a:avLst/>
            </a:prstGeom>
            <a:solidFill>
              <a:schemeClr val="accent4"/>
            </a:solidFill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4" name="Google Shape;154;p8"/>
            <p:cNvSpPr/>
            <p:nvPr/>
          </p:nvSpPr>
          <p:spPr>
            <a:xfrm>
              <a:off x="0" y="603337"/>
              <a:ext cx="3993357" cy="301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8"/>
            <p:cNvSpPr txBox="1"/>
            <p:nvPr/>
          </p:nvSpPr>
          <p:spPr>
            <a:xfrm>
              <a:off x="0" y="603337"/>
              <a:ext cx="3993357" cy="301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i="0" lang="de-DE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def create_neural_network(input_shape):</a:t>
              </a:r>
              <a:endParaRPr/>
            </a:p>
          </p:txBody>
        </p:sp>
        <p:cxnSp>
          <p:nvCxnSpPr>
            <p:cNvPr id="156" name="Google Shape;156;p8"/>
            <p:cNvCxnSpPr/>
            <p:nvPr/>
          </p:nvCxnSpPr>
          <p:spPr>
            <a:xfrm>
              <a:off x="0" y="904766"/>
              <a:ext cx="3993357" cy="0"/>
            </a:xfrm>
            <a:prstGeom prst="straightConnector1">
              <a:avLst/>
            </a:prstGeom>
            <a:solidFill>
              <a:srgbClr val="49ACC5"/>
            </a:solidFill>
            <a:ln cap="flat" cmpd="sng" w="25400">
              <a:solidFill>
                <a:srgbClr val="49ACC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7" name="Google Shape;157;p8"/>
            <p:cNvSpPr/>
            <p:nvPr/>
          </p:nvSpPr>
          <p:spPr>
            <a:xfrm>
              <a:off x="0" y="904766"/>
              <a:ext cx="3993357" cy="301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8"/>
            <p:cNvSpPr txBox="1"/>
            <p:nvPr/>
          </p:nvSpPr>
          <p:spPr>
            <a:xfrm>
              <a:off x="0" y="904766"/>
              <a:ext cx="3993357" cy="301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i="0" lang="de-DE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model = keras.Sequential([</a:t>
              </a:r>
              <a:endParaRPr/>
            </a:p>
          </p:txBody>
        </p:sp>
        <p:cxnSp>
          <p:nvCxnSpPr>
            <p:cNvPr id="159" name="Google Shape;159;p8"/>
            <p:cNvCxnSpPr/>
            <p:nvPr/>
          </p:nvCxnSpPr>
          <p:spPr>
            <a:xfrm>
              <a:off x="0" y="1206195"/>
              <a:ext cx="3993357" cy="0"/>
            </a:xfrm>
            <a:prstGeom prst="straightConnector1">
              <a:avLst/>
            </a:prstGeom>
            <a:solidFill>
              <a:srgbClr val="F79543"/>
            </a:solidFill>
            <a:ln cap="flat" cmpd="sng" w="25400">
              <a:solidFill>
                <a:srgbClr val="F795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0" name="Google Shape;160;p8"/>
            <p:cNvSpPr/>
            <p:nvPr/>
          </p:nvSpPr>
          <p:spPr>
            <a:xfrm>
              <a:off x="0" y="1206195"/>
              <a:ext cx="3993357" cy="301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8"/>
            <p:cNvSpPr txBox="1"/>
            <p:nvPr/>
          </p:nvSpPr>
          <p:spPr>
            <a:xfrm>
              <a:off x="0" y="1206195"/>
              <a:ext cx="3993357" cy="301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i="0" lang="de-DE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 layers.InputLayer(input_shape=(input_shape,)),</a:t>
              </a:r>
              <a:endParaRPr/>
            </a:p>
          </p:txBody>
        </p:sp>
        <p:cxnSp>
          <p:nvCxnSpPr>
            <p:cNvPr id="162" name="Google Shape;162;p8"/>
            <p:cNvCxnSpPr/>
            <p:nvPr/>
          </p:nvCxnSpPr>
          <p:spPr>
            <a:xfrm>
              <a:off x="0" y="1507625"/>
              <a:ext cx="3993357" cy="0"/>
            </a:xfrm>
            <a:prstGeom prst="straightConnector1">
              <a:avLst/>
            </a:prstGeom>
            <a:solidFill>
              <a:srgbClr val="BF504D"/>
            </a:solidFill>
            <a:ln cap="flat" cmpd="sng" w="25400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3" name="Google Shape;163;p8"/>
            <p:cNvSpPr/>
            <p:nvPr/>
          </p:nvSpPr>
          <p:spPr>
            <a:xfrm>
              <a:off x="0" y="1507625"/>
              <a:ext cx="3993357" cy="301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8"/>
            <p:cNvSpPr txBox="1"/>
            <p:nvPr/>
          </p:nvSpPr>
          <p:spPr>
            <a:xfrm>
              <a:off x="0" y="1507625"/>
              <a:ext cx="3993357" cy="301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i="0" lang="de-DE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 layers.BatchNormalization(),</a:t>
              </a:r>
              <a:endParaRPr/>
            </a:p>
          </p:txBody>
        </p:sp>
        <p:cxnSp>
          <p:nvCxnSpPr>
            <p:cNvPr id="165" name="Google Shape;165;p8"/>
            <p:cNvCxnSpPr/>
            <p:nvPr/>
          </p:nvCxnSpPr>
          <p:spPr>
            <a:xfrm>
              <a:off x="0" y="1809054"/>
              <a:ext cx="3993357" cy="0"/>
            </a:xfrm>
            <a:prstGeom prst="straightConnector1">
              <a:avLst/>
            </a:prstGeom>
            <a:solidFill>
              <a:schemeClr val="accent3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6" name="Google Shape;166;p8"/>
            <p:cNvSpPr/>
            <p:nvPr/>
          </p:nvSpPr>
          <p:spPr>
            <a:xfrm>
              <a:off x="0" y="1809054"/>
              <a:ext cx="3993357" cy="301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8"/>
            <p:cNvSpPr txBox="1"/>
            <p:nvPr/>
          </p:nvSpPr>
          <p:spPr>
            <a:xfrm>
              <a:off x="0" y="1809054"/>
              <a:ext cx="3993357" cy="301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i="0" lang="de-DE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 layers.Dense(128, activation='relu'),</a:t>
              </a:r>
              <a:endParaRPr/>
            </a:p>
          </p:txBody>
        </p:sp>
        <p:cxnSp>
          <p:nvCxnSpPr>
            <p:cNvPr id="168" name="Google Shape;168;p8"/>
            <p:cNvCxnSpPr/>
            <p:nvPr/>
          </p:nvCxnSpPr>
          <p:spPr>
            <a:xfrm>
              <a:off x="0" y="2110483"/>
              <a:ext cx="3993357" cy="0"/>
            </a:xfrm>
            <a:prstGeom prst="straightConnector1">
              <a:avLst/>
            </a:prstGeom>
            <a:solidFill>
              <a:schemeClr val="accent4"/>
            </a:solidFill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9" name="Google Shape;169;p8"/>
            <p:cNvSpPr/>
            <p:nvPr/>
          </p:nvSpPr>
          <p:spPr>
            <a:xfrm>
              <a:off x="0" y="2110483"/>
              <a:ext cx="3993357" cy="301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8"/>
            <p:cNvSpPr txBox="1"/>
            <p:nvPr/>
          </p:nvSpPr>
          <p:spPr>
            <a:xfrm>
              <a:off x="0" y="2110483"/>
              <a:ext cx="3993357" cy="301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i="0" lang="de-DE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 layers.Dropout(0.3),</a:t>
              </a:r>
              <a:endParaRPr/>
            </a:p>
          </p:txBody>
        </p:sp>
        <p:cxnSp>
          <p:nvCxnSpPr>
            <p:cNvPr id="171" name="Google Shape;171;p8"/>
            <p:cNvCxnSpPr/>
            <p:nvPr/>
          </p:nvCxnSpPr>
          <p:spPr>
            <a:xfrm>
              <a:off x="0" y="2411912"/>
              <a:ext cx="3993357" cy="0"/>
            </a:xfrm>
            <a:prstGeom prst="straightConnector1">
              <a:avLst/>
            </a:prstGeom>
            <a:solidFill>
              <a:srgbClr val="49ACC5"/>
            </a:solidFill>
            <a:ln cap="flat" cmpd="sng" w="25400">
              <a:solidFill>
                <a:srgbClr val="49ACC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2" name="Google Shape;172;p8"/>
            <p:cNvSpPr/>
            <p:nvPr/>
          </p:nvSpPr>
          <p:spPr>
            <a:xfrm>
              <a:off x="0" y="2411912"/>
              <a:ext cx="3993357" cy="301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 txBox="1"/>
            <p:nvPr/>
          </p:nvSpPr>
          <p:spPr>
            <a:xfrm>
              <a:off x="0" y="2411912"/>
              <a:ext cx="3993357" cy="301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i="0" lang="de-DE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 layers.Dense(64, activation='relu'),</a:t>
              </a:r>
              <a:endParaRPr/>
            </a:p>
          </p:txBody>
        </p:sp>
        <p:cxnSp>
          <p:nvCxnSpPr>
            <p:cNvPr id="174" name="Google Shape;174;p8"/>
            <p:cNvCxnSpPr/>
            <p:nvPr/>
          </p:nvCxnSpPr>
          <p:spPr>
            <a:xfrm>
              <a:off x="0" y="2713342"/>
              <a:ext cx="3993357" cy="0"/>
            </a:xfrm>
            <a:prstGeom prst="straightConnector1">
              <a:avLst/>
            </a:prstGeom>
            <a:solidFill>
              <a:srgbClr val="F79543"/>
            </a:solidFill>
            <a:ln cap="flat" cmpd="sng" w="25400">
              <a:solidFill>
                <a:srgbClr val="F795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5" name="Google Shape;175;p8"/>
            <p:cNvSpPr/>
            <p:nvPr/>
          </p:nvSpPr>
          <p:spPr>
            <a:xfrm>
              <a:off x="0" y="2713342"/>
              <a:ext cx="3993357" cy="301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8"/>
            <p:cNvSpPr txBox="1"/>
            <p:nvPr/>
          </p:nvSpPr>
          <p:spPr>
            <a:xfrm>
              <a:off x="0" y="2713342"/>
              <a:ext cx="3993357" cy="301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i="0" lang="de-DE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 layers.Dropout(0.3),</a:t>
              </a:r>
              <a:endParaRPr/>
            </a:p>
          </p:txBody>
        </p:sp>
        <p:cxnSp>
          <p:nvCxnSpPr>
            <p:cNvPr id="177" name="Google Shape;177;p8"/>
            <p:cNvCxnSpPr/>
            <p:nvPr/>
          </p:nvCxnSpPr>
          <p:spPr>
            <a:xfrm>
              <a:off x="0" y="3014771"/>
              <a:ext cx="3993357" cy="0"/>
            </a:xfrm>
            <a:prstGeom prst="straightConnector1">
              <a:avLst/>
            </a:prstGeom>
            <a:solidFill>
              <a:srgbClr val="BF504D"/>
            </a:solidFill>
            <a:ln cap="flat" cmpd="sng" w="25400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8" name="Google Shape;178;p8"/>
            <p:cNvSpPr/>
            <p:nvPr/>
          </p:nvSpPr>
          <p:spPr>
            <a:xfrm>
              <a:off x="0" y="3014771"/>
              <a:ext cx="3993357" cy="301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8"/>
            <p:cNvSpPr txBox="1"/>
            <p:nvPr/>
          </p:nvSpPr>
          <p:spPr>
            <a:xfrm>
              <a:off x="0" y="3014771"/>
              <a:ext cx="3993357" cy="301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i="0" lang="de-DE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 layers.Dense(32, activation='relu'),</a:t>
              </a:r>
              <a:endParaRPr/>
            </a:p>
          </p:txBody>
        </p:sp>
        <p:cxnSp>
          <p:nvCxnSpPr>
            <p:cNvPr id="180" name="Google Shape;180;p8"/>
            <p:cNvCxnSpPr/>
            <p:nvPr/>
          </p:nvCxnSpPr>
          <p:spPr>
            <a:xfrm>
              <a:off x="0" y="3316200"/>
              <a:ext cx="3993357" cy="0"/>
            </a:xfrm>
            <a:prstGeom prst="straightConnector1">
              <a:avLst/>
            </a:prstGeom>
            <a:solidFill>
              <a:schemeClr val="accent3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1" name="Google Shape;181;p8"/>
            <p:cNvSpPr/>
            <p:nvPr/>
          </p:nvSpPr>
          <p:spPr>
            <a:xfrm>
              <a:off x="0" y="3316200"/>
              <a:ext cx="3993357" cy="301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8"/>
            <p:cNvSpPr txBox="1"/>
            <p:nvPr/>
          </p:nvSpPr>
          <p:spPr>
            <a:xfrm>
              <a:off x="0" y="3316200"/>
              <a:ext cx="3993357" cy="301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i="0" lang="de-DE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 layers.Dense(1)</a:t>
              </a:r>
              <a:endParaRPr/>
            </a:p>
          </p:txBody>
        </p:sp>
        <p:cxnSp>
          <p:nvCxnSpPr>
            <p:cNvPr id="183" name="Google Shape;183;p8"/>
            <p:cNvCxnSpPr/>
            <p:nvPr/>
          </p:nvCxnSpPr>
          <p:spPr>
            <a:xfrm>
              <a:off x="0" y="3617630"/>
              <a:ext cx="3993357" cy="0"/>
            </a:xfrm>
            <a:prstGeom prst="straightConnector1">
              <a:avLst/>
            </a:prstGeom>
            <a:solidFill>
              <a:schemeClr val="accent4"/>
            </a:solidFill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4" name="Google Shape;184;p8"/>
            <p:cNvSpPr/>
            <p:nvPr/>
          </p:nvSpPr>
          <p:spPr>
            <a:xfrm>
              <a:off x="0" y="3617630"/>
              <a:ext cx="3993357" cy="301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 txBox="1"/>
            <p:nvPr/>
          </p:nvSpPr>
          <p:spPr>
            <a:xfrm>
              <a:off x="0" y="3617630"/>
              <a:ext cx="3993357" cy="301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i="0" lang="de-DE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])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9"/>
          <p:cNvSpPr/>
          <p:nvPr/>
        </p:nvSpPr>
        <p:spPr>
          <a:xfrm flipH="1" rot="10800000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9"/>
          <p:cNvSpPr/>
          <p:nvPr/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rgbClr val="4F81BD">
                  <a:alpha val="40784"/>
                </a:srgbClr>
              </a:gs>
              <a:gs pos="74000">
                <a:srgbClr val="93B3D7">
                  <a:alpha val="0"/>
                </a:srgbClr>
              </a:gs>
              <a:gs pos="100000">
                <a:srgbClr val="93B3D7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9"/>
          <p:cNvSpPr/>
          <p:nvPr/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78000">
                <a:srgbClr val="4F81BD">
                  <a:alpha val="14901"/>
                </a:srgbClr>
              </a:gs>
              <a:gs pos="100000">
                <a:srgbClr val="4F81BD">
                  <a:alpha val="14901"/>
                </a:srgbClr>
              </a:gs>
            </a:gsLst>
            <a:lin ang="15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9"/>
          <p:cNvSpPr txBox="1"/>
          <p:nvPr>
            <p:ph type="title"/>
          </p:nvPr>
        </p:nvSpPr>
        <p:spPr>
          <a:xfrm>
            <a:off x="524784" y="248038"/>
            <a:ext cx="5297791" cy="11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b="1" i="0" lang="de-DE" sz="27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Visualization of loss functions for training and validation datasets</a:t>
            </a:r>
            <a:endParaRPr sz="2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aph of two people&#10;&#10;Description automatically generated with medium confidence" id="195" name="Google Shape;195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250" y="1859575"/>
            <a:ext cx="8683500" cy="3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>Miriam Berger</dc:creator>
</cp:coreProperties>
</file>