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57" r:id="rId6"/>
    <p:sldId id="258" r:id="rId7"/>
    <p:sldId id="268" r:id="rId8"/>
    <p:sldId id="260" r:id="rId9"/>
    <p:sldId id="267" r:id="rId10"/>
    <p:sldId id="261" r:id="rId11"/>
    <p:sldId id="262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CCB"/>
          </a:solidFill>
        </a:fill>
      </a:tcStyle>
    </a:wholeTbl>
    <a:band2H>
      <a:tcTxStyle/>
      <a:tcStyle>
        <a:tcBdr/>
        <a:fill>
          <a:solidFill>
            <a:srgbClr val="F9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8CC"/>
          </a:solidFill>
        </a:fill>
      </a:tcStyle>
    </a:wholeTbl>
    <a:band2H>
      <a:tcTxStyle/>
      <a:tcStyle>
        <a:tcBdr/>
        <a:fill>
          <a:solidFill>
            <a:srgbClr val="FB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EF2"/>
          </a:solidFill>
        </a:fill>
      </a:tcStyle>
    </a:wholeTbl>
    <a:band2H>
      <a:tcTxStyle/>
      <a:tcStyle>
        <a:tcBdr/>
        <a:fill>
          <a:solidFill>
            <a:srgbClr val="E8EF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458870630301653"/>
          <c:y val="8.7559274871315436E-3"/>
          <c:w val="0.35526703183841152"/>
          <c:h val="0.85855109393938145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35-4298-993E-4377A81313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35-4298-993E-4377A81313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35-4298-993E-4377A81313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35-4298-993E-4377A8131380}"/>
              </c:ext>
            </c:extLst>
          </c:dPt>
          <c:cat>
            <c:strRef>
              <c:f>Лист1!$A$2:$A$5</c:f>
              <c:strCache>
                <c:ptCount val="4"/>
                <c:pt idx="0">
                  <c:v>курю и хочу бросить 60%</c:v>
                </c:pt>
                <c:pt idx="1">
                  <c:v>курю и пока что не хочу бросать 20%</c:v>
                </c:pt>
                <c:pt idx="2">
                  <c:v>не курю, никто не мешает 10%</c:v>
                </c:pt>
                <c:pt idx="3">
                  <c:v>не курю, но мешают курильщики 10%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95-4B63-9EEE-870BA5983C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6T16:24:26.90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0.03068</cdr:x>
      <cdr:y>0.10726</cdr:y>
    </cdr:from>
    <cdr:to>
      <cdr:x>0.21498</cdr:x>
      <cdr:y>0.29697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2581" y="466725"/>
          <a:ext cx="1938019" cy="825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78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7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0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5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2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3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7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09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79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9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08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9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6418-436B-48A9-AE2A-B17C35EEC8B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47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Заголовок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96111">
              <a:defRPr sz="5880"/>
            </a:lvl1pPr>
          </a:lstStyle>
          <a:p>
            <a:r>
              <a:rPr lang="ru-RU" sz="3600" b="1" dirty="0" smtClean="0"/>
              <a:t>Разработка </a:t>
            </a:r>
            <a:r>
              <a:rPr lang="en-US" sz="3600" b="1" dirty="0" smtClean="0">
                <a:latin typeface="Ubuntu" panose="020B0504030602030204"/>
              </a:rPr>
              <a:t>“</a:t>
            </a:r>
            <a:r>
              <a:rPr lang="ru-RU" sz="3600" b="1" dirty="0" smtClean="0"/>
              <a:t>умного</a:t>
            </a:r>
            <a:r>
              <a:rPr lang="en-US" sz="3600" b="1" dirty="0" smtClean="0">
                <a:latin typeface="Ubuntu" panose="020B0504030602030204"/>
              </a:rPr>
              <a:t>”</a:t>
            </a:r>
            <a:r>
              <a:rPr lang="ru-RU" sz="3600" b="1" dirty="0" smtClean="0"/>
              <a:t> браслета для борьбы с курением </a:t>
            </a:r>
            <a:endParaRPr sz="3600" b="1" dirty="0">
              <a:latin typeface="Ubuntu" panose="020B0504030602030204"/>
            </a:endParaRPr>
          </a:p>
        </p:txBody>
      </p:sp>
      <p:sp>
        <p:nvSpPr>
          <p:cNvPr id="192" name="Подзаголовок 2"/>
          <p:cNvSpPr txBox="1">
            <a:spLocks noGrp="1"/>
          </p:cNvSpPr>
          <p:nvPr>
            <p:ph type="subTitle" idx="1"/>
          </p:nvPr>
        </p:nvSpPr>
        <p:spPr>
          <a:xfrm>
            <a:off x="190500" y="5163225"/>
            <a:ext cx="3594100" cy="13645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Выполнил студент группы </a:t>
            </a:r>
          </a:p>
          <a:p>
            <a:r>
              <a:rPr lang="ru-RU" sz="1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КСиК</a:t>
            </a:r>
            <a:r>
              <a:rPr lang="en-US" sz="1800" dirty="0" smtClean="0">
                <a:ln w="0"/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-41:</a:t>
            </a:r>
            <a:r>
              <a:rPr lang="ru-RU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 </a:t>
            </a:r>
            <a:endParaRPr lang="en-US" sz="1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" panose="020B0504030602030204" pitchFamily="34" charset="0"/>
              <a:ea typeface="Times New Roman"/>
              <a:cs typeface="Times New Roman"/>
              <a:sym typeface="Times New Roman"/>
            </a:endParaRPr>
          </a:p>
          <a:p>
            <a:r>
              <a:rPr lang="ru-RU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Дьяченко Серафим Максимович</a:t>
            </a:r>
          </a:p>
          <a:p>
            <a:r>
              <a:rPr sz="1800" dirty="0" smtClean="0"/>
              <a:t> </a:t>
            </a:r>
            <a:endParaRPr sz="1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79500" y="288836"/>
            <a:ext cx="9467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n w="0"/>
                <a:latin typeface="ubuntu" panose="020B0504030602030204" pitchFamily="34" charset="0"/>
                <a:cs typeface="Times New Roman" panose="02020603050405020304" pitchFamily="18" charset="0"/>
              </a:rPr>
              <a:t>Департамент образования и науки города Москвы Государственное автономное профессиональное образовательное учреждение города Москвы «Колледж предпринимательства» №11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213850" y="5383847"/>
            <a:ext cx="2146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accent1"/>
              </a:buClr>
              <a:buSzPts val="1600"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Дипломный руководитель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: 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" panose="020B0504030602030204" pitchFamily="34" charset="0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chemeClr val="accent1"/>
              </a:buClr>
              <a:buSzPts val="1600"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Воронин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В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.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С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.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" panose="020B0504030602030204" pitchFamily="34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Заголовок 1"/>
          <p:cNvSpPr txBox="1">
            <a:spLocks noGrp="1"/>
          </p:cNvSpPr>
          <p:nvPr>
            <p:ph type="title"/>
          </p:nvPr>
        </p:nvSpPr>
        <p:spPr>
          <a:xfrm>
            <a:off x="1701800" y="154773"/>
            <a:ext cx="8426599" cy="129302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dirty="0" smtClean="0"/>
              <a:t>Выводы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098550" y="1924050"/>
            <a:ext cx="74655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Поставить более ёмкий аккумулятор для более продолжительной работы</a:t>
            </a:r>
          </a:p>
          <a:p>
            <a:endParaRPr lang="ru-RU" dirty="0"/>
          </a:p>
          <a:p>
            <a:r>
              <a:rPr lang="ru-RU" dirty="0" smtClean="0"/>
              <a:t>Поставить более точный </a:t>
            </a:r>
            <a:r>
              <a:rPr lang="en-US" dirty="0" err="1" smtClean="0"/>
              <a:t>mio</a:t>
            </a:r>
            <a:r>
              <a:rPr lang="en-US" dirty="0" smtClean="0"/>
              <a:t> </a:t>
            </a:r>
            <a:r>
              <a:rPr lang="ru-RU" dirty="0" smtClean="0"/>
              <a:t>датчик</a:t>
            </a:r>
          </a:p>
          <a:p>
            <a:endParaRPr lang="ru-RU" dirty="0"/>
          </a:p>
          <a:p>
            <a:r>
              <a:rPr lang="ru-RU" dirty="0" smtClean="0"/>
              <a:t>Возможность настройки силы тока на </a:t>
            </a:r>
            <a:r>
              <a:rPr lang="ru-RU" dirty="0" err="1" smtClean="0"/>
              <a:t>электрошокере</a:t>
            </a:r>
            <a:endParaRPr lang="ru-RU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СПАСИБО ЗА ВНИМАНИЕ"/>
          <p:cNvSpPr txBox="1"/>
          <p:nvPr/>
        </p:nvSpPr>
        <p:spPr>
          <a:xfrm>
            <a:off x="1817787" y="2468880"/>
            <a:ext cx="8556426" cy="194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rPr sz="6000"/>
              <a:t>СПАСИБО</a:t>
            </a:r>
            <a:r>
              <a:t> ЗА </a:t>
            </a:r>
            <a:r>
              <a:rPr sz="6000"/>
              <a:t>ВНИМАНИЕ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9996" y="3056979"/>
            <a:ext cx="6232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Спасибо за внимание</a:t>
            </a:r>
            <a:endParaRPr lang="ru-RU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код </a:t>
            </a:r>
            <a:endParaRPr lang="ru-RU" dirty="0"/>
          </a:p>
        </p:txBody>
      </p:sp>
      <p:pic>
        <p:nvPicPr>
          <p:cNvPr id="1046" name="Picture 22" descr="File:ArduinoLogo ®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0" y="2123411"/>
            <a:ext cx="5532120" cy="42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omment utiliser Visual Studio Code afin de créer une application ? 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17" y="3959475"/>
            <a:ext cx="4275817" cy="240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Ресурсы для изучения функционала PyCharm (Python IDE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3411"/>
            <a:ext cx="3358652" cy="18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7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950" y="0"/>
            <a:ext cx="10515600" cy="1325563"/>
          </a:xfrm>
        </p:spPr>
        <p:txBody>
          <a:bodyPr/>
          <a:lstStyle/>
          <a:p>
            <a:r>
              <a:rPr lang="ru-RU" dirty="0" smtClean="0"/>
              <a:t>Выбор </a:t>
            </a:r>
            <a:r>
              <a:rPr lang="en-US" dirty="0" err="1" smtClean="0"/>
              <a:t>mio</a:t>
            </a:r>
            <a:r>
              <a:rPr lang="en-US" dirty="0" smtClean="0"/>
              <a:t> </a:t>
            </a:r>
            <a:r>
              <a:rPr lang="ru-RU" dirty="0" smtClean="0"/>
              <a:t>датчика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23457"/>
              </p:ext>
            </p:extLst>
          </p:nvPr>
        </p:nvGraphicFramePr>
        <p:xfrm>
          <a:off x="838200" y="1098550"/>
          <a:ext cx="10661650" cy="56193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1861406424"/>
                    </a:ext>
                  </a:extLst>
                </a:gridCol>
                <a:gridCol w="2056749">
                  <a:extLst>
                    <a:ext uri="{9D8B030D-6E8A-4147-A177-3AD203B41FA5}">
                      <a16:colId xmlns:a16="http://schemas.microsoft.com/office/drawing/2014/main" val="1024974043"/>
                    </a:ext>
                  </a:extLst>
                </a:gridCol>
                <a:gridCol w="1713257">
                  <a:extLst>
                    <a:ext uri="{9D8B030D-6E8A-4147-A177-3AD203B41FA5}">
                      <a16:colId xmlns:a16="http://schemas.microsoft.com/office/drawing/2014/main" val="2243883847"/>
                    </a:ext>
                  </a:extLst>
                </a:gridCol>
                <a:gridCol w="1837933">
                  <a:extLst>
                    <a:ext uri="{9D8B030D-6E8A-4147-A177-3AD203B41FA5}">
                      <a16:colId xmlns:a16="http://schemas.microsoft.com/office/drawing/2014/main" val="301088478"/>
                    </a:ext>
                  </a:extLst>
                </a:gridCol>
                <a:gridCol w="1758970">
                  <a:extLst>
                    <a:ext uri="{9D8B030D-6E8A-4147-A177-3AD203B41FA5}">
                      <a16:colId xmlns:a16="http://schemas.microsoft.com/office/drawing/2014/main" val="4131636633"/>
                    </a:ext>
                  </a:extLst>
                </a:gridCol>
                <a:gridCol w="1796141">
                  <a:extLst>
                    <a:ext uri="{9D8B030D-6E8A-4147-A177-3AD203B41FA5}">
                      <a16:colId xmlns:a16="http://schemas.microsoft.com/office/drawing/2014/main" val="1820867874"/>
                    </a:ext>
                  </a:extLst>
                </a:gridCol>
              </a:tblGrid>
              <a:tr h="396739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Усиление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Диапазон напряжения питания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размер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Диапазон пропускаемых частот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extLst>
                  <a:ext uri="{0D108BD9-81ED-4DB2-BD59-A6C34878D82A}">
                    <a16:rowId xmlns:a16="http://schemas.microsoft.com/office/drawing/2014/main" val="2623018025"/>
                  </a:ext>
                </a:extLst>
              </a:tr>
              <a:tr h="1018165">
                <a:tc>
                  <a:txBody>
                    <a:bodyPr/>
                    <a:lstStyle/>
                    <a:p>
                      <a:pPr indent="450215" algn="l" fontAlgn="base">
                        <a:lnSpc>
                          <a:spcPts val="15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kern="0" spc="-10" dirty="0">
                          <a:effectLst/>
                        </a:rPr>
                        <a:t>датчик EMG</a:t>
                      </a:r>
                      <a:endParaRPr lang="ru-RU" sz="1400" kern="0" dirty="0">
                        <a:effectLst/>
                      </a:endParaRP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 -9 в Двойной источник питания, минимальный +-3,5 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25x26x10 мм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1981</a:t>
                      </a:r>
                      <a:r>
                        <a:rPr lang="ru-RU" sz="1400" dirty="0">
                          <a:effectLst/>
                        </a:rPr>
                        <a:t>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extLst>
                  <a:ext uri="{0D108BD9-81ED-4DB2-BD59-A6C34878D82A}">
                    <a16:rowId xmlns:a16="http://schemas.microsoft.com/office/drawing/2014/main" val="2200322966"/>
                  </a:ext>
                </a:extLst>
              </a:tr>
              <a:tr h="509082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MH</a:t>
                      </a:r>
                      <a:r>
                        <a:rPr lang="ru-RU" sz="1400" dirty="0">
                          <a:effectLst/>
                        </a:rPr>
                        <a:t>-</a:t>
                      </a:r>
                      <a:r>
                        <a:rPr lang="en-US" sz="1400" dirty="0">
                          <a:effectLst/>
                        </a:rPr>
                        <a:t>BPS</a:t>
                      </a:r>
                      <a:r>
                        <a:rPr lang="ru-RU" sz="1400" dirty="0">
                          <a:effectLst/>
                        </a:rPr>
                        <a:t>101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3.3 – 5.5 V.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6.8х32.1х3.0мм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8 – 200 Гц.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1600р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extLst>
                  <a:ext uri="{0D108BD9-81ED-4DB2-BD59-A6C34878D82A}">
                    <a16:rowId xmlns:a16="http://schemas.microsoft.com/office/drawing/2014/main" val="1665083673"/>
                  </a:ext>
                </a:extLst>
              </a:tr>
              <a:tr h="319782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MH</a:t>
                      </a:r>
                      <a:r>
                        <a:rPr lang="ru-RU" sz="1400" dirty="0">
                          <a:effectLst/>
                        </a:rPr>
                        <a:t>-</a:t>
                      </a:r>
                      <a:r>
                        <a:rPr lang="en-US" sz="1400" dirty="0">
                          <a:effectLst/>
                        </a:rPr>
                        <a:t>BPS</a:t>
                      </a:r>
                      <a:r>
                        <a:rPr lang="ru-RU" sz="1400" dirty="0">
                          <a:effectLst/>
                        </a:rPr>
                        <a:t>102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45720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Базовый коэффициент усиления равен 500 V/V, может быть увеличен в ⨯1, ⨯2, ⨯4, ⨯5, ⨯8, ⨯10, ⨯16 или ⨯32 раз.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Регулируется посредством SPI интерфейса.</a:t>
                      </a:r>
                    </a:p>
                    <a:p>
                      <a:pPr marL="45720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3.3 – 5.5 V.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19.1х14.9х3.0 ± 0.2 мм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 – 200 Гц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1900</a:t>
                      </a:r>
                      <a:r>
                        <a:rPr lang="ru-RU" sz="1400" dirty="0">
                          <a:effectLst/>
                        </a:rPr>
                        <a:t>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extLst>
                  <a:ext uri="{0D108BD9-81ED-4DB2-BD59-A6C34878D82A}">
                    <a16:rowId xmlns:a16="http://schemas.microsoft.com/office/drawing/2014/main" val="1420263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7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микроконтроллера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775763"/>
              </p:ext>
            </p:extLst>
          </p:nvPr>
        </p:nvGraphicFramePr>
        <p:xfrm>
          <a:off x="895350" y="1454150"/>
          <a:ext cx="9175749" cy="52647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51041">
                  <a:extLst>
                    <a:ext uri="{9D8B030D-6E8A-4147-A177-3AD203B41FA5}">
                      <a16:colId xmlns:a16="http://schemas.microsoft.com/office/drawing/2014/main" val="697996849"/>
                    </a:ext>
                  </a:extLst>
                </a:gridCol>
                <a:gridCol w="2773425">
                  <a:extLst>
                    <a:ext uri="{9D8B030D-6E8A-4147-A177-3AD203B41FA5}">
                      <a16:colId xmlns:a16="http://schemas.microsoft.com/office/drawing/2014/main" val="793052723"/>
                    </a:ext>
                  </a:extLst>
                </a:gridCol>
                <a:gridCol w="2636363">
                  <a:extLst>
                    <a:ext uri="{9D8B030D-6E8A-4147-A177-3AD203B41FA5}">
                      <a16:colId xmlns:a16="http://schemas.microsoft.com/office/drawing/2014/main" val="213932417"/>
                    </a:ext>
                  </a:extLst>
                </a:gridCol>
                <a:gridCol w="1814920">
                  <a:extLst>
                    <a:ext uri="{9D8B030D-6E8A-4147-A177-3AD203B41FA5}">
                      <a16:colId xmlns:a16="http://schemas.microsoft.com/office/drawing/2014/main" val="3142080127"/>
                    </a:ext>
                  </a:extLst>
                </a:gridCol>
              </a:tblGrid>
              <a:tr h="91614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производительность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энергопотребление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extLst>
                  <a:ext uri="{0D108BD9-81ED-4DB2-BD59-A6C34878D82A}">
                    <a16:rowId xmlns:a16="http://schemas.microsoft.com/office/drawing/2014/main" val="1218601162"/>
                  </a:ext>
                </a:extLst>
              </a:tr>
              <a:tr h="91614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Arduino nano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Частота: 16 МГц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24 мА в полном сне 5 мА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250р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extLst>
                  <a:ext uri="{0D108BD9-81ED-4DB2-BD59-A6C34878D82A}">
                    <a16:rowId xmlns:a16="http://schemas.microsoft.com/office/drawing/2014/main" val="2881790107"/>
                  </a:ext>
                </a:extLst>
              </a:tr>
              <a:tr h="10582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Stm32F1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72 MHz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29.5 6.4 при всей включенной/ выключенной периферии, есть режимы пониженного энергопотребления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200</a:t>
                      </a:r>
                      <a:r>
                        <a:rPr lang="ru-RU" sz="1400" dirty="0">
                          <a:effectLst/>
                        </a:rPr>
                        <a:t>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extLst>
                  <a:ext uri="{0D108BD9-81ED-4DB2-BD59-A6C34878D82A}">
                    <a16:rowId xmlns:a16="http://schemas.microsoft.com/office/drawing/2014/main" val="2092229250"/>
                  </a:ext>
                </a:extLst>
              </a:tr>
              <a:tr h="91614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ESP</a:t>
                      </a:r>
                      <a:r>
                        <a:rPr lang="ru-RU" sz="1400">
                          <a:effectLst/>
                        </a:rPr>
                        <a:t> 32</a:t>
                      </a:r>
                      <a:r>
                        <a:rPr lang="en-US" sz="1400">
                          <a:effectLst/>
                        </a:rPr>
                        <a:t> micro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160 или 240 МГц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260 мА, в спящем режиме – 10 мА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650р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extLst>
                  <a:ext uri="{0D108BD9-81ED-4DB2-BD59-A6C34878D82A}">
                    <a16:rowId xmlns:a16="http://schemas.microsoft.com/office/drawing/2014/main" val="1178177201"/>
                  </a:ext>
                </a:extLst>
              </a:tr>
              <a:tr h="91614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Stm</a:t>
                      </a:r>
                      <a:r>
                        <a:rPr lang="ru-RU" sz="1400">
                          <a:effectLst/>
                        </a:rPr>
                        <a:t>32</a:t>
                      </a:r>
                      <a:r>
                        <a:rPr lang="en-US" sz="1400">
                          <a:effectLst/>
                        </a:rPr>
                        <a:t>F</a:t>
                      </a: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168 МГц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Низкоскоростной 42 МГц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44мА при 180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5000р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extLst>
                  <a:ext uri="{0D108BD9-81ED-4DB2-BD59-A6C34878D82A}">
                    <a16:rowId xmlns:a16="http://schemas.microsoft.com/office/drawing/2014/main" val="3017245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0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6950" y="53975"/>
            <a:ext cx="10515600" cy="1325563"/>
          </a:xfrm>
        </p:spPr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pic>
        <p:nvPicPr>
          <p:cNvPr id="1026" name="Picture 2" descr="Вейпинг - лучший способ бросить курить | BelVa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958850"/>
            <a:ext cx="8743950" cy="528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46150" y="6248400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Риски курения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794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дипломной работы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958341"/>
              </p:ext>
            </p:extLst>
          </p:nvPr>
        </p:nvGraphicFramePr>
        <p:xfrm>
          <a:off x="838200" y="184467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93800" y="2197100"/>
            <a:ext cx="2203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Разработка универсального способа для борьбы с курением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5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ru-RU" dirty="0"/>
              <a:t>Анализ предметной области </a:t>
            </a:r>
          </a:p>
          <a:p>
            <a:pPr lvl="0"/>
            <a:r>
              <a:rPr lang="ru-RU" dirty="0"/>
              <a:t>Написать Описание требований к устройству</a:t>
            </a:r>
          </a:p>
          <a:p>
            <a:pPr lvl="0"/>
            <a:r>
              <a:rPr lang="ru-RU" dirty="0"/>
              <a:t>Провести сравнительный анализ с аналогами на рынке </a:t>
            </a:r>
          </a:p>
          <a:p>
            <a:pPr lvl="0"/>
            <a:r>
              <a:rPr lang="ru-RU" dirty="0"/>
              <a:t>Проектирование устройства</a:t>
            </a:r>
          </a:p>
          <a:p>
            <a:pPr lvl="0"/>
            <a:r>
              <a:rPr lang="ru-RU" dirty="0"/>
              <a:t>Выбор компонентов для сборки тестового стенда</a:t>
            </a:r>
          </a:p>
          <a:p>
            <a:pPr lvl="0"/>
            <a:r>
              <a:rPr lang="ru-RU" dirty="0"/>
              <a:t>Выбор применимых технологий и инструментария</a:t>
            </a:r>
          </a:p>
          <a:p>
            <a:pPr lvl="0"/>
            <a:r>
              <a:rPr lang="ru-RU" dirty="0"/>
              <a:t>Написать Экономическое обоснование</a:t>
            </a:r>
          </a:p>
          <a:p>
            <a:pPr lvl="0"/>
            <a:r>
              <a:rPr lang="ru-RU" dirty="0"/>
              <a:t>Реализовать тестовое устройство </a:t>
            </a:r>
          </a:p>
          <a:p>
            <a:pPr lvl="0"/>
            <a:r>
              <a:rPr lang="ru-RU" dirty="0"/>
              <a:t>Написание программного кода для тестового устройства </a:t>
            </a:r>
          </a:p>
          <a:p>
            <a:pPr lvl="0"/>
            <a:r>
              <a:rPr lang="ru-RU" dirty="0"/>
              <a:t>Анализ и работа с полученными данными</a:t>
            </a:r>
          </a:p>
          <a:p>
            <a:pPr lvl="0"/>
            <a:r>
              <a:rPr lang="ru-RU" dirty="0"/>
              <a:t>Подбор оптимального алгоритма для обучения модели</a:t>
            </a:r>
          </a:p>
          <a:p>
            <a:pPr lvl="0"/>
            <a:r>
              <a:rPr lang="ru-RU" dirty="0"/>
              <a:t>Обучение модели</a:t>
            </a:r>
          </a:p>
          <a:p>
            <a:pPr lvl="0"/>
            <a:r>
              <a:rPr lang="ru-RU" dirty="0"/>
              <a:t> Написание API</a:t>
            </a:r>
          </a:p>
          <a:p>
            <a:pPr lvl="0"/>
            <a:r>
              <a:rPr lang="ru-RU" dirty="0"/>
              <a:t>Развертывание приложения на сервере</a:t>
            </a:r>
          </a:p>
          <a:p>
            <a:pPr lvl="0"/>
            <a:r>
              <a:rPr lang="ru-RU" dirty="0"/>
              <a:t>Разработать и написать документацию к проекту </a:t>
            </a:r>
          </a:p>
          <a:p>
            <a:pPr lvl="0"/>
            <a:r>
              <a:rPr lang="ru-RU" dirty="0"/>
              <a:t>Привести описание техники безопасности</a:t>
            </a:r>
          </a:p>
          <a:p>
            <a:r>
              <a:rPr lang="ru-RU" dirty="0"/>
              <a:t>Устройство для получения данных с </a:t>
            </a:r>
            <a:r>
              <a:rPr lang="ru-RU" dirty="0" err="1"/>
              <a:t>электромиографических</a:t>
            </a:r>
            <a:r>
              <a:rPr lang="ru-RU" dirty="0"/>
              <a:t> датчиков.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6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Алгоритм работы устройства </a:t>
            </a:r>
            <a:r>
              <a:rPr dirty="0" smtClean="0"/>
              <a:t>   </a:t>
            </a:r>
            <a:endParaRPr dirty="0"/>
          </a:p>
        </p:txBody>
      </p:sp>
      <p:pic>
        <p:nvPicPr>
          <p:cNvPr id="195" name="Снимок экрана 2022-02-25 в 13.22.37.png" descr="Снимок экрана 2022-02-25 в 13.22.37.png"/>
          <p:cNvPicPr>
            <a:picLocks noChangeAspect="1"/>
          </p:cNvPicPr>
          <p:nvPr/>
        </p:nvPicPr>
        <p:blipFill rotWithShape="1">
          <a:blip r:embed="rId3">
            <a:extLst/>
          </a:blip>
          <a:srcRect l="25399" t="32685" r="36901" b="24697"/>
          <a:stretch/>
        </p:blipFill>
        <p:spPr>
          <a:xfrm>
            <a:off x="1803400" y="1418680"/>
            <a:ext cx="7138307" cy="503463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803400" y="6527800"/>
            <a:ext cx="1689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Схема работы системы</a:t>
            </a:r>
            <a:endParaRPr lang="ru-RU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Выбор</a:t>
            </a:r>
            <a:r>
              <a:rPr dirty="0"/>
              <a:t> </a:t>
            </a:r>
            <a:r>
              <a:rPr dirty="0" err="1" smtClean="0"/>
              <a:t>комп</a:t>
            </a:r>
            <a:r>
              <a:rPr lang="ru-RU" dirty="0" err="1" smtClean="0"/>
              <a:t>лектующих</a:t>
            </a:r>
            <a:r>
              <a:rPr dirty="0" smtClean="0"/>
              <a:t> </a:t>
            </a:r>
            <a:endParaRPr dirty="0"/>
          </a:p>
        </p:txBody>
      </p:sp>
      <p:pic>
        <p:nvPicPr>
          <p:cNvPr id="1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6110" y="2203450"/>
            <a:ext cx="3676650" cy="245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4013" y="2256333"/>
            <a:ext cx="3360458" cy="243097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950074" y="465455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Esp</a:t>
            </a:r>
            <a:r>
              <a:rPr lang="en-US" sz="1200" dirty="0" smtClean="0"/>
              <a:t> 32</a:t>
            </a:r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306110" y="4687304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MH –BPS102</a:t>
            </a: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137650" y="4687304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MQ-2</a:t>
            </a:r>
            <a:endParaRPr lang="ru-RU" sz="1200" dirty="0"/>
          </a:p>
        </p:txBody>
      </p:sp>
      <p:pic>
        <p:nvPicPr>
          <p:cNvPr id="4098" name="Picture 2" descr="Купить ESP32-Micro ESP-32-PICO wifi беспроводной модуль Bt ESP32-PICO-D4  макетная плата адаптера в интернет-магазине BestPartner Store по цене  613.58 руб с доставкой: характеристики, фото и отзывы покупателей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74" y="2068220"/>
            <a:ext cx="2241550" cy="224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6749" y="5276328"/>
            <a:ext cx="374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Наличие встроенного  модуля </a:t>
            </a:r>
            <a:r>
              <a:rPr lang="en-US" dirty="0" smtClean="0"/>
              <a:t>Wi-Fi</a:t>
            </a:r>
            <a:endParaRPr lang="ru-RU" dirty="0" smtClean="0"/>
          </a:p>
          <a:p>
            <a:r>
              <a:rPr lang="ru-RU" dirty="0" smtClean="0"/>
              <a:t>Высокая чистота микроконтроллера</a:t>
            </a:r>
          </a:p>
          <a:p>
            <a:r>
              <a:rPr lang="ru-RU" dirty="0" smtClean="0"/>
              <a:t>Низкая стоимость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00550" y="5391150"/>
            <a:ext cx="2378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Встроенный фильтр</a:t>
            </a:r>
          </a:p>
          <a:p>
            <a:r>
              <a:rPr lang="ru-RU" dirty="0" smtClean="0"/>
              <a:t>Сухой контакт с кожей</a:t>
            </a:r>
          </a:p>
          <a:p>
            <a:r>
              <a:rPr lang="ru-RU" dirty="0" smtClean="0"/>
              <a:t>Малый размер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245600" y="5276328"/>
            <a:ext cx="2557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Нужный диапазон газов</a:t>
            </a:r>
          </a:p>
          <a:p>
            <a:r>
              <a:rPr lang="ru-RU" dirty="0" smtClean="0"/>
              <a:t>Низкая цена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800" y="53975"/>
            <a:ext cx="10515600" cy="1325563"/>
          </a:xfrm>
        </p:spPr>
        <p:txBody>
          <a:bodyPr/>
          <a:lstStyle/>
          <a:p>
            <a:r>
              <a:rPr lang="ru-RU" dirty="0" smtClean="0"/>
              <a:t>Алгоритм программной части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350" y="939800"/>
            <a:ext cx="7599680" cy="54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8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Конкуренты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546070"/>
              </p:ext>
            </p:extLst>
          </p:nvPr>
        </p:nvGraphicFramePr>
        <p:xfrm>
          <a:off x="1943100" y="1631950"/>
          <a:ext cx="8127999" cy="3697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148634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21383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64948018"/>
                    </a:ext>
                  </a:extLst>
                </a:gridCol>
              </a:tblGrid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Наименование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Браслет для борьбы с курением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Браслет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PAVLOK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5220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Автоматическое детектирование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708926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Бьет током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37650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Удобно</a:t>
                      </a:r>
                      <a:r>
                        <a:rPr lang="ru-RU" baseline="0" dirty="0" smtClean="0"/>
                        <a:t> носить с собой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браслет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браслет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35131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Заряд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на целый день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на целый день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7053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 технологии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нейронная сеть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 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3382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Экономическое обоснование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02505"/>
              </p:ext>
            </p:extLst>
          </p:nvPr>
        </p:nvGraphicFramePr>
        <p:xfrm>
          <a:off x="1079500" y="1771648"/>
          <a:ext cx="9404351" cy="4502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87621">
                  <a:extLst>
                    <a:ext uri="{9D8B030D-6E8A-4147-A177-3AD203B41FA5}">
                      <a16:colId xmlns:a16="http://schemas.microsoft.com/office/drawing/2014/main" val="479815511"/>
                    </a:ext>
                  </a:extLst>
                </a:gridCol>
                <a:gridCol w="1455908">
                  <a:extLst>
                    <a:ext uri="{9D8B030D-6E8A-4147-A177-3AD203B41FA5}">
                      <a16:colId xmlns:a16="http://schemas.microsoft.com/office/drawing/2014/main" val="1491687464"/>
                    </a:ext>
                  </a:extLst>
                </a:gridCol>
                <a:gridCol w="1117893">
                  <a:extLst>
                    <a:ext uri="{9D8B030D-6E8A-4147-A177-3AD203B41FA5}">
                      <a16:colId xmlns:a16="http://schemas.microsoft.com/office/drawing/2014/main" val="1494230875"/>
                    </a:ext>
                  </a:extLst>
                </a:gridCol>
                <a:gridCol w="2061688">
                  <a:extLst>
                    <a:ext uri="{9D8B030D-6E8A-4147-A177-3AD203B41FA5}">
                      <a16:colId xmlns:a16="http://schemas.microsoft.com/office/drawing/2014/main" val="3580502951"/>
                    </a:ext>
                  </a:extLst>
                </a:gridCol>
                <a:gridCol w="1081241">
                  <a:extLst>
                    <a:ext uri="{9D8B030D-6E8A-4147-A177-3AD203B41FA5}">
                      <a16:colId xmlns:a16="http://schemas.microsoft.com/office/drawing/2014/main" val="3971268869"/>
                    </a:ext>
                  </a:extLst>
                </a:gridCol>
              </a:tblGrid>
              <a:tr h="849025"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Наименование материала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Единица измерения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Норма расхода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Цена за единицу измерения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Сумма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750714"/>
                  </a:ext>
                </a:extLst>
              </a:tr>
              <a:tr h="400586"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Микроконтроллер ESP32 dev kit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шт.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779599"/>
                  </a:ext>
                </a:extLst>
              </a:tr>
              <a:tr h="400586"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Провода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0772349"/>
                  </a:ext>
                </a:extLst>
              </a:tr>
              <a:tr h="400586"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Переключатель движковый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шт.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046144"/>
                  </a:ext>
                </a:extLst>
              </a:tr>
              <a:tr h="849025"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Электромиографический датчик </a:t>
                      </a:r>
                      <a:r>
                        <a:rPr lang="en-US" sz="1200">
                          <a:effectLst/>
                        </a:rPr>
                        <a:t>MH-BPS102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шт.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1900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1900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3047136"/>
                  </a:ext>
                </a:extLst>
              </a:tr>
              <a:tr h="400586"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Датчик дыма </a:t>
                      </a:r>
                      <a:r>
                        <a:rPr lang="en-US" sz="1200">
                          <a:effectLst/>
                        </a:rPr>
                        <a:t>mq-2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шт.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979707"/>
                  </a:ext>
                </a:extLst>
              </a:tr>
              <a:tr h="400586"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Аккумулятор Li-On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шт.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947028"/>
                  </a:ext>
                </a:extLst>
              </a:tr>
              <a:tr h="400586">
                <a:tc gridSpan="4">
                  <a:txBody>
                    <a:bodyPr/>
                    <a:lstStyle/>
                    <a:p>
                      <a:pPr indent="-127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Всего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2930₽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392103"/>
                  </a:ext>
                </a:extLst>
              </a:tr>
              <a:tr h="400586">
                <a:tc gridSpan="4">
                  <a:txBody>
                    <a:bodyPr/>
                    <a:lstStyle/>
                    <a:p>
                      <a:pPr indent="-127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Всего с учетом транспортных расходов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3100₽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907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9698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лед самолета">
  <a:themeElements>
    <a:clrScheme name="След самолет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След самолета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499</Words>
  <Application>Microsoft Office PowerPoint</Application>
  <PresentationFormat>Широкоэкранный</PresentationFormat>
  <Paragraphs>162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Times New Roman</vt:lpstr>
      <vt:lpstr>ubuntu</vt:lpstr>
      <vt:lpstr>ubuntu</vt:lpstr>
      <vt:lpstr>Тема Office</vt:lpstr>
      <vt:lpstr>Разработка “умного” браслета для борьбы с курением </vt:lpstr>
      <vt:lpstr>Проблема</vt:lpstr>
      <vt:lpstr>Цель дипломной работы</vt:lpstr>
      <vt:lpstr>Задачи</vt:lpstr>
      <vt:lpstr>Алгоритм работы устройства    </vt:lpstr>
      <vt:lpstr>Выбор комплектующих </vt:lpstr>
      <vt:lpstr>Алгоритм программной части</vt:lpstr>
      <vt:lpstr>Конкуренты </vt:lpstr>
      <vt:lpstr>Экономическое обоснование</vt:lpstr>
      <vt:lpstr>Выводы</vt:lpstr>
      <vt:lpstr>Презентация PowerPoint</vt:lpstr>
      <vt:lpstr>Программный код </vt:lpstr>
      <vt:lpstr>Выбор mio датчика</vt:lpstr>
      <vt:lpstr>Выбор микроконтроллера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“умного” браслета для борбы с курением</dc:title>
  <dc:creator>pepel</dc:creator>
  <cp:lastModifiedBy>Windows User</cp:lastModifiedBy>
  <cp:revision>17</cp:revision>
  <dcterms:modified xsi:type="dcterms:W3CDTF">2022-04-25T17:09:58Z</dcterms:modified>
</cp:coreProperties>
</file>