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57" r:id="rId6"/>
    <p:sldId id="258" r:id="rId7"/>
    <p:sldId id="276" r:id="rId8"/>
    <p:sldId id="275" r:id="rId9"/>
    <p:sldId id="271" r:id="rId10"/>
    <p:sldId id="274" r:id="rId11"/>
    <p:sldId id="273" r:id="rId12"/>
    <p:sldId id="260" r:id="rId13"/>
    <p:sldId id="267" r:id="rId14"/>
    <p:sldId id="261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/>
      <a:tcStyle>
        <a:tcBdr/>
        <a:fill>
          <a:solidFill>
            <a:srgbClr val="F9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/>
      <a:tcStyle>
        <a:tcBdr/>
        <a:fill>
          <a:solidFill>
            <a:srgbClr val="FB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/>
      <a:tcStyle>
        <a:tcBdr/>
        <a:fill>
          <a:solidFill>
            <a:srgbClr val="E8EF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78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7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0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5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2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3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9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79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9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0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6418-436B-48A9-AE2A-B17C35EEC8BC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47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Заголовок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96111">
              <a:defRPr sz="5880"/>
            </a:lvl1pPr>
          </a:lstStyle>
          <a:p>
            <a:r>
              <a:rPr lang="ru-RU" sz="3600" b="1" dirty="0" smtClean="0"/>
              <a:t>Разработка </a:t>
            </a:r>
            <a:r>
              <a:rPr lang="en-US" sz="3600" b="1" dirty="0" smtClean="0">
                <a:latin typeface="Ubuntu" panose="020B0504030602030204"/>
              </a:rPr>
              <a:t>“</a:t>
            </a:r>
            <a:r>
              <a:rPr lang="ru-RU" sz="3600" b="1" dirty="0" smtClean="0"/>
              <a:t>умного</a:t>
            </a:r>
            <a:r>
              <a:rPr lang="en-US" sz="3600" b="1" dirty="0" smtClean="0">
                <a:latin typeface="Ubuntu" panose="020B0504030602030204"/>
              </a:rPr>
              <a:t>”</a:t>
            </a:r>
            <a:r>
              <a:rPr lang="ru-RU" sz="3600" b="1" dirty="0" smtClean="0"/>
              <a:t> браслета для борьбы с курением </a:t>
            </a:r>
            <a:endParaRPr sz="3600" b="1" dirty="0">
              <a:latin typeface="Ubuntu" panose="020B0504030602030204"/>
            </a:endParaRPr>
          </a:p>
        </p:txBody>
      </p:sp>
      <p:sp>
        <p:nvSpPr>
          <p:cNvPr id="192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190500" y="5163225"/>
            <a:ext cx="3594100" cy="13645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Выполнил студент группы </a:t>
            </a:r>
          </a:p>
          <a:p>
            <a:r>
              <a:rPr lang="ru-RU" sz="1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КСиК</a:t>
            </a:r>
            <a:r>
              <a:rPr lang="en-US" sz="1800" dirty="0" smtClean="0">
                <a:ln w="0"/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-41:</a:t>
            </a:r>
            <a:r>
              <a:rPr lang="ru-RU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 </a:t>
            </a:r>
            <a:endParaRPr lang="en-US" sz="1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pitchFamily="34" charset="0"/>
              <a:ea typeface="Times New Roman"/>
              <a:cs typeface="Times New Roman"/>
              <a:sym typeface="Times New Roman"/>
            </a:endParaRPr>
          </a:p>
          <a:p>
            <a:r>
              <a:rPr lang="ru-RU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Дьяченко Серафим Максимович</a:t>
            </a:r>
          </a:p>
          <a:p>
            <a:r>
              <a:rPr sz="1800" dirty="0" smtClean="0"/>
              <a:t> </a:t>
            </a:r>
            <a:endParaRPr sz="1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9500" y="288836"/>
            <a:ext cx="9467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n w="0"/>
                <a:latin typeface="ubuntu" panose="020B0504030602030204" pitchFamily="34" charset="0"/>
                <a:cs typeface="Times New Roman" panose="02020603050405020304" pitchFamily="18" charset="0"/>
              </a:rPr>
              <a:t>Департамент образования и науки города Москвы Государственное автономное профессиональное образовательное учреждение города Москвы «Колледж предпринимательства» №11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213850" y="5383847"/>
            <a:ext cx="2146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accent1"/>
              </a:buClr>
              <a:buSzPts val="1600"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Дипломный руководитель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: 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accent1"/>
              </a:buClr>
              <a:buSzPts val="1600"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Воронин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В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.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.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pitchFamily="34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Машинного Обучения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121987"/>
              </p:ext>
            </p:extLst>
          </p:nvPr>
        </p:nvGraphicFramePr>
        <p:xfrm>
          <a:off x="838200" y="1789430"/>
          <a:ext cx="10610850" cy="3900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5425">
                  <a:extLst>
                    <a:ext uri="{9D8B030D-6E8A-4147-A177-3AD203B41FA5}">
                      <a16:colId xmlns:a16="http://schemas.microsoft.com/office/drawing/2014/main" val="262645028"/>
                    </a:ext>
                  </a:extLst>
                </a:gridCol>
                <a:gridCol w="5305425">
                  <a:extLst>
                    <a:ext uri="{9D8B030D-6E8A-4147-A177-3AD203B41FA5}">
                      <a16:colId xmlns:a16="http://schemas.microsoft.com/office/drawing/2014/main" val="1360885054"/>
                    </a:ext>
                  </a:extLst>
                </a:gridCol>
              </a:tblGrid>
              <a:tr h="42968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Название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Аккуратность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56329"/>
                  </a:ext>
                </a:extLst>
              </a:tr>
              <a:tr h="694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Логистическая регрессия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0.7692307692307693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16315"/>
                  </a:ext>
                </a:extLst>
              </a:tr>
              <a:tr h="694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Линейный дискриминантный анализ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0.7307692307692307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386933"/>
                  </a:ext>
                </a:extLst>
              </a:tr>
              <a:tr h="694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K-Ближайшие Соседи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0.5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48760"/>
                  </a:ext>
                </a:extLst>
              </a:tr>
              <a:tr h="694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Наивный Байес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0.9615384615384616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87376"/>
                  </a:ext>
                </a:extLst>
              </a:tr>
              <a:tr h="694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Деревья решений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0.7692307692307693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35986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102350"/>
            <a:ext cx="51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Аккуратность это точность предсказания, 1 = 100%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41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000" y="-6887"/>
            <a:ext cx="10515600" cy="1325563"/>
          </a:xfrm>
        </p:spPr>
        <p:txBody>
          <a:bodyPr/>
          <a:lstStyle/>
          <a:p>
            <a:r>
              <a:rPr lang="ru-RU" dirty="0" smtClean="0"/>
              <a:t>Обзор серверной части</a:t>
            </a:r>
            <a:endParaRPr lang="ru-RU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8407399" y="1493301"/>
            <a:ext cx="1841500" cy="14668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7307703" y="3905250"/>
            <a:ext cx="4573147" cy="24156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635000" y="1836201"/>
            <a:ext cx="3656147" cy="195579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634999" y="4140196"/>
            <a:ext cx="3656149" cy="2148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7542653" y="4574102"/>
            <a:ext cx="4338196" cy="6794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618660" y="216640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307703" y="3905250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Планировщик задач</a:t>
            </a:r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7307703" y="4626491"/>
            <a:ext cx="234950" cy="2444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542653" y="4574102"/>
            <a:ext cx="3964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Анализ собранной статистики за день </a:t>
            </a:r>
          </a:p>
          <a:p>
            <a:r>
              <a:rPr lang="ru-RU" dirty="0" smtClean="0"/>
              <a:t>и  обновление статуса на её основе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35000" y="1396216"/>
            <a:ext cx="157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endpoints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35000" y="1836201"/>
            <a:ext cx="3005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создание пользователя и </a:t>
            </a:r>
          </a:p>
          <a:p>
            <a:r>
              <a:rPr lang="ru-RU" dirty="0" smtClean="0"/>
              <a:t> публикация записи на стене</a:t>
            </a:r>
          </a:p>
          <a:p>
            <a:r>
              <a:rPr lang="ru-RU" dirty="0" smtClean="0"/>
              <a:t> о начале отказа от курения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11" idx="3"/>
          </p:cNvCxnSpPr>
          <p:nvPr/>
        </p:nvCxnSpPr>
        <p:spPr>
          <a:xfrm flipV="1">
            <a:off x="4291147" y="2351068"/>
            <a:ext cx="3921584" cy="463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</p:cNvCxnSpPr>
          <p:nvPr/>
        </p:nvCxnSpPr>
        <p:spPr>
          <a:xfrm flipV="1">
            <a:off x="4291148" y="2599510"/>
            <a:ext cx="3966123" cy="2615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4013" y="4189749"/>
            <a:ext cx="3557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Анализ </a:t>
            </a:r>
            <a:r>
              <a:rPr lang="en-US" dirty="0" err="1" smtClean="0"/>
              <a:t>mio</a:t>
            </a:r>
            <a:r>
              <a:rPr lang="en-US" dirty="0" smtClean="0"/>
              <a:t> </a:t>
            </a:r>
            <a:r>
              <a:rPr lang="ru-RU" dirty="0" smtClean="0"/>
              <a:t>активности</a:t>
            </a:r>
            <a:r>
              <a:rPr lang="en-US" dirty="0" smtClean="0"/>
              <a:t>: </a:t>
            </a:r>
          </a:p>
          <a:p>
            <a:r>
              <a:rPr lang="ru-RU" dirty="0" smtClean="0"/>
              <a:t>Предсказание модели машинного</a:t>
            </a:r>
          </a:p>
          <a:p>
            <a:r>
              <a:rPr lang="ru-RU" dirty="0" smtClean="0"/>
              <a:t>обучения о классе денных и </a:t>
            </a:r>
          </a:p>
          <a:p>
            <a:r>
              <a:rPr lang="ru-RU" dirty="0"/>
              <a:t>с</a:t>
            </a:r>
            <a:r>
              <a:rPr lang="ru-RU" dirty="0" smtClean="0"/>
              <a:t>оздание записи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39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Приближенные аналоги</a:t>
            </a:r>
            <a:endParaRPr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9333"/>
              </p:ext>
            </p:extLst>
          </p:nvPr>
        </p:nvGraphicFramePr>
        <p:xfrm>
          <a:off x="1657350" y="2203450"/>
          <a:ext cx="8127999" cy="3733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148634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21383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64948018"/>
                    </a:ext>
                  </a:extLst>
                </a:gridCol>
              </a:tblGrid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Наименование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Браслет для борьбы с курением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Браслет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PAVLOK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5220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Автоматическое детектирование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08926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Имеет</a:t>
                      </a:r>
                      <a:r>
                        <a:rPr lang="ru-RU" baseline="0" dirty="0" smtClean="0"/>
                        <a:t> социальное воздействие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37650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Удобно</a:t>
                      </a:r>
                      <a:r>
                        <a:rPr lang="ru-RU" baseline="0" dirty="0" smtClean="0"/>
                        <a:t> носить с собой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браслет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браслет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35131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Заряд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на целый день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на целый день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7053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 технологии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машинное обучение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 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338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Экономическое обоснование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294831"/>
              </p:ext>
            </p:extLst>
          </p:nvPr>
        </p:nvGraphicFramePr>
        <p:xfrm>
          <a:off x="838200" y="1920875"/>
          <a:ext cx="8832850" cy="3006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425">
                  <a:extLst>
                    <a:ext uri="{9D8B030D-6E8A-4147-A177-3AD203B41FA5}">
                      <a16:colId xmlns:a16="http://schemas.microsoft.com/office/drawing/2014/main" val="786834854"/>
                    </a:ext>
                  </a:extLst>
                </a:gridCol>
                <a:gridCol w="4416425">
                  <a:extLst>
                    <a:ext uri="{9D8B030D-6E8A-4147-A177-3AD203B41FA5}">
                      <a16:colId xmlns:a16="http://schemas.microsoft.com/office/drawing/2014/main" val="2531161103"/>
                    </a:ext>
                  </a:extLst>
                </a:gridCol>
              </a:tblGrid>
              <a:tr h="718759">
                <a:tc>
                  <a:txBody>
                    <a:bodyPr/>
                    <a:lstStyle/>
                    <a:p>
                      <a:r>
                        <a:rPr lang="ru-RU" dirty="0" smtClean="0"/>
                        <a:t>Наименование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622840"/>
                  </a:ext>
                </a:extLst>
              </a:tr>
              <a:tr h="850449">
                <a:tc>
                  <a:txBody>
                    <a:bodyPr/>
                    <a:lstStyle/>
                    <a:p>
                      <a:r>
                        <a:rPr lang="ru-RU" dirty="0" smtClean="0"/>
                        <a:t>Электроника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2930р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76811"/>
                  </a:ext>
                </a:extLst>
              </a:tr>
              <a:tr h="718759">
                <a:tc>
                  <a:txBody>
                    <a:bodyPr/>
                    <a:lstStyle/>
                    <a:p>
                      <a:r>
                        <a:rPr lang="ru-RU" dirty="0" smtClean="0"/>
                        <a:t>Аренда</a:t>
                      </a:r>
                      <a:r>
                        <a:rPr lang="ru-RU" baseline="0" dirty="0" smtClean="0"/>
                        <a:t> сервера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300р</a:t>
                      </a:r>
                      <a:r>
                        <a:rPr lang="ru-RU" baseline="0" dirty="0" smtClean="0"/>
                        <a:t>/месяц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14356"/>
                  </a:ext>
                </a:extLst>
              </a:tr>
              <a:tr h="718759">
                <a:tc>
                  <a:txBody>
                    <a:bodyPr/>
                    <a:lstStyle/>
                    <a:p>
                      <a:r>
                        <a:rPr lang="ru-RU" dirty="0" smtClean="0"/>
                        <a:t>Материал</a:t>
                      </a:r>
                      <a:r>
                        <a:rPr lang="ru-RU" baseline="0" dirty="0" smtClean="0"/>
                        <a:t> для корпуса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458р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9729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505450"/>
            <a:ext cx="490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Итог</a:t>
            </a:r>
            <a:r>
              <a:rPr lang="en-US" dirty="0" smtClean="0"/>
              <a:t>: 3388 </a:t>
            </a:r>
            <a:r>
              <a:rPr lang="ru-RU" dirty="0" smtClean="0"/>
              <a:t>без учета стоимости аренды сервера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96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Заголовок 1"/>
          <p:cNvSpPr txBox="1">
            <a:spLocks noGrp="1"/>
          </p:cNvSpPr>
          <p:nvPr>
            <p:ph type="title"/>
          </p:nvPr>
        </p:nvSpPr>
        <p:spPr>
          <a:xfrm>
            <a:off x="1701800" y="154773"/>
            <a:ext cx="8426599" cy="129302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1917700"/>
            <a:ext cx="1030605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Проанализирована </a:t>
            </a:r>
            <a:r>
              <a:rPr lang="ru-RU" sz="2400" dirty="0"/>
              <a:t>и изучена возможность применения электромиографических датчиков для определения момента </a:t>
            </a:r>
            <a:r>
              <a:rPr lang="ru-RU" sz="2400" dirty="0" smtClean="0"/>
              <a:t>курения</a:t>
            </a:r>
            <a:endParaRPr lang="ru-RU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Обучена модель машинного обучения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Написана серверная ча</a:t>
            </a:r>
            <a:r>
              <a:rPr lang="ru-RU" sz="2400" dirty="0" smtClean="0"/>
              <a:t>сть проекта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Написано программное обеспечение для устройства</a:t>
            </a:r>
            <a:endParaRPr lang="en-US" sz="2400" dirty="0" smtClean="0"/>
          </a:p>
          <a:p>
            <a:endParaRPr lang="ru-RU" sz="2400" dirty="0" smtClean="0"/>
          </a:p>
          <a:p>
            <a:endParaRPr lang="ru-RU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СПАСИБО ЗА ВНИМАНИЕ"/>
          <p:cNvSpPr txBox="1"/>
          <p:nvPr/>
        </p:nvSpPr>
        <p:spPr>
          <a:xfrm>
            <a:off x="1817787" y="2468880"/>
            <a:ext cx="8556426" cy="194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sz="6000"/>
              <a:t>СПАСИБО</a:t>
            </a:r>
            <a:r>
              <a:t> ЗА </a:t>
            </a:r>
            <a:r>
              <a:rPr sz="6000"/>
              <a:t>ВНИМАНИЕ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9996" y="3056979"/>
            <a:ext cx="6232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Спасибо за внимание</a:t>
            </a:r>
            <a:endParaRPr lang="ru-RU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550" y="0"/>
            <a:ext cx="10300970" cy="1058863"/>
          </a:xfrm>
        </p:spPr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pic>
        <p:nvPicPr>
          <p:cNvPr id="1026" name="Picture 2" descr="Вейпинг - лучший способ бросить курить | BelVa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58850"/>
            <a:ext cx="7302500" cy="52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0550" y="6248400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Риски курения</a:t>
            </a:r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062023" y="1506538"/>
            <a:ext cx="412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Проблема отказа от курения людей</a:t>
            </a:r>
          </a:p>
          <a:p>
            <a:r>
              <a:rPr lang="ru-RU" dirty="0" smtClean="0"/>
              <a:t> для которых важен социальный статус  </a:t>
            </a:r>
            <a:endParaRPr lang="ru-RU" dirty="0"/>
          </a:p>
        </p:txBody>
      </p:sp>
      <p:pic>
        <p:nvPicPr>
          <p:cNvPr id="1028" name="Picture 4" descr="Социальный статус и его влияние на различные категории населения - Общая  информация | МГППУ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r="28027"/>
          <a:stretch/>
        </p:blipFill>
        <p:spPr bwMode="auto">
          <a:xfrm>
            <a:off x="8009192" y="2316454"/>
            <a:ext cx="3979608" cy="30429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4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дипломной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6529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Целью дипломной работы является исследование нового способа помощи курящим в борьбе с их привычкой на основе сокращений мышц и реализации устройства </a:t>
            </a:r>
            <a:r>
              <a:rPr lang="en-US" dirty="0" smtClean="0"/>
              <a:t>“</a:t>
            </a:r>
            <a:r>
              <a:rPr lang="ru-RU" dirty="0" smtClean="0"/>
              <a:t>умный </a:t>
            </a:r>
            <a:r>
              <a:rPr lang="ru-RU" dirty="0"/>
              <a:t>браслет от </a:t>
            </a:r>
            <a:r>
              <a:rPr lang="ru-RU" dirty="0" smtClean="0"/>
              <a:t>курения</a:t>
            </a:r>
            <a:r>
              <a:rPr lang="en-US" dirty="0" smtClean="0"/>
              <a:t>”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3074" name="Picture 2" descr="Купить Pavlok Obsidian Black Deluxe Mindfulness Coach Shock Clock (Браслеты)  заказать с доставкой лот № 393875007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1" y="2961815"/>
            <a:ext cx="2298700" cy="30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950" y="1690688"/>
            <a:ext cx="5702300" cy="435133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Анализ предметной области </a:t>
            </a:r>
          </a:p>
          <a:p>
            <a:pPr lvl="0"/>
            <a:r>
              <a:rPr lang="ru-RU" dirty="0"/>
              <a:t>Написать Описание требований к устройству</a:t>
            </a:r>
          </a:p>
          <a:p>
            <a:pPr lvl="0"/>
            <a:r>
              <a:rPr lang="ru-RU" dirty="0"/>
              <a:t>Провести сравнительный анализ с аналогами на рынке </a:t>
            </a:r>
          </a:p>
          <a:p>
            <a:pPr lvl="0"/>
            <a:r>
              <a:rPr lang="ru-RU" dirty="0"/>
              <a:t>Проектирование устройства</a:t>
            </a:r>
          </a:p>
          <a:p>
            <a:pPr lvl="0"/>
            <a:r>
              <a:rPr lang="ru-RU" dirty="0"/>
              <a:t>Выбор компонентов для сборки тестового стенда</a:t>
            </a:r>
          </a:p>
          <a:p>
            <a:pPr lvl="0"/>
            <a:r>
              <a:rPr lang="ru-RU" dirty="0"/>
              <a:t>Выбор применимых технологий и инструментария</a:t>
            </a:r>
          </a:p>
          <a:p>
            <a:pPr lvl="0"/>
            <a:r>
              <a:rPr lang="ru-RU" dirty="0"/>
              <a:t>Написать Экономическое обоснование</a:t>
            </a:r>
          </a:p>
          <a:p>
            <a:pPr lvl="0"/>
            <a:r>
              <a:rPr lang="ru-RU" dirty="0"/>
              <a:t>Реализовать тестовое устройство </a:t>
            </a:r>
          </a:p>
          <a:p>
            <a:pPr lvl="0"/>
            <a:r>
              <a:rPr lang="ru-RU" dirty="0"/>
              <a:t>Написание программного кода для тестового устройства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318250" y="1690688"/>
            <a:ext cx="5746750" cy="403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Анализ и работа с полученными данными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Подбор оптимального алгоритма для обучения модели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Обучение модели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 Написание API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Развертывание приложения на сервере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Разработать и написать документацию к проекту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Привести описание техники безопасности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prstClr val="black"/>
                </a:solidFill>
              </a:rPr>
              <a:t>Устройство для получения данных с электромиографических </a:t>
            </a:r>
            <a:r>
              <a:rPr lang="ru-RU" sz="2000" dirty="0" smtClean="0">
                <a:solidFill>
                  <a:prstClr val="black"/>
                </a:solidFill>
              </a:rPr>
              <a:t>датчиков</a:t>
            </a:r>
            <a:endParaRPr lang="ru-RU" sz="11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6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Заголовок 1"/>
          <p:cNvSpPr txBox="1">
            <a:spLocks noGrp="1"/>
          </p:cNvSpPr>
          <p:nvPr>
            <p:ph type="title"/>
          </p:nvPr>
        </p:nvSpPr>
        <p:spPr>
          <a:xfrm>
            <a:off x="628657" y="51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Описание проекта устройства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7400" y="1570038"/>
            <a:ext cx="4102100" cy="5021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О том, что такое сервер простыми словами. Серверный компьютер и серверное  приложение | IT-блог о веб-технологиях, серверах, протоколах, базах данных,  СУБД, SQL, компьютерных сетях, языках программирования и создание сайтов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604963"/>
            <a:ext cx="1987550" cy="16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87400" y="3286098"/>
            <a:ext cx="4102100" cy="3305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REST API: что это такое простыми словами: расшифровка, примеры запросов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1" t="25743" r="36315" b="25165"/>
          <a:stretch/>
        </p:blipFill>
        <p:spPr bwMode="auto">
          <a:xfrm>
            <a:off x="2183428" y="3365393"/>
            <a:ext cx="1310043" cy="138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87400" y="4811658"/>
            <a:ext cx="4102100" cy="1779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Специализация: машинное обучение — Новости — Образовательная программа  «Прикладная математика и информатика» — Национальный исследовательский  университет «Высшая школа экономики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80" y="4938699"/>
            <a:ext cx="2483540" cy="14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Улыбающееся лицо 5"/>
          <p:cNvSpPr/>
          <p:nvPr/>
        </p:nvSpPr>
        <p:spPr>
          <a:xfrm>
            <a:off x="6578600" y="4869938"/>
            <a:ext cx="1504950" cy="15367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44553" y="1690688"/>
            <a:ext cx="4114800" cy="2083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ко 7"/>
          <p:cNvSpPr/>
          <p:nvPr/>
        </p:nvSpPr>
        <p:spPr>
          <a:xfrm>
            <a:off x="9772650" y="4242832"/>
            <a:ext cx="1581150" cy="92075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8153400" y="4811658"/>
            <a:ext cx="1517650" cy="55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5067301" y="2477294"/>
            <a:ext cx="2673349" cy="139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5067301" y="2914650"/>
            <a:ext cx="2673349" cy="143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44553" y="1303894"/>
            <a:ext cx="95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</a:t>
            </a:r>
            <a:r>
              <a:rPr lang="ru-RU" dirty="0" smtClean="0"/>
              <a:t>раслет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833114" y="508870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дым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031413" y="2060020"/>
            <a:ext cx="1670050" cy="1461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144233" y="2051467"/>
            <a:ext cx="1587500" cy="146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8206939" y="2460850"/>
            <a:ext cx="152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MIO </a:t>
            </a:r>
            <a:r>
              <a:rPr lang="ru-RU" dirty="0" smtClean="0"/>
              <a:t>датчик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107552" y="2460850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Датчик дыма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0553700" y="3613150"/>
            <a:ext cx="279414" cy="62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Выбор</a:t>
            </a:r>
            <a:r>
              <a:rPr dirty="0"/>
              <a:t> </a:t>
            </a:r>
            <a:r>
              <a:rPr dirty="0" err="1" smtClean="0"/>
              <a:t>комп</a:t>
            </a:r>
            <a:r>
              <a:rPr lang="ru-RU" dirty="0" err="1" smtClean="0"/>
              <a:t>лектующих</a:t>
            </a:r>
            <a:r>
              <a:rPr dirty="0" smtClean="0"/>
              <a:t> </a:t>
            </a:r>
            <a:endParaRPr dirty="0"/>
          </a:p>
        </p:txBody>
      </p:sp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6110" y="2203450"/>
            <a:ext cx="3676650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4013" y="2256333"/>
            <a:ext cx="3360458" cy="243097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950074" y="465455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Esp</a:t>
            </a:r>
            <a:r>
              <a:rPr lang="en-US" sz="1200" dirty="0" smtClean="0"/>
              <a:t> 32</a:t>
            </a: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306110" y="4687304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MH –BPS102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137650" y="4687304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MQ-2</a:t>
            </a:r>
            <a:endParaRPr lang="ru-RU" sz="1200" dirty="0"/>
          </a:p>
        </p:txBody>
      </p:sp>
      <p:pic>
        <p:nvPicPr>
          <p:cNvPr id="4098" name="Picture 2" descr="Купить ESP32-Micro ESP-32-PICO wifi беспроводной модуль Bt ESP32-PICO-D4  макетная плата адаптера в интернет-магазине BestPartner Store по цене  613.58 руб с доставкой: характеристики, фото и отзывы покупателей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74" y="2068220"/>
            <a:ext cx="2241550" cy="224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749" y="5276328"/>
            <a:ext cx="374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Наличие встроенного  модуля </a:t>
            </a:r>
            <a:r>
              <a:rPr lang="en-US" dirty="0" smtClean="0"/>
              <a:t>Wi-Fi</a:t>
            </a:r>
            <a:endParaRPr lang="ru-RU" dirty="0" smtClean="0"/>
          </a:p>
          <a:p>
            <a:r>
              <a:rPr lang="ru-RU" dirty="0" smtClean="0"/>
              <a:t>Высокая чистота микроконтроллера</a:t>
            </a:r>
          </a:p>
          <a:p>
            <a:r>
              <a:rPr lang="ru-RU" dirty="0" smtClean="0"/>
              <a:t>Низкая стоимость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0550" y="5391150"/>
            <a:ext cx="2378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Встроенный фильтр</a:t>
            </a:r>
          </a:p>
          <a:p>
            <a:r>
              <a:rPr lang="ru-RU" dirty="0" smtClean="0"/>
              <a:t>Сухой контакт с кожей</a:t>
            </a:r>
          </a:p>
          <a:p>
            <a:r>
              <a:rPr lang="ru-RU" dirty="0" smtClean="0"/>
              <a:t>Малый размер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245600" y="5276328"/>
            <a:ext cx="255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Нужный диапазон газов</a:t>
            </a:r>
          </a:p>
          <a:p>
            <a:r>
              <a:rPr lang="ru-RU" dirty="0" smtClean="0"/>
              <a:t>Низкая цена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350" y="0"/>
            <a:ext cx="10515600" cy="1325563"/>
          </a:xfrm>
        </p:spPr>
        <p:txBody>
          <a:bodyPr/>
          <a:lstStyle/>
          <a:p>
            <a:r>
              <a:rPr lang="ru-RU" dirty="0"/>
              <a:t>Выбор </a:t>
            </a:r>
            <a:r>
              <a:rPr lang="en-US" dirty="0" err="1"/>
              <a:t>mio</a:t>
            </a:r>
            <a:r>
              <a:rPr lang="en-US" dirty="0"/>
              <a:t> </a:t>
            </a:r>
            <a:r>
              <a:rPr lang="ru-RU" dirty="0"/>
              <a:t>датчика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898533"/>
              </p:ext>
            </p:extLst>
          </p:nvPr>
        </p:nvGraphicFramePr>
        <p:xfrm>
          <a:off x="704850" y="1019175"/>
          <a:ext cx="10515600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78140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54465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078900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103590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003291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48636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Название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Усиление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Диапазон напряжения питания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Размер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Диапазон пропускаемых частот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Цена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9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0" spc="-10" dirty="0" smtClean="0">
                          <a:effectLst/>
                        </a:rPr>
                        <a:t>датчик EMG</a:t>
                      </a:r>
                      <a:endParaRPr lang="ru-RU" sz="1800" kern="0" dirty="0" smtClean="0">
                        <a:effectLst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+ -9 </a:t>
                      </a:r>
                      <a:r>
                        <a:rPr lang="en-US" sz="1800" dirty="0" smtClean="0">
                          <a:effectLst/>
                        </a:rPr>
                        <a:t>V</a:t>
                      </a:r>
                      <a:r>
                        <a:rPr lang="ru-RU" sz="1800" dirty="0" smtClean="0">
                          <a:effectLst/>
                        </a:rPr>
                        <a:t> Двойной источник питания, минимальный +-3,5 </a:t>
                      </a:r>
                      <a:r>
                        <a:rPr lang="en-US" sz="1800" dirty="0" smtClean="0">
                          <a:effectLst/>
                        </a:rPr>
                        <a:t>V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25x26x10 мм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1981</a:t>
                      </a:r>
                      <a:r>
                        <a:rPr lang="ru-RU" sz="1800" dirty="0" smtClean="0">
                          <a:effectLst/>
                        </a:rPr>
                        <a:t>р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5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MH</a:t>
                      </a:r>
                      <a:r>
                        <a:rPr lang="ru-RU" sz="1800" dirty="0" smtClean="0">
                          <a:effectLst/>
                        </a:rPr>
                        <a:t>-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r>
                        <a:rPr lang="ru-RU" sz="1800" dirty="0" smtClean="0">
                          <a:effectLst/>
                        </a:rPr>
                        <a:t>101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3.3 – 5.5 V.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6.8х32.1х3.0мм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 8 – 200 Гц.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1600р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8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MH</a:t>
                      </a:r>
                      <a:r>
                        <a:rPr lang="ru-RU" sz="1800" dirty="0" smtClean="0">
                          <a:effectLst/>
                        </a:rPr>
                        <a:t>-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r>
                        <a:rPr lang="ru-RU" sz="1800" dirty="0" smtClean="0">
                          <a:effectLst/>
                        </a:rPr>
                        <a:t>102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Базовый коэффициент усиления равен 500 V/V, может быть увеличен от</a:t>
                      </a:r>
                      <a:r>
                        <a:rPr lang="ru-RU" sz="1800" baseline="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⨯1</a:t>
                      </a:r>
                      <a:r>
                        <a:rPr lang="ru-RU" sz="1800" baseline="0" dirty="0" smtClean="0">
                          <a:effectLst/>
                        </a:rPr>
                        <a:t> до </a:t>
                      </a:r>
                      <a:r>
                        <a:rPr lang="ru-RU" sz="1800" dirty="0" smtClean="0">
                          <a:effectLst/>
                        </a:rPr>
                        <a:t>⨯32 раз.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3.3 – 5.5 V.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19.1х14.9х3.0 ± 0.2 мм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8 – 200 Гц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1900</a:t>
                      </a:r>
                      <a:r>
                        <a:rPr lang="ru-RU" sz="1800" dirty="0" smtClean="0">
                          <a:effectLst/>
                        </a:rPr>
                        <a:t>р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58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8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250" y="47625"/>
            <a:ext cx="10515600" cy="1325563"/>
          </a:xfrm>
        </p:spPr>
        <p:txBody>
          <a:bodyPr/>
          <a:lstStyle/>
          <a:p>
            <a:r>
              <a:rPr lang="ru-RU" dirty="0"/>
              <a:t>Выбор микроконтроллера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375262"/>
              </p:ext>
            </p:extLst>
          </p:nvPr>
        </p:nvGraphicFramePr>
        <p:xfrm>
          <a:off x="838200" y="1825625"/>
          <a:ext cx="105156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834077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777324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161322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622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Название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Производительность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Энергопотребление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Цена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9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Arduino </a:t>
                      </a:r>
                      <a:r>
                        <a:rPr lang="en-US" sz="1800" dirty="0" err="1" smtClean="0">
                          <a:effectLst/>
                        </a:rPr>
                        <a:t>nano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Частота: 16 МГц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24 мА в полном сне 5 мА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250р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8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Stm32F1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72 </a:t>
                      </a:r>
                      <a:r>
                        <a:rPr lang="ru-RU" sz="1800" dirty="0" err="1" smtClean="0">
                          <a:effectLst/>
                        </a:rPr>
                        <a:t>MHz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29.5 6.4 при всей включенной/ выключенной периферии, есть режимы пониженного энергопотребления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200</a:t>
                      </a:r>
                      <a:r>
                        <a:rPr lang="ru-RU" sz="1800" dirty="0" smtClean="0">
                          <a:effectLst/>
                        </a:rPr>
                        <a:t>р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ESP</a:t>
                      </a:r>
                      <a:r>
                        <a:rPr lang="ru-RU" sz="1800" dirty="0" smtClean="0">
                          <a:effectLst/>
                        </a:rPr>
                        <a:t> 32</a:t>
                      </a:r>
                      <a:r>
                        <a:rPr lang="en-US" sz="1800" dirty="0" smtClean="0">
                          <a:effectLst/>
                        </a:rPr>
                        <a:t> micro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160 или 240 МГц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260 мА, в спящем режиме – 10 мА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650р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effectLst/>
                        </a:rPr>
                        <a:t>Stm</a:t>
                      </a:r>
                      <a:r>
                        <a:rPr lang="ru-RU" sz="1800" dirty="0" smtClean="0">
                          <a:effectLst/>
                        </a:rPr>
                        <a:t>32</a:t>
                      </a:r>
                      <a:r>
                        <a:rPr lang="en-US" sz="1800" dirty="0" smtClean="0">
                          <a:effectLst/>
                        </a:rPr>
                        <a:t>F</a:t>
                      </a:r>
                      <a:r>
                        <a:rPr lang="ru-RU" sz="1800" dirty="0" smtClean="0">
                          <a:effectLst/>
                        </a:rPr>
                        <a:t>4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168 МГц</a:t>
                      </a:r>
                      <a:r>
                        <a:rPr lang="ru-RU" baseline="0" dirty="0" smtClean="0"/>
                        <a:t> и низкоскоростной 42 МГц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44мА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5000р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261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88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Электромиограмма</a:t>
            </a:r>
            <a:endParaRPr lang="ru-RU" dirty="0"/>
          </a:p>
        </p:txBody>
      </p:sp>
      <p:pic>
        <p:nvPicPr>
          <p:cNvPr id="4" name="Объект 3" descr="https://lh5.googleusercontent.com/syODP4pleoe_uIGuFISZIx3iyNgjox-juBLPgxN3oX7shTbayFP3GKv9tvvj-EtZTU6NkdTElJbxCRTng3pc-QCs5xSpBHZzcCtGIWfCODeJi6kLBYoByJOmFZXY6OVdhSnp3m9O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1"/>
          <a:stretch/>
        </p:blipFill>
        <p:spPr bwMode="auto">
          <a:xfrm>
            <a:off x="838200" y="2044818"/>
            <a:ext cx="5340350" cy="3359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3300" y="5454650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Электромиограмма</a:t>
            </a:r>
            <a:r>
              <a:rPr lang="ru-RU" dirty="0"/>
              <a:t> обычного положения руки </a:t>
            </a:r>
          </a:p>
        </p:txBody>
      </p:sp>
      <p:pic>
        <p:nvPicPr>
          <p:cNvPr id="6" name="Рисунок 5" descr="https://lh3.googleusercontent.com/tlK2R9xElxxlfOe0RizpVbtGEJ0mXJHxbtkmTyfylKfKdn5WRt3S-4AxIja8Lm2cN0IafkzIyXjHmarN9u_qqoFjZL-i_JPl26W6_fxZ9hOIt2WhKxhM98LL6rhKzHxa1lsnozSB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1"/>
          <a:stretch/>
        </p:blipFill>
        <p:spPr bwMode="auto">
          <a:xfrm>
            <a:off x="6280150" y="2044818"/>
            <a:ext cx="5638800" cy="33590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426200" y="5459530"/>
            <a:ext cx="470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Элекромиограмма</a:t>
            </a:r>
            <a:r>
              <a:rPr lang="ru-RU" dirty="0" smtClean="0"/>
              <a:t> при напряженных пальцах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5823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лед самолета">
  <a:themeElements>
    <a:clrScheme name="След самолет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След самолета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549</Words>
  <Application>Microsoft Office PowerPoint</Application>
  <PresentationFormat>Широкоэкранный</PresentationFormat>
  <Paragraphs>163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Times New Roman</vt:lpstr>
      <vt:lpstr>ubuntu</vt:lpstr>
      <vt:lpstr>ubuntu</vt:lpstr>
      <vt:lpstr>Тема Office</vt:lpstr>
      <vt:lpstr>Разработка “умного” браслета для борьбы с курением </vt:lpstr>
      <vt:lpstr>Проблема</vt:lpstr>
      <vt:lpstr>Цель дипломной работы</vt:lpstr>
      <vt:lpstr>Задачи</vt:lpstr>
      <vt:lpstr>Описание проекта устройства</vt:lpstr>
      <vt:lpstr>Выбор комплектующих </vt:lpstr>
      <vt:lpstr>Выбор mio датчика</vt:lpstr>
      <vt:lpstr>Выбор микроконтроллера</vt:lpstr>
      <vt:lpstr>Электромиограмма</vt:lpstr>
      <vt:lpstr>Модель Машинного Обучения</vt:lpstr>
      <vt:lpstr>Обзор серверной части</vt:lpstr>
      <vt:lpstr>Приближенные аналоги</vt:lpstr>
      <vt:lpstr>Экономическое обоснование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“умного” браслета для борбы с курением</dc:title>
  <dc:creator>pepel</dc:creator>
  <cp:lastModifiedBy>Windows User</cp:lastModifiedBy>
  <cp:revision>30</cp:revision>
  <dcterms:modified xsi:type="dcterms:W3CDTF">2022-06-02T17:47:10Z</dcterms:modified>
</cp:coreProperties>
</file>