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73" r:id="rId3"/>
    <p:sldId id="272" r:id="rId4"/>
    <p:sldId id="310" r:id="rId5"/>
    <p:sldId id="315" r:id="rId6"/>
    <p:sldId id="316" r:id="rId7"/>
    <p:sldId id="291" r:id="rId8"/>
    <p:sldId id="311" r:id="rId9"/>
    <p:sldId id="317" r:id="rId10"/>
    <p:sldId id="318" r:id="rId11"/>
    <p:sldId id="299" r:id="rId12"/>
    <p:sldId id="312" r:id="rId13"/>
    <p:sldId id="301" r:id="rId14"/>
    <p:sldId id="313" r:id="rId15"/>
    <p:sldId id="319" r:id="rId16"/>
    <p:sldId id="320" r:id="rId17"/>
    <p:sldId id="321" r:id="rId18"/>
    <p:sldId id="303" r:id="rId19"/>
    <p:sldId id="30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va Pepe" initials="SP" lastIdx="1" clrIdx="0">
    <p:extLst>
      <p:ext uri="{19B8F6BF-5375-455C-9EA6-DF929625EA0E}">
        <p15:presenceInfo xmlns:p15="http://schemas.microsoft.com/office/powerpoint/2012/main" userId="5777e719e1e949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00A0A8"/>
    <a:srgbClr val="EF3078"/>
    <a:srgbClr val="5D7373"/>
    <a:srgbClr val="FEC630"/>
    <a:srgbClr val="52CBBE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1:07:25.246" idx="1">
    <p:pos x="7424" y="147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47641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10309044" y="3313107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A099C2-62D4-4FAD-8B87-C8F60DF16E71}"/>
              </a:ext>
            </a:extLst>
          </p:cNvPr>
          <p:cNvSpPr txBox="1"/>
          <p:nvPr/>
        </p:nvSpPr>
        <p:spPr>
          <a:xfrm>
            <a:off x="850821" y="3881272"/>
            <a:ext cx="7904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00A0A8"/>
                </a:solidFill>
                <a:latin typeface="Tw Cen MT" panose="020B0602020104020603" pitchFamily="34" charset="0"/>
              </a:rPr>
              <a:t>Project of Neural Network Course</a:t>
            </a: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id="{C36DB429-34A8-41A1-A488-31EEA7926966}"/>
              </a:ext>
            </a:extLst>
          </p:cNvPr>
          <p:cNvSpPr txBox="1"/>
          <p:nvPr/>
        </p:nvSpPr>
        <p:spPr>
          <a:xfrm>
            <a:off x="-551607" y="284366"/>
            <a:ext cx="1029904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>
                <a:solidFill>
                  <a:srgbClr val="FF5969"/>
                </a:solidFill>
                <a:latin typeface="Tw Cen MT" panose="020B0602020104020603" pitchFamily="34" charset="0"/>
              </a:rPr>
              <a:t>DEEP QUATERNION NEURAL NETWORK FOR 3D SOUND SOURCE LOCALIZATION AND DETECTION</a:t>
            </a:r>
          </a:p>
        </p:txBody>
      </p:sp>
      <p:sp>
        <p:nvSpPr>
          <p:cNvPr id="31" name="TextBox 57">
            <a:extLst>
              <a:ext uri="{FF2B5EF4-FFF2-40B4-BE49-F238E27FC236}">
                <a16:creationId xmlns:a16="http://schemas.microsoft.com/office/drawing/2014/main" id="{A5449021-531F-40E1-8CE9-8759E026F57D}"/>
              </a:ext>
            </a:extLst>
          </p:cNvPr>
          <p:cNvSpPr txBox="1"/>
          <p:nvPr/>
        </p:nvSpPr>
        <p:spPr>
          <a:xfrm>
            <a:off x="560790" y="4751030"/>
            <a:ext cx="821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Sveva Pepe, Marco Pennese &amp; Claudia Medaglia</a:t>
            </a:r>
          </a:p>
        </p:txBody>
      </p:sp>
      <p:grpSp>
        <p:nvGrpSpPr>
          <p:cNvPr id="32" name="Group 50">
            <a:extLst>
              <a:ext uri="{FF2B5EF4-FFF2-40B4-BE49-F238E27FC236}">
                <a16:creationId xmlns:a16="http://schemas.microsoft.com/office/drawing/2014/main" id="{0148D014-7298-492E-B160-CF3B17E85DEF}"/>
              </a:ext>
            </a:extLst>
          </p:cNvPr>
          <p:cNvGrpSpPr/>
          <p:nvPr/>
        </p:nvGrpSpPr>
        <p:grpSpPr>
          <a:xfrm rot="10800000">
            <a:off x="2716671" y="5628193"/>
            <a:ext cx="4140553" cy="451824"/>
            <a:chOff x="4679586" y="878988"/>
            <a:chExt cx="1745757" cy="190500"/>
          </a:xfrm>
        </p:grpSpPr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4DC2CD5-C881-4FC2-A929-0EF88363B7CE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B6CD0FDF-5AED-4E8A-8D0B-05258E54939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A632A31F-CC18-4D4B-A461-22BEEF9125BC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0CFE69A9-6682-4A15-BC63-84E41775E43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72ABEA43-C033-43B2-913E-AE4CB91853B5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58">
              <a:extLst>
                <a:ext uri="{FF2B5EF4-FFF2-40B4-BE49-F238E27FC236}">
                  <a16:creationId xmlns:a16="http://schemas.microsoft.com/office/drawing/2014/main" id="{FBFBEEE4-E6FD-4F88-BC89-ECAF65275D72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853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E995C0B-9CB0-47DD-8BF8-93C1F9456FCA}"/>
              </a:ext>
            </a:extLst>
          </p:cNvPr>
          <p:cNvSpPr txBox="1"/>
          <p:nvPr/>
        </p:nvSpPr>
        <p:spPr>
          <a:xfrm>
            <a:off x="4458751" y="260721"/>
            <a:ext cx="298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Weight Initialization</a:t>
            </a:r>
            <a:endParaRPr lang="it-IT" sz="24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36F966F-D2AD-4A84-8AEE-C2F37A3956EF}"/>
                  </a:ext>
                </a:extLst>
              </p:cNvPr>
              <p:cNvSpPr txBox="1"/>
              <p:nvPr/>
            </p:nvSpPr>
            <p:spPr>
              <a:xfrm>
                <a:off x="2741474" y="1598006"/>
                <a:ext cx="66813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Tw Cen MT" panose="020B0602020104020603" pitchFamily="34" charset="0"/>
                  </a:rPr>
                  <a:t>normalized purely quaternion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⊲</m:t>
                        </m:r>
                      </m:sup>
                    </m:sSup>
                  </m:oMath>
                </a14:m>
                <a:r>
                  <a:rPr lang="it-IT" sz="3200" i="1" dirty="0"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generated for each </a:t>
                </a:r>
              </a:p>
              <a:p>
                <a:r>
                  <a:rPr lang="en-US" sz="2400" dirty="0">
                    <a:latin typeface="Tw Cen MT" panose="020B0602020104020603" pitchFamily="34" charset="0"/>
                  </a:rPr>
                  <a:t>weight w by following a uniform distribution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0,1]</m:t>
                    </m:r>
                  </m:oMath>
                </a14:m>
                <a:endParaRPr lang="it-IT" sz="3200" i="1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36F966F-D2AD-4A84-8AEE-C2F37A39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74" y="1598006"/>
                <a:ext cx="6681343" cy="954107"/>
              </a:xfrm>
              <a:prstGeom prst="rect">
                <a:avLst/>
              </a:prstGeom>
              <a:blipFill>
                <a:blip r:embed="rId2"/>
                <a:stretch>
                  <a:fillRect l="-1460" r="-2099" b="-133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0493A199-0783-4228-A191-F2A8FE035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93" y="977294"/>
            <a:ext cx="5389116" cy="590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 descr="Immagine che contiene pensile, segnale, persone, traffico&#10;&#10;Descrizione generata automaticamente">
            <a:extLst>
              <a:ext uri="{FF2B5EF4-FFF2-40B4-BE49-F238E27FC236}">
                <a16:creationId xmlns:a16="http://schemas.microsoft.com/office/drawing/2014/main" id="{5E870B76-6910-4F50-84BB-0FA5FADD2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99" y="4079340"/>
            <a:ext cx="2738542" cy="16743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E522DAA-098F-48C6-9143-0D68F29316B7}"/>
              </a:ext>
            </a:extLst>
          </p:cNvPr>
          <p:cNvCxnSpPr>
            <a:cxnSpLocks/>
          </p:cNvCxnSpPr>
          <p:nvPr/>
        </p:nvCxnSpPr>
        <p:spPr>
          <a:xfrm>
            <a:off x="4458751" y="4916511"/>
            <a:ext cx="7845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8F9D496-E81B-4838-8928-04D0FF9CB863}"/>
              </a:ext>
            </a:extLst>
          </p:cNvPr>
          <p:cNvSpPr txBox="1"/>
          <p:nvPr/>
        </p:nvSpPr>
        <p:spPr>
          <a:xfrm>
            <a:off x="3702336" y="2986469"/>
            <a:ext cx="434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Quaternion-value components of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E22788-65C6-479E-A5D8-E810F039D9AF}"/>
                  </a:ext>
                </a:extLst>
              </p:cNvPr>
              <p:cNvSpPr txBox="1"/>
              <p:nvPr/>
            </p:nvSpPr>
            <p:spPr>
              <a:xfrm>
                <a:off x="5412323" y="3736639"/>
                <a:ext cx="451850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2200" dirty="0">
                    <a:latin typeface="Tw Cen MT" panose="020B0602020104020603" pitchFamily="34" charset="0"/>
                  </a:rPr>
                  <a:t> randomly generated in the range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2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 is a randomly generated variable </a:t>
                </a:r>
                <a:r>
                  <a:rPr lang="en-US" sz="2200" i="1" dirty="0">
                    <a:latin typeface="Tw Cen MT" panose="020B0602020104020603" pitchFamily="34" charset="0"/>
                  </a:rPr>
                  <a:t>related to the variance of the quaternion 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i="1" dirty="0">
                    <a:latin typeface="Tw Cen MT" panose="020B0602020104020603" pitchFamily="34" charset="0"/>
                  </a:rPr>
                  <a:t>variance of the quaternion weight</a:t>
                </a:r>
                <a:r>
                  <a:rPr lang="en-US" sz="2200" dirty="0">
                    <a:latin typeface="Tw Cen MT" panose="020B06020201040206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 is the standard deviation </a:t>
                </a:r>
                <a:endParaRPr lang="it-IT" sz="22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E22788-65C6-479E-A5D8-E810F039D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23" y="3736639"/>
                <a:ext cx="4518504" cy="2800767"/>
              </a:xfrm>
              <a:prstGeom prst="rect">
                <a:avLst/>
              </a:prstGeom>
              <a:blipFill>
                <a:blip r:embed="rId5"/>
                <a:stretch>
                  <a:fillRect l="-1619" t="-1525" r="-3374" b="-34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50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7FB751-E88A-4215-AF0B-51F4C83549FC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0653E9-D929-4CE3-A50C-D40B461AB8FD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BB360D4-29E2-44B3-8883-FCFE0AEA8032}"/>
              </a:ext>
            </a:extLst>
          </p:cNvPr>
          <p:cNvSpPr txBox="1"/>
          <p:nvPr/>
        </p:nvSpPr>
        <p:spPr>
          <a:xfrm rot="16200000">
            <a:off x="178227" y="3281937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37E152-1551-4E75-8F5C-11F51C89C728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9D05B10-8D7C-40D2-98AF-3E9FB76CA268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AE67105-6B2E-4567-BB98-473953ECEF94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DC98D74-F822-4047-8FE4-ABC46A194828}"/>
              </a:ext>
            </a:extLst>
          </p:cNvPr>
          <p:cNvSpPr txBox="1"/>
          <p:nvPr/>
        </p:nvSpPr>
        <p:spPr>
          <a:xfrm>
            <a:off x="3607607" y="279194"/>
            <a:ext cx="534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TAU Spatial Sound Events 2019 - Ambisonic</a:t>
            </a:r>
            <a:endParaRPr lang="it-IT" sz="3200" b="1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FC684C-F337-487B-A94D-66DE70984D83}"/>
              </a:ext>
            </a:extLst>
          </p:cNvPr>
          <p:cNvSpPr txBox="1"/>
          <p:nvPr/>
        </p:nvSpPr>
        <p:spPr>
          <a:xfrm>
            <a:off x="2100925" y="979238"/>
            <a:ext cx="87473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A0A8"/>
                </a:solidFill>
                <a:latin typeface="Tw Cen MT" panose="020B0602020104020603" pitchFamily="34" charset="0"/>
              </a:rPr>
              <a:t>Stationary point sources from multiple sound classes each associated with a temporal onset and offset time, and DOA coordinate represented using azimuth and elevation angle.</a:t>
            </a:r>
            <a:endParaRPr lang="it-IT" sz="22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9BD64D-2D13-48D3-8A3B-B2BEC701219B}"/>
              </a:ext>
            </a:extLst>
          </p:cNvPr>
          <p:cNvSpPr txBox="1"/>
          <p:nvPr/>
        </p:nvSpPr>
        <p:spPr>
          <a:xfrm>
            <a:off x="2108236" y="2190262"/>
            <a:ext cx="8256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Development set:  </a:t>
            </a:r>
            <a:r>
              <a:rPr lang="en-US" sz="2000" dirty="0">
                <a:latin typeface="Tw Cen MT" panose="020B0602020104020603" pitchFamily="34" charset="0"/>
              </a:rPr>
              <a:t>400, one-minute long recordings sampled at 48000 Hz, divided into four cross-validation splits of 100 recordings each.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BA9DB-0FC5-4216-8410-29C6023D74F3}"/>
              </a:ext>
            </a:extLst>
          </p:cNvPr>
          <p:cNvSpPr txBox="1"/>
          <p:nvPr/>
        </p:nvSpPr>
        <p:spPr>
          <a:xfrm>
            <a:off x="2100925" y="2898148"/>
            <a:ext cx="825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Evaluation set:  </a:t>
            </a:r>
            <a:r>
              <a:rPr lang="it-IT" sz="2000" dirty="0">
                <a:latin typeface="Tw Cen MT" panose="020B0602020104020603" pitchFamily="34" charset="0"/>
              </a:rPr>
              <a:t>100 one-minute long recordings.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CE1E90F-C834-447B-9616-BB9FFDD5B91F}"/>
              </a:ext>
            </a:extLst>
          </p:cNvPr>
          <p:cNvCxnSpPr/>
          <p:nvPr/>
        </p:nvCxnSpPr>
        <p:spPr>
          <a:xfrm>
            <a:off x="6277722" y="3359528"/>
            <a:ext cx="9185" cy="477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0959B9-4042-406D-B311-CA14F2F064FA}"/>
              </a:ext>
            </a:extLst>
          </p:cNvPr>
          <p:cNvSpPr txBox="1"/>
          <p:nvPr/>
        </p:nvSpPr>
        <p:spPr>
          <a:xfrm>
            <a:off x="2627321" y="3825620"/>
            <a:ext cx="730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Difference</a:t>
            </a:r>
            <a:r>
              <a:rPr lang="en-US" sz="2000" dirty="0">
                <a:latin typeface="Tw Cen MT" panose="020B0602020104020603" pitchFamily="34" charset="0"/>
              </a:rPr>
              <a:t> between each of the development dataset splits and evaluation dataset is the isolated sound event examples employed.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487F04-47EE-4811-8C69-63998936884A}"/>
              </a:ext>
            </a:extLst>
          </p:cNvPr>
          <p:cNvSpPr txBox="1"/>
          <p:nvPr/>
        </p:nvSpPr>
        <p:spPr>
          <a:xfrm>
            <a:off x="2108236" y="4709246"/>
            <a:ext cx="9065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Eleven sound event classes:</a:t>
            </a:r>
            <a:r>
              <a:rPr lang="it-IT" sz="2000" dirty="0">
                <a:latin typeface="Tw Cen MT" panose="020B0602020104020603" pitchFamily="34" charset="0"/>
              </a:rPr>
              <a:t> </a:t>
            </a:r>
            <a:r>
              <a:rPr lang="en-US" sz="2000" dirty="0">
                <a:latin typeface="Tw Cen MT" panose="020B0602020104020603" pitchFamily="34" charset="0"/>
              </a:rPr>
              <a:t>knock, drawer, clearthroat, phone, keysDrop, speech, 			   keyboard, pageturn, cough, doorslam and laughter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7F1B8C-F762-4113-8204-2E2C53DD988D}"/>
              </a:ext>
            </a:extLst>
          </p:cNvPr>
          <p:cNvSpPr txBox="1"/>
          <p:nvPr/>
        </p:nvSpPr>
        <p:spPr>
          <a:xfrm>
            <a:off x="2108236" y="5606676"/>
            <a:ext cx="883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250 audio files, randomly divided into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five splits </a:t>
            </a:r>
            <a:r>
              <a:rPr lang="en-US" sz="2000" dirty="0">
                <a:latin typeface="Tw Cen MT" panose="020B0602020104020603" pitchFamily="34" charset="0"/>
              </a:rPr>
              <a:t>in a way that in each split there is an </a:t>
            </a:r>
            <a:r>
              <a:rPr lang="en-US" sz="2000" b="1" i="1" dirty="0">
                <a:latin typeface="Tw Cen MT" panose="020B0602020104020603" pitchFamily="34" charset="0"/>
              </a:rPr>
              <a:t>equal number of examples for each class</a:t>
            </a:r>
            <a:r>
              <a:rPr lang="en-US" sz="2000" dirty="0">
                <a:latin typeface="Tw Cen MT" panose="020B0602020104020603" pitchFamily="34" charset="0"/>
              </a:rPr>
              <a:t>: we used the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first four </a:t>
            </a:r>
            <a:r>
              <a:rPr lang="en-US" sz="2000" dirty="0">
                <a:latin typeface="Tw Cen MT" panose="020B0602020104020603" pitchFamily="34" charset="0"/>
              </a:rPr>
              <a:t>for </a:t>
            </a:r>
            <a:r>
              <a:rPr lang="en-US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training</a:t>
            </a:r>
            <a:r>
              <a:rPr lang="en-US" sz="2000" dirty="0">
                <a:latin typeface="Tw Cen MT" panose="020B0602020104020603" pitchFamily="34" charset="0"/>
              </a:rPr>
              <a:t> the network, while the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remaining one </a:t>
            </a:r>
            <a:r>
              <a:rPr lang="en-US" sz="2000" dirty="0">
                <a:latin typeface="Tw Cen MT" panose="020B0602020104020603" pitchFamily="34" charset="0"/>
              </a:rPr>
              <a:t>is used for </a:t>
            </a:r>
            <a:r>
              <a:rPr lang="en-US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testing</a:t>
            </a:r>
            <a:r>
              <a:rPr lang="en-US" sz="2000" dirty="0">
                <a:latin typeface="Tw Cen MT" panose="020B0602020104020603" pitchFamily="34" charset="0"/>
              </a:rPr>
              <a:t> (20%).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4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8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7FB751-E88A-4215-AF0B-51F4C83549FC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0653E9-D929-4CE3-A50C-D40B461AB8FD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BB360D4-29E2-44B3-8883-FCFE0AEA8032}"/>
              </a:ext>
            </a:extLst>
          </p:cNvPr>
          <p:cNvSpPr txBox="1"/>
          <p:nvPr/>
        </p:nvSpPr>
        <p:spPr>
          <a:xfrm rot="16200000">
            <a:off x="178227" y="3281937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37E152-1551-4E75-8F5C-11F51C89C728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9D05B10-8D7C-40D2-98AF-3E9FB76CA268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AE67105-6B2E-4567-BB98-473953ECEF94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805AF9C-63C2-46F8-9373-46C1192F5A1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477ADA1-9D8A-40FC-9FF7-1E30C4D71752}"/>
              </a:ext>
            </a:extLst>
          </p:cNvPr>
          <p:cNvSpPr txBox="1"/>
          <p:nvPr/>
        </p:nvSpPr>
        <p:spPr>
          <a:xfrm rot="16200000">
            <a:off x="11017191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E715EA-6A54-445F-AF59-99E133B1FC6F}"/>
              </a:ext>
            </a:extLst>
          </p:cNvPr>
          <p:cNvSpPr txBox="1"/>
          <p:nvPr/>
        </p:nvSpPr>
        <p:spPr>
          <a:xfrm>
            <a:off x="2318327" y="480291"/>
            <a:ext cx="7998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SELD</a:t>
            </a:r>
            <a:r>
              <a:rPr lang="en-US" sz="2400" dirty="0">
                <a:latin typeface="Tw Cen MT" panose="020B0602020104020603" pitchFamily="34" charset="0"/>
              </a:rPr>
              <a:t> task can use individual 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SED</a:t>
            </a:r>
            <a:r>
              <a:rPr lang="en-US" sz="2400" dirty="0">
                <a:latin typeface="Tw Cen MT" panose="020B0602020104020603" pitchFamily="34" charset="0"/>
              </a:rPr>
              <a:t> and localization 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(DOA) </a:t>
            </a:r>
            <a:r>
              <a:rPr lang="en-US" sz="2400" dirty="0">
                <a:latin typeface="Tw Cen MT" panose="020B0602020104020603" pitchFamily="34" charset="0"/>
              </a:rPr>
              <a:t>metrics.</a:t>
            </a:r>
            <a:endParaRPr lang="it-IT" sz="240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E36BFF-E787-40FB-91F8-DA04CD6D4A61}"/>
                  </a:ext>
                </a:extLst>
              </p:cNvPr>
              <p:cNvSpPr txBox="1"/>
              <p:nvPr/>
            </p:nvSpPr>
            <p:spPr>
              <a:xfrm>
                <a:off x="1909021" y="2463685"/>
                <a:ext cx="38760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𝑬𝑹</m:t>
                    </m:r>
                  </m:oMath>
                </a14:m>
                <a:r>
                  <a:rPr lang="it-IT" sz="2000" dirty="0">
                    <a:latin typeface="Tw Cen MT" panose="020B0602020104020603" pitchFamily="34" charset="0"/>
                  </a:rPr>
                  <a:t> = </a:t>
                </a:r>
                <a:r>
                  <a:rPr lang="en-US" sz="2000" dirty="0">
                    <a:latin typeface="Tw Cen MT" panose="020B0602020104020603" pitchFamily="34" charset="0"/>
                  </a:rPr>
                  <a:t>error rate based on the 	total number of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active</a:t>
                </a:r>
              </a:p>
              <a:p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            sound event classes </a:t>
                </a:r>
                <a:r>
                  <a:rPr lang="en-US" sz="2000" dirty="0">
                    <a:latin typeface="Tw Cen MT" panose="020B0602020104020603" pitchFamily="34" charset="0"/>
                  </a:rPr>
                  <a:t>in the 	ground truth</a:t>
                </a:r>
              </a:p>
              <a:p>
                <a:endParaRPr lang="en-US" sz="20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= </a:t>
                </a:r>
                <a:r>
                  <a:rPr lang="it-IT" sz="2000" dirty="0">
                    <a:latin typeface="Tw Cen MT" panose="020B0602020104020603" pitchFamily="34" charset="0"/>
                  </a:rPr>
                  <a:t>F-score </a:t>
                </a:r>
                <a:r>
                  <a:rPr lang="en-US" sz="2000" dirty="0">
                    <a:latin typeface="Tw Cen MT" panose="020B0602020104020603" pitchFamily="34" charset="0"/>
                  </a:rPr>
                  <a:t>based on the number </a:t>
                </a:r>
              </a:p>
              <a:p>
                <a:r>
                  <a:rPr lang="en-US" sz="2000" i="1" dirty="0">
                    <a:latin typeface="Tw Cen MT" panose="020B0602020104020603" pitchFamily="34" charset="0"/>
                  </a:rPr>
                  <a:t>           of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true and false positives</a:t>
                </a:r>
                <a:endParaRPr lang="it-IT" sz="2000" i="1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E36BFF-E787-40FB-91F8-DA04CD6D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21" y="2463685"/>
                <a:ext cx="3876008" cy="2246769"/>
              </a:xfrm>
              <a:prstGeom prst="rect">
                <a:avLst/>
              </a:prstGeom>
              <a:blipFill>
                <a:blip r:embed="rId2"/>
                <a:stretch>
                  <a:fillRect l="-1415" t="-1355" r="-2987" b="-37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81C23D7-DB95-4CB5-AC31-DB9B909C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61" y="1403975"/>
            <a:ext cx="4106706" cy="61374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C2DDC8F-0617-444E-82D9-6F75D4D34CED}"/>
                  </a:ext>
                </a:extLst>
              </p:cNvPr>
              <p:cNvSpPr txBox="1"/>
              <p:nvPr/>
            </p:nvSpPr>
            <p:spPr>
              <a:xfrm>
                <a:off x="6488392" y="2437998"/>
                <a:ext cx="37303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𝑫𝑶𝑨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𝒆𝒓𝒓</m:t>
                        </m:r>
                      </m:sub>
                    </m:sSub>
                  </m:oMath>
                </a14:m>
                <a:r>
                  <a:rPr lang="it-IT" sz="2000" b="1" i="1" dirty="0">
                    <a:latin typeface="Tw Cen MT" panose="020B0602020104020603" pitchFamily="34" charset="0"/>
                  </a:rPr>
                  <a:t> </a:t>
                </a:r>
                <a:r>
                  <a:rPr lang="it-IT" sz="2000" dirty="0">
                    <a:latin typeface="Tw Cen MT" panose="020B0602020104020603" pitchFamily="34" charset="0"/>
                  </a:rPr>
                  <a:t>= DOA estimation 	        error </a:t>
                </a:r>
                <a:r>
                  <a:rPr lang="en-US" sz="2000" dirty="0">
                    <a:latin typeface="Tw Cen MT" panose="020B0602020104020603" pitchFamily="34" charset="0"/>
                  </a:rPr>
                  <a:t>based on 	       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estimated and 	        ground truth DOAs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it-IT" sz="2000" dirty="0">
                    <a:latin typeface="Tw Cen MT" panose="020B0602020104020603" pitchFamily="34" charset="0"/>
                  </a:rPr>
                  <a:t> = frame recall metric b</a:t>
                </a:r>
                <a:r>
                  <a:rPr lang="en-US" sz="2000" dirty="0">
                    <a:latin typeface="Tw Cen MT" panose="020B0602020104020603" pitchFamily="34" charset="0"/>
                  </a:rPr>
                  <a:t>ased </a:t>
                </a:r>
              </a:p>
              <a:p>
                <a:r>
                  <a:rPr lang="en-US" sz="2000" dirty="0">
                    <a:latin typeface="Tw Cen MT" panose="020B0602020104020603" pitchFamily="34" charset="0"/>
                  </a:rPr>
                  <a:t>           on the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percentage of true  </a:t>
                </a:r>
              </a:p>
              <a:p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          positives</a:t>
                </a:r>
                <a:endParaRPr lang="it-IT" sz="2000" i="1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C2DDC8F-0617-444E-82D9-6F75D4D3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92" y="2437998"/>
                <a:ext cx="3730329" cy="2554545"/>
              </a:xfrm>
              <a:prstGeom prst="rect">
                <a:avLst/>
              </a:prstGeom>
              <a:blipFill>
                <a:blip r:embed="rId4"/>
                <a:stretch>
                  <a:fillRect l="-1471" t="-1432" b="-33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5ABB76C4-E4F2-46C7-97FE-AC7E41EB4473}"/>
              </a:ext>
            </a:extLst>
          </p:cNvPr>
          <p:cNvSpPr/>
          <p:nvPr/>
        </p:nvSpPr>
        <p:spPr>
          <a:xfrm rot="5400000">
            <a:off x="6134265" y="2552840"/>
            <a:ext cx="349084" cy="54532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4F31F8D-4885-43AA-97D9-DEC855382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22" y="5717052"/>
            <a:ext cx="4080770" cy="886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magine 15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4396B911-92C5-4C82-AE5E-ABA1D527B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74" y="1306866"/>
            <a:ext cx="2918759" cy="821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054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1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C003E8-8C0A-4340-915A-6307183E807C}"/>
              </a:ext>
            </a:extLst>
          </p:cNvPr>
          <p:cNvSpPr txBox="1"/>
          <p:nvPr/>
        </p:nvSpPr>
        <p:spPr>
          <a:xfrm>
            <a:off x="2439979" y="350982"/>
            <a:ext cx="910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Modifying the parameters and evaluating the results using a different network, and the models have been trained over 150 epochs.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220078-1B42-4834-BF06-77F763CA7858}"/>
              </a:ext>
            </a:extLst>
          </p:cNvPr>
          <p:cNvSpPr txBox="1"/>
          <p:nvPr/>
        </p:nvSpPr>
        <p:spPr>
          <a:xfrm>
            <a:off x="5714607" y="1203841"/>
            <a:ext cx="205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First Experiment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9957FA-BF6F-4052-AFC9-199F9DADD135}"/>
              </a:ext>
            </a:extLst>
          </p:cNvPr>
          <p:cNvSpPr txBox="1"/>
          <p:nvPr/>
        </p:nvSpPr>
        <p:spPr>
          <a:xfrm>
            <a:off x="2628398" y="1699426"/>
            <a:ext cx="769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 err="1">
                <a:latin typeface="Tw Cen MT" panose="020B0602020104020603" pitchFamily="34" charset="0"/>
              </a:rPr>
              <a:t>Change</a:t>
            </a:r>
            <a:r>
              <a:rPr lang="it-IT" sz="2000" b="1" i="1" dirty="0">
                <a:latin typeface="Tw Cen MT" panose="020B0602020104020603" pitchFamily="34" charset="0"/>
              </a:rPr>
              <a:t> </a:t>
            </a:r>
            <a:r>
              <a:rPr lang="it-IT" sz="2000" b="1" i="1" dirty="0" err="1">
                <a:latin typeface="Tw Cen MT" panose="020B0602020104020603" pitchFamily="34" charset="0"/>
              </a:rPr>
              <a:t>number</a:t>
            </a:r>
            <a:r>
              <a:rPr lang="it-IT" sz="2000" b="1" i="1" dirty="0">
                <a:latin typeface="Tw Cen MT" panose="020B0602020104020603" pitchFamily="34" charset="0"/>
              </a:rPr>
              <a:t> of filters: </a:t>
            </a:r>
            <a:r>
              <a:rPr lang="it-IT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32</a:t>
            </a:r>
            <a:r>
              <a:rPr lang="it-IT" sz="2000" b="1" i="1" dirty="0">
                <a:latin typeface="Tw Cen MT" panose="020B0602020104020603" pitchFamily="34" charset="0"/>
              </a:rPr>
              <a:t> and </a:t>
            </a:r>
            <a:r>
              <a:rPr lang="it-IT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16</a:t>
            </a:r>
            <a:r>
              <a:rPr lang="it-IT" sz="2000" b="1" i="1" dirty="0">
                <a:latin typeface="Tw Cen MT" panose="020B0602020104020603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Analyzing the results on both the datasets (with one overlap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(ov1) </a:t>
            </a:r>
            <a:r>
              <a:rPr lang="en-US" sz="2000" i="1" dirty="0">
                <a:latin typeface="Tw Cen MT" panose="020B0602020104020603" pitchFamily="34" charset="0"/>
              </a:rPr>
              <a:t>and two overlaps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(ov2)</a:t>
            </a:r>
            <a:r>
              <a:rPr lang="en-US" sz="2000" i="1" dirty="0">
                <a:latin typeface="Tw Cen MT" panose="020B0602020104020603" pitchFamily="34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Sequence length of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T = 512 </a:t>
            </a:r>
            <a:r>
              <a:rPr lang="en-US" sz="2000" i="1" dirty="0">
                <a:latin typeface="Tw Cen MT" panose="020B0602020104020603" pitchFamily="34" charset="0"/>
              </a:rPr>
              <a:t>frames, window length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M = 512</a:t>
            </a:r>
            <a:r>
              <a:rPr lang="en-US" sz="2000" i="1" dirty="0">
                <a:latin typeface="Tw Cen MT" panose="020B0602020104020603" pitchFamily="34" charset="0"/>
              </a:rPr>
              <a:t>, batch size of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10</a:t>
            </a:r>
            <a:r>
              <a:rPr lang="en-US" sz="2000" i="1" dirty="0">
                <a:latin typeface="Tw Cen MT" panose="020B0602020104020603" pitchFamily="34" charset="0"/>
              </a:rPr>
              <a:t>,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Q = 128 </a:t>
            </a:r>
            <a:r>
              <a:rPr lang="en-US" sz="2000" i="1" dirty="0">
                <a:latin typeface="Tw Cen MT" panose="020B0602020104020603" pitchFamily="34" charset="0"/>
              </a:rPr>
              <a:t>nodes for the recurrent networks and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R = 32</a:t>
            </a:r>
            <a:r>
              <a:rPr lang="en-US" sz="2000" i="1" dirty="0">
                <a:latin typeface="Tw Cen MT" panose="020B0602020104020603" pitchFamily="34" charset="0"/>
              </a:rPr>
              <a:t> nodes for the fully connected layers.</a:t>
            </a:r>
            <a:endParaRPr lang="it-IT" sz="2000" i="1" dirty="0">
              <a:latin typeface="Tw Cen MT" panose="020B0602020104020603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4F58DCF-522D-4682-95D7-936F0905D4FE}"/>
              </a:ext>
            </a:extLst>
          </p:cNvPr>
          <p:cNvSpPr txBox="1"/>
          <p:nvPr/>
        </p:nvSpPr>
        <p:spPr>
          <a:xfrm>
            <a:off x="5621854" y="3727600"/>
            <a:ext cx="248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Second Experiment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729417-F38B-4E6B-B2BD-EDFC7C98ED1D}"/>
              </a:ext>
            </a:extLst>
          </p:cNvPr>
          <p:cNvSpPr txBox="1"/>
          <p:nvPr/>
        </p:nvSpPr>
        <p:spPr>
          <a:xfrm>
            <a:off x="2874298" y="4230255"/>
            <a:ext cx="7327555" cy="201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C351962-7E02-4CEA-9606-61EE00CC5382}"/>
              </a:ext>
            </a:extLst>
          </p:cNvPr>
          <p:cNvSpPr txBox="1"/>
          <p:nvPr/>
        </p:nvSpPr>
        <p:spPr>
          <a:xfrm>
            <a:off x="2634946" y="4269526"/>
            <a:ext cx="8266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w Cen MT" panose="020B0602020104020603" pitchFamily="34" charset="0"/>
              </a:rPr>
              <a:t>Compare the proposed quaternion CRNN with the traditional approach: </a:t>
            </a:r>
            <a:r>
              <a:rPr lang="en-US" sz="20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SELDnet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architecture based on normal convolutional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Default parameters :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T = 128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 = 2048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C = 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P = 64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MP1 = MP2 = 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MP3 = 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Q = R = 128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N = 11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used the winning configuration of our first experiment (P = 32 filters), in order to have about same number of parameter of the proposed quaternion network and of the </a:t>
            </a:r>
            <a:r>
              <a:rPr lang="en-US" sz="2000" i="1" dirty="0" err="1">
                <a:latin typeface="Tw Cen MT" panose="020B0602020104020603" pitchFamily="34" charset="0"/>
              </a:rPr>
              <a:t>SELDnet</a:t>
            </a:r>
            <a:r>
              <a:rPr lang="en-US" sz="2000" i="1" dirty="0">
                <a:latin typeface="Tw Cen MT" panose="020B0602020104020603" pitchFamily="34" charset="0"/>
              </a:rPr>
              <a:t>, in this way the results are comparable.</a:t>
            </a:r>
            <a:endParaRPr lang="en-US" sz="2400" i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6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orologio, metro, torta&#10;&#10;Descrizione generata automaticamente">
            <a:extLst>
              <a:ext uri="{FF2B5EF4-FFF2-40B4-BE49-F238E27FC236}">
                <a16:creationId xmlns:a16="http://schemas.microsoft.com/office/drawing/2014/main" id="{353E00DD-2291-488F-9470-87362046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56" y="769346"/>
            <a:ext cx="3049423" cy="1848135"/>
          </a:xfrm>
          <a:prstGeom prst="rect">
            <a:avLst/>
          </a:prstGeom>
        </p:spPr>
      </p:pic>
      <p:pic>
        <p:nvPicPr>
          <p:cNvPr id="7" name="Immagine 6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2956EC41-718E-41F9-83CE-C29AC64C1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88" y="769346"/>
            <a:ext cx="3049423" cy="1848135"/>
          </a:xfrm>
          <a:prstGeom prst="rect">
            <a:avLst/>
          </a:prstGeom>
        </p:spPr>
      </p:pic>
      <p:pic>
        <p:nvPicPr>
          <p:cNvPr id="9" name="Immagine 8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3F76F788-8FA5-45F9-929F-73C336AC1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79" y="769346"/>
            <a:ext cx="3049423" cy="18481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EBFF06-6730-403E-A169-DD71264778DE}"/>
                  </a:ext>
                </a:extLst>
              </p:cNvPr>
              <p:cNvSpPr txBox="1"/>
              <p:nvPr/>
            </p:nvSpPr>
            <p:spPr>
              <a:xfrm>
                <a:off x="3142610" y="2617481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𝑆𝐸𝐷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EBFF06-6730-403E-A169-DD712647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10" y="2617481"/>
                <a:ext cx="10191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2BFFF22-3C38-4C84-8AC5-4F16FE614DA8}"/>
                  </a:ext>
                </a:extLst>
              </p:cNvPr>
              <p:cNvSpPr txBox="1"/>
              <p:nvPr/>
            </p:nvSpPr>
            <p:spPr>
              <a:xfrm>
                <a:off x="6329561" y="2631768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𝐷𝑂𝐴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2BFFF22-3C38-4C84-8AC5-4F16FE61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61" y="2631768"/>
                <a:ext cx="10191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2C828B-605B-4227-9902-0D105692F96E}"/>
                  </a:ext>
                </a:extLst>
              </p:cNvPr>
              <p:cNvSpPr txBox="1"/>
              <p:nvPr/>
            </p:nvSpPr>
            <p:spPr>
              <a:xfrm>
                <a:off x="9270329" y="2651330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𝑆𝐸𝐿𝐷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2C828B-605B-4227-9902-0D105692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29" y="2651330"/>
                <a:ext cx="1019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A60110-8828-401E-8134-05A5923ACA1A}"/>
              </a:ext>
            </a:extLst>
          </p:cNvPr>
          <p:cNvSpPr txBox="1"/>
          <p:nvPr/>
        </p:nvSpPr>
        <p:spPr>
          <a:xfrm>
            <a:off x="2953584" y="148853"/>
            <a:ext cx="74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Quaternion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Convolutional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Neural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Network with 32 filters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0ABBC30-A900-447A-80BB-E1129358A881}"/>
              </a:ext>
            </a:extLst>
          </p:cNvPr>
          <p:cNvSpPr txBox="1"/>
          <p:nvPr/>
        </p:nvSpPr>
        <p:spPr>
          <a:xfrm>
            <a:off x="6185042" y="3403786"/>
            <a:ext cx="4432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The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</a:t>
            </a:r>
            <a:r>
              <a:rPr lang="en-US" sz="2000" dirty="0">
                <a:latin typeface="Tw Cen MT" panose="020B0602020104020603" pitchFamily="34" charset="0"/>
              </a:rPr>
              <a:t> line refers to the </a:t>
            </a:r>
            <a:r>
              <a:rPr lang="en-US" sz="2000" b="1" i="1" dirty="0">
                <a:latin typeface="Tw Cen MT" panose="020B0602020104020603" pitchFamily="34" charset="0"/>
              </a:rPr>
              <a:t>32 filter </a:t>
            </a:r>
            <a:r>
              <a:rPr lang="en-US" sz="2000" dirty="0">
                <a:latin typeface="Tw Cen MT" panose="020B0602020104020603" pitchFamily="34" charset="0"/>
              </a:rPr>
              <a:t>network trained on the samples with 2 overlaps </a:t>
            </a:r>
            <a:r>
              <a:rPr lang="en-US" sz="2000" b="1" i="1" dirty="0">
                <a:latin typeface="Tw Cen MT" panose="020B0602020104020603" pitchFamily="34" charset="0"/>
              </a:rPr>
              <a:t>(ov2)</a:t>
            </a:r>
            <a:r>
              <a:rPr lang="en-US" sz="2000" dirty="0">
                <a:latin typeface="Tw Cen MT" panose="020B0602020104020603" pitchFamily="34" charset="0"/>
              </a:rPr>
              <a:t>, while the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light blue </a:t>
            </a:r>
            <a:r>
              <a:rPr lang="en-US" sz="2000" dirty="0">
                <a:latin typeface="Tw Cen MT" panose="020B0602020104020603" pitchFamily="34" charset="0"/>
              </a:rPr>
              <a:t>line refers to the same network trained on samples with a single sound overlap </a:t>
            </a:r>
            <a:r>
              <a:rPr lang="en-US" sz="2000" b="1" i="1" dirty="0">
                <a:latin typeface="Tw Cen MT" panose="020B0602020104020603" pitchFamily="34" charset="0"/>
              </a:rPr>
              <a:t>(ov1)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Network performs better with samples with a single overlap than that with two overlaps.</a:t>
            </a: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6C34E-9DD4-4B1F-92A3-8B11AA20CB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63" y="3376181"/>
            <a:ext cx="3119020" cy="2917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24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0EDCD9-4318-4035-AE60-DB1FB2290A08}"/>
              </a:ext>
            </a:extLst>
          </p:cNvPr>
          <p:cNvSpPr txBox="1"/>
          <p:nvPr/>
        </p:nvSpPr>
        <p:spPr>
          <a:xfrm>
            <a:off x="2892507" y="177798"/>
            <a:ext cx="779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Experiments carried out: QCRNN 16, QCRNN 32 and CNN </a:t>
            </a:r>
            <a:endParaRPr lang="it-IT" sz="32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5C9C321-26F0-4AB5-BD89-AF91324A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98" y="809982"/>
            <a:ext cx="3230620" cy="19579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43E78C0-1D0F-4812-AE86-9B4EFC7F3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59" y="804254"/>
            <a:ext cx="3212537" cy="1946992"/>
          </a:xfrm>
          <a:prstGeom prst="rect">
            <a:avLst/>
          </a:prstGeom>
        </p:spPr>
      </p:pic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9CE7E-50C0-4128-A98C-5691FF099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74" y="3197444"/>
            <a:ext cx="3324877" cy="20150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4779D3F-A508-43CA-9E1B-AF98568732D2}"/>
                  </a:ext>
                </a:extLst>
              </p:cNvPr>
              <p:cNvSpPr txBox="1"/>
              <p:nvPr/>
            </p:nvSpPr>
            <p:spPr>
              <a:xfrm>
                <a:off x="3111278" y="2815371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4779D3F-A508-43CA-9E1B-AF985687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78" y="2815371"/>
                <a:ext cx="1370751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AA19F0-5B3A-48D7-9B6F-07359FF477F3}"/>
                  </a:ext>
                </a:extLst>
              </p:cNvPr>
              <p:cNvSpPr txBox="1"/>
              <p:nvPr/>
            </p:nvSpPr>
            <p:spPr>
              <a:xfrm>
                <a:off x="7800823" y="2718871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𝐷𝑂𝐴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AA19F0-5B3A-48D7-9B6F-07359FF47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23" y="2718871"/>
                <a:ext cx="1370751" cy="369332"/>
              </a:xfrm>
              <a:prstGeom prst="rect">
                <a:avLst/>
              </a:prstGeom>
              <a:blipFill>
                <a:blip r:embed="rId6"/>
                <a:stretch>
                  <a:fillRect t="-8197" r="-133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3EFE3E5-4A76-498B-9C69-F83D32902D87}"/>
                  </a:ext>
                </a:extLst>
              </p:cNvPr>
              <p:cNvSpPr txBox="1"/>
              <p:nvPr/>
            </p:nvSpPr>
            <p:spPr>
              <a:xfrm>
                <a:off x="5950539" y="5027855"/>
                <a:ext cx="1613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𝑆𝐸𝐿𝐷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3EFE3E5-4A76-498B-9C69-F83D329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9" y="5027855"/>
                <a:ext cx="161345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A89575-7DA1-4650-9261-AAD42446D66E}"/>
              </a:ext>
            </a:extLst>
          </p:cNvPr>
          <p:cNvSpPr txBox="1"/>
          <p:nvPr/>
        </p:nvSpPr>
        <p:spPr>
          <a:xfrm>
            <a:off x="2683680" y="5619761"/>
            <a:ext cx="791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w Cen MT" panose="020B0602020104020603" pitchFamily="34" charset="0"/>
              </a:rPr>
              <a:t>orange: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16 filters </a:t>
            </a:r>
            <a:r>
              <a:rPr lang="en-US" sz="2000" dirty="0">
                <a:latin typeface="Tw Cen MT" panose="020B0602020104020603" pitchFamily="34" charset="0"/>
              </a:rPr>
              <a:t>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blue: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32 filters</a:t>
            </a:r>
            <a:r>
              <a:rPr lang="en-US" sz="2000" dirty="0">
                <a:latin typeface="Tw Cen MT" panose="020B0602020104020603" pitchFamily="34" charset="0"/>
              </a:rPr>
              <a:t> 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red:</a:t>
            </a:r>
            <a:r>
              <a:rPr lang="en-US" sz="2000" dirty="0">
                <a:latin typeface="Tw Cen MT" panose="020B0602020104020603" pitchFamily="34" charset="0"/>
              </a:rPr>
              <a:t> Traditional </a:t>
            </a:r>
            <a:r>
              <a:rPr lang="en-US" sz="2000" dirty="0" err="1">
                <a:latin typeface="Tw Cen MT" panose="020B0602020104020603" pitchFamily="34" charset="0"/>
              </a:rPr>
              <a:t>Seld</a:t>
            </a:r>
            <a:r>
              <a:rPr lang="en-US" sz="2000" dirty="0">
                <a:latin typeface="Tw Cen MT" panose="020B0602020104020603" pitchFamily="34" charset="0"/>
              </a:rPr>
              <a:t>-net CRNN approach with default parameters;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9" name="Immagine 2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D417C80-F121-4948-8161-62425772A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77" y="333786"/>
            <a:ext cx="2804121" cy="1699467"/>
          </a:xfrm>
          <a:prstGeom prst="rect">
            <a:avLst/>
          </a:prstGeom>
        </p:spPr>
      </p:pic>
      <p:pic>
        <p:nvPicPr>
          <p:cNvPr id="30" name="Immagine 29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46E08D6-B6F6-4105-903F-ED27E3B32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62" y="333785"/>
            <a:ext cx="2804121" cy="1699467"/>
          </a:xfrm>
          <a:prstGeom prst="rect">
            <a:avLst/>
          </a:prstGeom>
        </p:spPr>
      </p:pic>
      <p:pic>
        <p:nvPicPr>
          <p:cNvPr id="31" name="Immagine 30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196D6125-AC00-4FFC-9032-EF40DFC23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04" y="313856"/>
            <a:ext cx="2804121" cy="16994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52146D5C-A7F0-40E5-AC11-4ED3EDD1DE2C}"/>
                  </a:ext>
                </a:extLst>
              </p:cNvPr>
              <p:cNvSpPr txBox="1"/>
              <p:nvPr/>
            </p:nvSpPr>
            <p:spPr>
              <a:xfrm>
                <a:off x="3223545" y="2013323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52146D5C-A7F0-40E5-AC11-4ED3EDD1D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545" y="2013323"/>
                <a:ext cx="1370751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19691B6-3597-4FB5-ADE8-EA02F0211459}"/>
                  </a:ext>
                </a:extLst>
              </p:cNvPr>
              <p:cNvSpPr txBox="1"/>
              <p:nvPr/>
            </p:nvSpPr>
            <p:spPr>
              <a:xfrm>
                <a:off x="6273065" y="2033252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𝐷𝑂𝐴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19691B6-3597-4FB5-ADE8-EA02F021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065" y="2033252"/>
                <a:ext cx="1370751" cy="369332"/>
              </a:xfrm>
              <a:prstGeom prst="rect">
                <a:avLst/>
              </a:prstGeom>
              <a:blipFill>
                <a:blip r:embed="rId6"/>
                <a:stretch>
                  <a:fillRect t="-10000" r="-1778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6B7DA31-4E30-4069-9231-04A2432DC33E}"/>
                  </a:ext>
                </a:extLst>
              </p:cNvPr>
              <p:cNvSpPr txBox="1"/>
              <p:nvPr/>
            </p:nvSpPr>
            <p:spPr>
              <a:xfrm>
                <a:off x="9175540" y="2013323"/>
                <a:ext cx="1613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𝑆𝐸𝐿𝐷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6B7DA31-4E30-4069-9231-04A2432DC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540" y="2013323"/>
                <a:ext cx="1613457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CAC61D8-AC4D-4E3E-AFD4-28CDF246BB26}"/>
              </a:ext>
            </a:extLst>
          </p:cNvPr>
          <p:cNvSpPr txBox="1"/>
          <p:nvPr/>
        </p:nvSpPr>
        <p:spPr>
          <a:xfrm>
            <a:off x="2724977" y="2524842"/>
            <a:ext cx="791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w Cen MT" panose="020B0602020104020603" pitchFamily="34" charset="0"/>
              </a:rPr>
              <a:t>orange: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32 filters </a:t>
            </a:r>
            <a:r>
              <a:rPr lang="en-US" sz="2000" dirty="0">
                <a:latin typeface="Tw Cen MT" panose="020B0602020104020603" pitchFamily="34" charset="0"/>
              </a:rPr>
              <a:t>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blue: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16 filters</a:t>
            </a:r>
            <a:r>
              <a:rPr lang="en-US" sz="2000" dirty="0">
                <a:latin typeface="Tw Cen MT" panose="020B0602020104020603" pitchFamily="34" charset="0"/>
              </a:rPr>
              <a:t> 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i="1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red: </a:t>
            </a:r>
            <a:r>
              <a:rPr lang="en-US" sz="2000" dirty="0">
                <a:latin typeface="Tw Cen MT" panose="020B0602020104020603" pitchFamily="34" charset="0"/>
              </a:rPr>
              <a:t>Traditional </a:t>
            </a:r>
            <a:r>
              <a:rPr lang="en-US" sz="2000" dirty="0" err="1">
                <a:latin typeface="Tw Cen MT" panose="020B0602020104020603" pitchFamily="34" charset="0"/>
              </a:rPr>
              <a:t>Seld</a:t>
            </a:r>
            <a:r>
              <a:rPr lang="en-US" sz="2000" dirty="0">
                <a:latin typeface="Tw Cen MT" panose="020B0602020104020603" pitchFamily="34" charset="0"/>
              </a:rPr>
              <a:t>-net CRNN approach with default parameters;</a:t>
            </a:r>
            <a:endParaRPr lang="it-IT" sz="2000" dirty="0"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, schermo, segnale, stanza&#10;&#10;Descrizione generata automaticamente">
            <a:extLst>
              <a:ext uri="{FF2B5EF4-FFF2-40B4-BE49-F238E27FC236}">
                <a16:creationId xmlns:a16="http://schemas.microsoft.com/office/drawing/2014/main" id="{3391978A-A33B-4F03-A51B-E720543166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82" y="3887331"/>
            <a:ext cx="5752559" cy="2623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0F4A12-0499-4656-9C1B-60A3E998807B}"/>
              </a:ext>
            </a:extLst>
          </p:cNvPr>
          <p:cNvSpPr txBox="1"/>
          <p:nvPr/>
        </p:nvSpPr>
        <p:spPr>
          <a:xfrm>
            <a:off x="8485907" y="4290053"/>
            <a:ext cx="2556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w Cen MT" panose="020B0602020104020603" pitchFamily="34" charset="0"/>
              </a:rPr>
              <a:t>The b</a:t>
            </a:r>
            <a:r>
              <a:rPr lang="en-US" sz="2000" dirty="0" err="1">
                <a:latin typeface="Tw Cen MT" panose="020B0602020104020603" pitchFamily="34" charset="0"/>
              </a:rPr>
              <a:t>est</a:t>
            </a:r>
            <a:r>
              <a:rPr lang="en-US" sz="2000" dirty="0">
                <a:latin typeface="Tw Cen MT" panose="020B0602020104020603" pitchFamily="34" charset="0"/>
              </a:rPr>
              <a:t> results on the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TAU Dataset in terms of the SED score, DOA score and SELD score considering several experiments.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0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F05A96-3004-4DDB-969F-ED9B92211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26" y="1148870"/>
            <a:ext cx="3665150" cy="244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F933F2-0C03-439E-AE8E-78FD1B6F8052}"/>
              </a:ext>
            </a:extLst>
          </p:cNvPr>
          <p:cNvSpPr txBox="1"/>
          <p:nvPr/>
        </p:nvSpPr>
        <p:spPr>
          <a:xfrm>
            <a:off x="2418310" y="141583"/>
            <a:ext cx="9081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Confidence intervals for the prediction on the localization of the sound source (x and y coordinates) for each network tested on the different overlap.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216CD9-1D54-4FE1-9FA2-544342C458F7}"/>
              </a:ext>
            </a:extLst>
          </p:cNvPr>
          <p:cNvSpPr txBox="1"/>
          <p:nvPr/>
        </p:nvSpPr>
        <p:spPr>
          <a:xfrm>
            <a:off x="2312443" y="5403527"/>
            <a:ext cx="92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The confidence intervals of the classification error rate computed with 95% of confidence.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The best results of our experiments are reached with the QCRNN Net with 32 filters.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F43736A-EF70-424D-8959-EF5D5D45B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51" y="1154671"/>
            <a:ext cx="3656448" cy="2437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 descr="Immagine che contiene rosso, nero, bianco, blu&#10;&#10;Descrizione generata automaticamente">
            <a:extLst>
              <a:ext uri="{FF2B5EF4-FFF2-40B4-BE49-F238E27FC236}">
                <a16:creationId xmlns:a16="http://schemas.microsoft.com/office/drawing/2014/main" id="{4149794C-E881-4C91-A2FD-595242E16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00" y="4024171"/>
            <a:ext cx="6838687" cy="10267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789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-8981866" y="-14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250401F-8EC8-4089-A1D3-2EF205D8DB6E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20DD0D-AEE8-4430-9ED9-76B34EA8F1F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46874E6-5392-4E38-8074-3EB28691B893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F233A3F-BEF6-4E9A-8DAB-694D0809EF20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167A3CE-8101-4FC2-977B-F1415B781BBB}"/>
              </a:ext>
            </a:extLst>
          </p:cNvPr>
          <p:cNvSpPr txBox="1"/>
          <p:nvPr/>
        </p:nvSpPr>
        <p:spPr>
          <a:xfrm rot="16200000">
            <a:off x="1143354" y="3320206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022D6A-4E56-4A0D-95D5-44AB8158538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17E6CEC-27C5-4E7D-9335-951EDA7B86F8}"/>
              </a:ext>
            </a:extLst>
          </p:cNvPr>
          <p:cNvSpPr/>
          <p:nvPr/>
        </p:nvSpPr>
        <p:spPr>
          <a:xfrm>
            <a:off x="2789107" y="352106"/>
            <a:ext cx="852169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We analyzed the different results considering the sounds with one or </a:t>
            </a:r>
            <a:r>
              <a:rPr lang="en-US" sz="2400" b="1" i="1" dirty="0">
                <a:latin typeface="Tw Cen MT" panose="020B0602020104020603" pitchFamily="34" charset="0"/>
              </a:rPr>
              <a:t>two overlaps</a:t>
            </a:r>
            <a:r>
              <a:rPr lang="en-US" sz="2400" dirty="0">
                <a:latin typeface="Tw Cen MT" panose="020B0602020104020603" pitchFamily="34" charset="0"/>
              </a:rPr>
              <a:t>, fixing the filters first at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32</a:t>
            </a:r>
            <a:r>
              <a:rPr lang="en-US" sz="2400" dirty="0">
                <a:latin typeface="Tw Cen MT" panose="020B0602020104020603" pitchFamily="34" charset="0"/>
              </a:rPr>
              <a:t> and then at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16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The models trained on the dataset with </a:t>
            </a:r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two overlaps </a:t>
            </a:r>
            <a:r>
              <a:rPr lang="en-US" sz="2400" dirty="0">
                <a:latin typeface="Tw Cen MT" panose="020B0602020104020603" pitchFamily="34" charset="0"/>
              </a:rPr>
              <a:t>performs </a:t>
            </a:r>
            <a:r>
              <a:rPr lang="en-US" sz="2400" b="1" i="1" dirty="0">
                <a:latin typeface="Tw Cen MT" panose="020B0602020104020603" pitchFamily="34" charset="0"/>
              </a:rPr>
              <a:t>worse </a:t>
            </a:r>
            <a:r>
              <a:rPr lang="en-US" sz="2400" dirty="0">
                <a:latin typeface="Tw Cen MT" panose="020B0602020104020603" pitchFamily="34" charset="0"/>
              </a:rPr>
              <a:t>than the models trained on the dataset with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only one overlap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The network with </a:t>
            </a:r>
            <a:r>
              <a:rPr lang="en-US" sz="2400" i="1" dirty="0">
                <a:latin typeface="Tw Cen MT" panose="020B0602020104020603" pitchFamily="34" charset="0"/>
              </a:rPr>
              <a:t>P = 32 filters </a:t>
            </a:r>
            <a:r>
              <a:rPr lang="en-US" sz="2400" dirty="0">
                <a:latin typeface="Tw Cen MT" panose="020B0602020104020603" pitchFamily="34" charset="0"/>
              </a:rPr>
              <a:t>in the QCNN layers performs slightly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better</a:t>
            </a:r>
            <a:r>
              <a:rPr lang="en-US" sz="2400" dirty="0">
                <a:latin typeface="Tw Cen MT" panose="020B0602020104020603" pitchFamily="34" charset="0"/>
              </a:rPr>
              <a:t> than the model with only </a:t>
            </a:r>
            <a:r>
              <a:rPr lang="en-US" sz="2400" i="1" dirty="0">
                <a:latin typeface="Tw Cen MT" panose="020B0602020104020603" pitchFamily="34" charset="0"/>
              </a:rPr>
              <a:t>16 filters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Compare the results obtained with a </a:t>
            </a:r>
            <a:r>
              <a:rPr lang="en-US" sz="24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SELDnet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architecture </a:t>
            </a:r>
            <a:r>
              <a:rPr lang="en-US" sz="2400" dirty="0">
                <a:latin typeface="Tw Cen MT" panose="020B0602020104020603" pitchFamily="34" charset="0"/>
              </a:rPr>
              <a:t>based on normal convolutional layer.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Results have proved that the use of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quaternion-valued acoustic intensity vector</a:t>
            </a:r>
            <a:r>
              <a:rPr lang="en-US" sz="2400" dirty="0">
                <a:latin typeface="Tw Cen MT" panose="020B0602020104020603" pitchFamily="34" charset="0"/>
              </a:rPr>
              <a:t> as input features leads to an </a:t>
            </a:r>
            <a:r>
              <a:rPr lang="en-US" sz="2400" b="1" i="1" dirty="0">
                <a:latin typeface="Tw Cen MT" panose="020B0602020104020603" pitchFamily="34" charset="0"/>
              </a:rPr>
              <a:t>improvement</a:t>
            </a:r>
            <a:r>
              <a:rPr lang="en-US" sz="2400" dirty="0">
                <a:latin typeface="Tw Cen MT" panose="020B0602020104020603" pitchFamily="34" charset="0"/>
              </a:rPr>
              <a:t> of 3D SELD performance in challenging environments compared to</a:t>
            </a:r>
            <a:endParaRPr lang="it-IT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8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9443922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-8981866" y="-14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24E1FD4-FB96-4284-814A-31CD0025B1A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43295E5-8A53-4F19-840A-E3CFE86BA29A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8416FCA-43B0-4EB9-903D-F3879C68F89D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E558144-D9F7-41F0-808D-97D3302A8391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1E8AD54-CF83-48EB-803F-3946A28A1544}"/>
              </a:ext>
            </a:extLst>
          </p:cNvPr>
          <p:cNvSpPr txBox="1"/>
          <p:nvPr/>
        </p:nvSpPr>
        <p:spPr>
          <a:xfrm rot="16200000">
            <a:off x="1143354" y="3320206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FB65D8B-0163-4638-B7F7-C3D7AD3E3ABD}"/>
              </a:ext>
            </a:extLst>
          </p:cNvPr>
          <p:cNvSpPr txBox="1"/>
          <p:nvPr/>
        </p:nvSpPr>
        <p:spPr>
          <a:xfrm rot="16200000">
            <a:off x="1883521" y="3215029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CB1C086-29CB-421B-82FD-C170401C198D}"/>
              </a:ext>
            </a:extLst>
          </p:cNvPr>
          <p:cNvSpPr txBox="1"/>
          <p:nvPr/>
        </p:nvSpPr>
        <p:spPr>
          <a:xfrm>
            <a:off x="4966600" y="2497962"/>
            <a:ext cx="58742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500" b="1" dirty="0">
                <a:solidFill>
                  <a:srgbClr val="FF5969"/>
                </a:solidFill>
                <a:latin typeface="Tw Cen MT" panose="020B0602020104020603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7987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47641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9991404" y="2995468"/>
            <a:ext cx="306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FDFBB-A555-425A-834F-ECCF8CFCF3F5}"/>
              </a:ext>
            </a:extLst>
          </p:cNvPr>
          <p:cNvSpPr txBox="1"/>
          <p:nvPr/>
        </p:nvSpPr>
        <p:spPr>
          <a:xfrm>
            <a:off x="709638" y="583862"/>
            <a:ext cx="8603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The sound event localization and detection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(SELD) 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task includes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recognizing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 a known set of sound event classes (such as ‘dog bark’, ‘bird call’, and ‘human speech’) in the acoustic scene,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detecting 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their individual onset and offset times, and further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localizing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 them in space when active. </a:t>
            </a:r>
            <a:endParaRPr lang="it-IT" sz="32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13395A-B3B2-4E57-BB9E-FBFD2C798FE0}"/>
              </a:ext>
            </a:extLst>
          </p:cNvPr>
          <p:cNvSpPr txBox="1"/>
          <p:nvPr/>
        </p:nvSpPr>
        <p:spPr>
          <a:xfrm>
            <a:off x="1410207" y="4214712"/>
            <a:ext cx="7083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5969"/>
                </a:solidFill>
                <a:latin typeface="Tw Cen MT" panose="020B0602020104020603" pitchFamily="34" charset="0"/>
              </a:rPr>
              <a:t>Deep Quaternion Convolutional Recurrent Neural Network are used to solve this problem.</a:t>
            </a:r>
            <a:endParaRPr lang="it-IT" sz="4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5" y="-1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822508-CAE2-4F57-A305-FAF55213B919}"/>
              </a:ext>
            </a:extLst>
          </p:cNvPr>
          <p:cNvSpPr txBox="1"/>
          <p:nvPr/>
        </p:nvSpPr>
        <p:spPr>
          <a:xfrm>
            <a:off x="810786" y="247973"/>
            <a:ext cx="9857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3D audio files are sampled using the </a:t>
            </a:r>
            <a:r>
              <a:rPr lang="en-US" sz="2400" i="1" dirty="0">
                <a:latin typeface="Tw Cen MT" panose="020B0602020104020603" pitchFamily="34" charset="0"/>
              </a:rPr>
              <a:t>Ambisonics technique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, where sampling is based on the decomposition of sound in a </a:t>
            </a:r>
            <a:r>
              <a:rPr lang="en-US" sz="2400" i="1" dirty="0">
                <a:latin typeface="Tw Cen MT" panose="020B0602020104020603" pitchFamily="34" charset="0"/>
              </a:rPr>
              <a:t>linear combination of orthogonal bases of spherical harmonics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  First-order Ambisonics (FOA) was considered, which is composed of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4 microphone capsules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.</a:t>
            </a:r>
            <a:endParaRPr lang="it-IT" sz="24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Immagine 5" descr="Immagine che contiene interni, computer, scrivania, elettronico&#10;&#10;Descrizione generata automaticamente">
            <a:extLst>
              <a:ext uri="{FF2B5EF4-FFF2-40B4-BE49-F238E27FC236}">
                <a16:creationId xmlns:a16="http://schemas.microsoft.com/office/drawing/2014/main" id="{D43A4201-5F81-45CC-B059-F04007F5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6" y="2168842"/>
            <a:ext cx="4924425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1C5F67-4A38-4211-9CA0-7AB6A2B6F13D}"/>
              </a:ext>
            </a:extLst>
          </p:cNvPr>
          <p:cNvSpPr txBox="1"/>
          <p:nvPr/>
        </p:nvSpPr>
        <p:spPr>
          <a:xfrm>
            <a:off x="6012543" y="2234951"/>
            <a:ext cx="37572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Pressure microphone: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omnidirectional microphone with a unitary gain for all directions and</a:t>
            </a:r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>
                <a:latin typeface="Tw Cen MT" panose="020B0602020104020603" pitchFamily="34" charset="0"/>
              </a:rPr>
              <a:t>corresponds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to the spherical harmonic function of order 0.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It is denoted with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W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  <a:endParaRPr lang="it-IT" sz="24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79DA96-EE8E-4497-855F-5651E7BD3D9E}"/>
              </a:ext>
            </a:extLst>
          </p:cNvPr>
          <p:cNvSpPr txBox="1"/>
          <p:nvPr/>
        </p:nvSpPr>
        <p:spPr>
          <a:xfrm>
            <a:off x="765050" y="5201882"/>
            <a:ext cx="98344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Gradient of pressure (acoustic velocity):</a:t>
            </a:r>
            <a:r>
              <a:rPr lang="it-IT" sz="2800" b="1" dirty="0">
                <a:latin typeface="Tw Cen MT" panose="020B0602020104020603" pitchFamily="34" charset="0"/>
              </a:rPr>
              <a:t>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three microphones are orthogonal figure-of-eight microphones and correspond to the spherical harmonic functions of order 1. They are denoted with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X,Y,Z</a:t>
            </a:r>
            <a:r>
              <a:rPr lang="en-US" sz="2400" i="1" dirty="0">
                <a:latin typeface="Tw Cen MT" panose="020B0602020104020603" pitchFamily="34" charset="0"/>
              </a:rPr>
              <a:t>.</a:t>
            </a:r>
            <a:endParaRPr lang="it-IT" sz="2800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5" y="-1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266A59-A23D-4460-9F9F-974BB450E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23" y="740236"/>
            <a:ext cx="5461337" cy="52512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56D1F4-B6FE-4EA9-8EC5-23C72CA59A14}"/>
              </a:ext>
            </a:extLst>
          </p:cNvPr>
          <p:cNvSpPr txBox="1"/>
          <p:nvPr/>
        </p:nvSpPr>
        <p:spPr>
          <a:xfrm>
            <a:off x="2392368" y="108508"/>
            <a:ext cx="639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Tw Cen MT" panose="020B0602020104020603" pitchFamily="34" charset="0"/>
              </a:rPr>
              <a:t>Single quaternion-valued ambisonics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8BAFF5-4D04-435F-A0B5-EFED6671DE1E}"/>
                  </a:ext>
                </a:extLst>
              </p:cNvPr>
              <p:cNvSpPr txBox="1"/>
              <p:nvPr/>
            </p:nvSpPr>
            <p:spPr>
              <a:xfrm>
                <a:off x="700471" y="1316399"/>
                <a:ext cx="9822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represents the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real</a:t>
                </a:r>
                <a:r>
                  <a:rPr lang="en-US" sz="2400" dirty="0">
                    <a:latin typeface="Tw Cen MT" panose="020B0602020104020603" pitchFamily="34" charset="0"/>
                  </a:rPr>
                  <a:t>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component</a:t>
                </a:r>
                <a:r>
                  <a:rPr lang="en-US" sz="2400" dirty="0">
                    <a:latin typeface="Tw Cen MT" panose="020B0602020104020603" pitchFamily="34" charset="0"/>
                  </a:rPr>
                  <a:t> of the quaternion,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40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are the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imaginary components </a:t>
                </a:r>
                <a:r>
                  <a:rPr lang="en-US" sz="2400" dirty="0">
                    <a:latin typeface="Tw Cen MT" panose="020B0602020104020603" pitchFamily="34" charset="0"/>
                  </a:rPr>
                  <a:t>of the quaternion.</a:t>
                </a:r>
                <a:endParaRPr lang="it-IT" sz="24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8BAFF5-4D04-435F-A0B5-EFED6671D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71" y="1316399"/>
                <a:ext cx="9822749" cy="830997"/>
              </a:xfrm>
              <a:prstGeom prst="rect">
                <a:avLst/>
              </a:prstGeom>
              <a:blipFill>
                <a:blip r:embed="rId3"/>
                <a:stretch>
                  <a:fillRect t="-5882" r="-1241" b="-16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894007AB-10B4-402C-9CE8-9A5656B8127A}"/>
              </a:ext>
            </a:extLst>
          </p:cNvPr>
          <p:cNvSpPr txBox="1"/>
          <p:nvPr/>
        </p:nvSpPr>
        <p:spPr>
          <a:xfrm>
            <a:off x="3161886" y="2429694"/>
            <a:ext cx="433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Sound Field (Acoustic Intensity)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30F5943-BBE0-4383-99A8-808685871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60" y="3191437"/>
            <a:ext cx="1851379" cy="368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D3E911C-421E-4AC4-A9B1-BBEF402089F9}"/>
              </a:ext>
            </a:extLst>
          </p:cNvPr>
          <p:cNvSpPr txBox="1"/>
          <p:nvPr/>
        </p:nvSpPr>
        <p:spPr>
          <a:xfrm>
            <a:off x="3954273" y="2960025"/>
            <a:ext cx="6009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Average of the sound pressure, </a:t>
            </a:r>
            <a:r>
              <a:rPr lang="en-US" sz="2400" i="1" dirty="0">
                <a:latin typeface="Tw Cen MT" panose="020B0602020104020603" pitchFamily="34" charset="0"/>
              </a:rPr>
              <a:t>p[n]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,</a:t>
            </a:r>
          </a:p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and the particle velocity, </a:t>
            </a:r>
            <a:r>
              <a:rPr lang="en-US" sz="2400" i="1" dirty="0">
                <a:latin typeface="Tw Cen MT" panose="020B0602020104020603" pitchFamily="34" charset="0"/>
              </a:rPr>
              <a:t>v[n],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over time</a:t>
            </a:r>
            <a:endParaRPr lang="it-IT" sz="24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75F01D6-9FF3-4394-A374-A12F5D5AF7F7}"/>
              </a:ext>
            </a:extLst>
          </p:cNvPr>
          <p:cNvCxnSpPr>
            <a:cxnSpLocks/>
          </p:cNvCxnSpPr>
          <p:nvPr/>
        </p:nvCxnSpPr>
        <p:spPr>
          <a:xfrm flipH="1">
            <a:off x="3161886" y="3375523"/>
            <a:ext cx="547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86C6163-E12C-494C-8857-F30D86E13805}"/>
              </a:ext>
            </a:extLst>
          </p:cNvPr>
          <p:cNvCxnSpPr>
            <a:cxnSpLocks/>
          </p:cNvCxnSpPr>
          <p:nvPr/>
        </p:nvCxnSpPr>
        <p:spPr>
          <a:xfrm flipH="1">
            <a:off x="1918818" y="3791022"/>
            <a:ext cx="8331" cy="93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75EA93-FD51-49BF-A4D6-212088EBC09B}"/>
              </a:ext>
            </a:extLst>
          </p:cNvPr>
          <p:cNvSpPr txBox="1"/>
          <p:nvPr/>
        </p:nvSpPr>
        <p:spPr>
          <a:xfrm>
            <a:off x="2108160" y="3966870"/>
            <a:ext cx="276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Tw Cen MT" panose="020B0602020104020603" pitchFamily="34" charset="0"/>
              </a:rPr>
              <a:t>In Ambisonics Format</a:t>
            </a:r>
          </a:p>
        </p:txBody>
      </p:sp>
      <p:pic>
        <p:nvPicPr>
          <p:cNvPr id="19" name="Immagine 18" descr="Immagine che contiene oggetto, orologio, stanza, pensile&#10;&#10;Descrizione generata automaticamente">
            <a:extLst>
              <a:ext uri="{FF2B5EF4-FFF2-40B4-BE49-F238E27FC236}">
                <a16:creationId xmlns:a16="http://schemas.microsoft.com/office/drawing/2014/main" id="{4D7D2330-004E-4645-B0A1-E6B415AB7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9" y="5113377"/>
            <a:ext cx="2862176" cy="134760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E2EDC23-CFDD-4142-BEA8-3180309957E1}"/>
                  </a:ext>
                </a:extLst>
              </p:cNvPr>
              <p:cNvSpPr txBox="1"/>
              <p:nvPr/>
            </p:nvSpPr>
            <p:spPr>
              <a:xfrm>
                <a:off x="3855604" y="4549674"/>
                <a:ext cx="66161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Sound pressure</a:t>
                </a:r>
                <a:r>
                  <a:rPr lang="en-US" sz="2400" i="1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is defined by the signal captured by the omnidirectional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Particle velocity </a:t>
                </a:r>
                <a:r>
                  <a:rPr lang="en-US" sz="2400" dirty="0">
                    <a:latin typeface="Tw Cen MT" panose="020B0602020104020603" pitchFamily="34" charset="0"/>
                  </a:rPr>
                  <a:t>is defined by the three orthogonal figure-of-eight microphone signals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is the mean density of the air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c</a:t>
                </a:r>
                <a:r>
                  <a:rPr lang="en-US" sz="2400" dirty="0">
                    <a:latin typeface="Tw Cen MT" panose="020B0602020104020603" pitchFamily="34" charset="0"/>
                  </a:rPr>
                  <a:t> is the speed of the sound</a:t>
                </a:r>
                <a:endParaRPr lang="it-IT" sz="24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E2EDC23-CFDD-4142-BEA8-318030995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04" y="4549674"/>
                <a:ext cx="6616171" cy="2308324"/>
              </a:xfrm>
              <a:prstGeom prst="rect">
                <a:avLst/>
              </a:prstGeom>
              <a:blipFill>
                <a:blip r:embed="rId6"/>
                <a:stretch>
                  <a:fillRect l="-1197" t="-2111" r="-1381" b="-5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2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7974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B60EC6-0FD4-4C88-85C7-E8FCCD542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44" y="268864"/>
            <a:ext cx="4649922" cy="44233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2ECBD13-AB20-40C0-B317-DD81BF9D4893}"/>
                  </a:ext>
                </a:extLst>
              </p:cNvPr>
              <p:cNvSpPr txBox="1"/>
              <p:nvPr/>
            </p:nvSpPr>
            <p:spPr>
              <a:xfrm>
                <a:off x="1433799" y="784777"/>
                <a:ext cx="9857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w Cen MT" panose="020B0602020104020603" pitchFamily="34" charset="0"/>
                  </a:rPr>
                  <a:t>Acoustic intensity may be split into two components: an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active intensity </a:t>
                </a:r>
                <a:r>
                  <a:rPr lang="en-US" sz="2400" dirty="0">
                    <a:latin typeface="Tw Cen MT" panose="020B0602020104020603" pitchFamily="34" charset="0"/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, and a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reactive intensity </a:t>
                </a:r>
                <a:r>
                  <a:rPr lang="en-US" sz="2400" dirty="0">
                    <a:latin typeface="Tw Cen MT" panose="020B0602020104020603" pitchFamily="34" charset="0"/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endParaRPr lang="it-IT" sz="32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2ECBD13-AB20-40C0-B317-DD81BF9D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99" y="784777"/>
                <a:ext cx="9857867" cy="830997"/>
              </a:xfrm>
              <a:prstGeom prst="rect">
                <a:avLst/>
              </a:prstGeom>
              <a:blipFill>
                <a:blip r:embed="rId3"/>
                <a:stretch>
                  <a:fillRect l="-928" t="-5882" b="-16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D8777D6F-CDF9-4983-AA52-B147DEA2E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0" y="2284485"/>
            <a:ext cx="3805747" cy="4550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08AAC2A-47A9-40ED-BA33-E273DCC84821}"/>
              </a:ext>
            </a:extLst>
          </p:cNvPr>
          <p:cNvCxnSpPr>
            <a:cxnSpLocks/>
          </p:cNvCxnSpPr>
          <p:nvPr/>
        </p:nvCxnSpPr>
        <p:spPr>
          <a:xfrm>
            <a:off x="4653017" y="2516728"/>
            <a:ext cx="491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133A94-3DAA-45A9-9DBE-FE912D734135}"/>
              </a:ext>
            </a:extLst>
          </p:cNvPr>
          <p:cNvSpPr txBox="1"/>
          <p:nvPr/>
        </p:nvSpPr>
        <p:spPr>
          <a:xfrm>
            <a:off x="5246238" y="1828466"/>
            <a:ext cx="4487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time average of the acoustic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transport of sound energy and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   whose mean value is non-zero</a:t>
            </a:r>
            <a:endParaRPr lang="it-IT" sz="3200" dirty="0">
              <a:latin typeface="Tw Cen MT" panose="020B0602020104020603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0FFA9E3-F335-4439-AD24-0CD886DE4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2" y="4165913"/>
            <a:ext cx="3805747" cy="4955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9767996-B2E8-49D3-A1ED-EED907F1F852}"/>
              </a:ext>
            </a:extLst>
          </p:cNvPr>
          <p:cNvCxnSpPr>
            <a:cxnSpLocks/>
          </p:cNvCxnSpPr>
          <p:nvPr/>
        </p:nvCxnSpPr>
        <p:spPr>
          <a:xfrm>
            <a:off x="4601161" y="4413694"/>
            <a:ext cx="491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0CBC39C-24D2-4D70-BF59-70D952EC904E}"/>
              </a:ext>
            </a:extLst>
          </p:cNvPr>
          <p:cNvSpPr txBox="1"/>
          <p:nvPr/>
        </p:nvSpPr>
        <p:spPr>
          <a:xfrm>
            <a:off x="5176949" y="3676624"/>
            <a:ext cx="476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imaginary counterpart of the active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dissipative local energy transport and whose mean value is zero</a:t>
            </a:r>
            <a:endParaRPr lang="it-IT" sz="4000" dirty="0">
              <a:latin typeface="Tw Cen MT" panose="020B06020201040206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656E6F-7B95-44AB-A152-B73F25C4E66B}"/>
              </a:ext>
            </a:extLst>
          </p:cNvPr>
          <p:cNvSpPr txBox="1"/>
          <p:nvPr/>
        </p:nvSpPr>
        <p:spPr>
          <a:xfrm>
            <a:off x="763863" y="5724426"/>
            <a:ext cx="9835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Active intensity </a:t>
            </a:r>
            <a:r>
              <a:rPr lang="en-US" sz="2400" dirty="0">
                <a:latin typeface="Tw Cen MT" panose="020B0602020104020603" pitchFamily="34" charset="0"/>
              </a:rPr>
              <a:t>refers directly to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DOA</a:t>
            </a:r>
            <a:r>
              <a:rPr lang="en-US" sz="2400" dirty="0">
                <a:latin typeface="Tw Cen MT" panose="020B0602020104020603" pitchFamily="34" charset="0"/>
              </a:rPr>
              <a:t>, while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reactive intensity </a:t>
            </a:r>
            <a:r>
              <a:rPr lang="en-US" sz="2400" dirty="0">
                <a:latin typeface="Tw Cen MT" panose="020B0602020104020603" pitchFamily="34" charset="0"/>
              </a:rPr>
              <a:t>indicates whether a given frequency-time bin is dominated by sound directed by a single source.</a:t>
            </a:r>
            <a:endParaRPr lang="it-IT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9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7974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Immagine 13" descr="Immagine che contiene tavolo, largo, stanza, dilegno&#10;&#10;Descrizione generata automaticamente">
            <a:extLst>
              <a:ext uri="{FF2B5EF4-FFF2-40B4-BE49-F238E27FC236}">
                <a16:creationId xmlns:a16="http://schemas.microsoft.com/office/drawing/2014/main" id="{20A94C83-45AE-41A8-A431-D84CFC48F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96" y="323127"/>
            <a:ext cx="3296035" cy="1293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magine 15" descr="Immagine che contiene largo, segnale, tavolo, tenendo&#10;&#10;Descrizione generata automaticamente">
            <a:extLst>
              <a:ext uri="{FF2B5EF4-FFF2-40B4-BE49-F238E27FC236}">
                <a16:creationId xmlns:a16="http://schemas.microsoft.com/office/drawing/2014/main" id="{69F95335-1D1F-4A8E-8316-150336B9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59" y="323127"/>
            <a:ext cx="3121604" cy="1293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45C556-9F70-422F-86F5-4ACB23E7CFDF}"/>
              </a:ext>
            </a:extLst>
          </p:cNvPr>
          <p:cNvSpPr txBox="1"/>
          <p:nvPr/>
        </p:nvSpPr>
        <p:spPr>
          <a:xfrm>
            <a:off x="1076186" y="1905555"/>
            <a:ext cx="857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Three</a:t>
            </a:r>
            <a:r>
              <a:rPr lang="en-US" sz="2400" dirty="0">
                <a:latin typeface="Tw Cen MT" panose="020B0602020104020603" pitchFamily="34" charset="0"/>
              </a:rPr>
              <a:t> components for each intensity vector and </a:t>
            </a:r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another more channel </a:t>
            </a:r>
            <a:r>
              <a:rPr lang="en-US" sz="2400" dirty="0">
                <a:latin typeface="Tw Cen MT" panose="020B0602020104020603" pitchFamily="34" charset="0"/>
              </a:rPr>
              <a:t>related to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the magnitude of the omnidirectional microphone signal </a:t>
            </a:r>
            <a:r>
              <a:rPr lang="en-US" sz="2400" dirty="0">
                <a:latin typeface="Tw Cen MT" panose="020B0602020104020603" pitchFamily="34" charset="0"/>
              </a:rPr>
              <a:t>in order to improve the performances of the localization task.</a:t>
            </a:r>
            <a:endParaRPr lang="it-IT" sz="2400" dirty="0">
              <a:latin typeface="Tw Cen MT" panose="020B0602020104020603" pitchFamily="34" charset="0"/>
            </a:endParaRPr>
          </a:p>
        </p:txBody>
      </p:sp>
      <p:pic>
        <p:nvPicPr>
          <p:cNvPr id="20" name="Immagine 1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3221D897-5112-47C1-A457-03DBA8A5F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03" y="3610288"/>
            <a:ext cx="2014165" cy="746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magine 21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91622683-378E-4D61-B195-CBD6F719A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85" y="5437637"/>
            <a:ext cx="2014165" cy="777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Parentesi graffa chiusa 28">
            <a:extLst>
              <a:ext uri="{FF2B5EF4-FFF2-40B4-BE49-F238E27FC236}">
                <a16:creationId xmlns:a16="http://schemas.microsoft.com/office/drawing/2014/main" id="{4A4F553A-530E-4CC3-857A-5E2789D2A20B}"/>
              </a:ext>
            </a:extLst>
          </p:cNvPr>
          <p:cNvSpPr/>
          <p:nvPr/>
        </p:nvSpPr>
        <p:spPr>
          <a:xfrm>
            <a:off x="3934691" y="3685309"/>
            <a:ext cx="858982" cy="236091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AB618FD8-2C2A-4C3F-A862-33D0AAC6BB5E}"/>
                  </a:ext>
                </a:extLst>
              </p:cNvPr>
              <p:cNvSpPr txBox="1"/>
              <p:nvPr/>
            </p:nvSpPr>
            <p:spPr>
              <a:xfrm>
                <a:off x="4886502" y="3643113"/>
                <a:ext cx="469964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Tw Cen MT" panose="020B0602020104020603" pitchFamily="34" charset="0"/>
                  </a:rPr>
                  <a:t>normalize quaternion using </a:t>
                </a:r>
                <a:r>
                  <a:rPr lang="en-US" sz="2400" dirty="0">
                    <a:latin typeface="Tw Cen MT" panose="020B0602020104020603" pitchFamily="34" charset="0"/>
                  </a:rPr>
                  <a:t>potential energy density related to the sound pressure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and kinetic energy density related to the particle velocity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.</a:t>
                </a:r>
              </a:p>
              <a:p>
                <a:endParaRPr lang="en-US" sz="2400" dirty="0">
                  <a:latin typeface="Tw Cen MT" panose="020B06020201040206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t-IT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it-IT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AB618FD8-2C2A-4C3F-A862-33D0AAC6B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02" y="3643113"/>
                <a:ext cx="4699646" cy="2677656"/>
              </a:xfrm>
              <a:prstGeom prst="rect">
                <a:avLst/>
              </a:prstGeom>
              <a:blipFill>
                <a:blip r:embed="rId6"/>
                <a:stretch>
                  <a:fillRect l="-2075" t="-1822" r="-1427" b="-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8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26580E2-BB86-4138-8433-2364FC3ABC20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7F29A74-EAA5-429B-9B82-1E46703D1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17" y="476679"/>
            <a:ext cx="3783558" cy="5904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718CEA-E6A4-435F-A82B-BBB2A1BC80EB}"/>
              </a:ext>
            </a:extLst>
          </p:cNvPr>
          <p:cNvSpPr txBox="1"/>
          <p:nvPr/>
        </p:nvSpPr>
        <p:spPr>
          <a:xfrm>
            <a:off x="5767575" y="268824"/>
            <a:ext cx="4427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Quaternion Convolutional Recurrent Neural Network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C82BC4-9ADC-402F-8DD3-9D4DA04DB4F7}"/>
              </a:ext>
            </a:extLst>
          </p:cNvPr>
          <p:cNvSpPr txBox="1"/>
          <p:nvPr/>
        </p:nvSpPr>
        <p:spPr>
          <a:xfrm>
            <a:off x="5418866" y="1411542"/>
            <a:ext cx="45669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Three convolutional layers </a:t>
            </a:r>
            <a:r>
              <a:rPr lang="en-US" sz="2800" dirty="0">
                <a:latin typeface="Tw Cen MT" panose="020B0602020104020603" pitchFamily="34" charset="0"/>
              </a:rPr>
              <a:t>based on quaternions (QCNN)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Two recurrent layers </a:t>
            </a:r>
            <a:r>
              <a:rPr lang="en-US" sz="2800" dirty="0">
                <a:latin typeface="Tw Cen MT" panose="020B0602020104020603" pitchFamily="34" charset="0"/>
              </a:rPr>
              <a:t>(QRNN)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Two parallel outputs</a:t>
            </a:r>
            <a:r>
              <a:rPr lang="en-US" sz="2800" dirty="0">
                <a:latin typeface="Tw Cen MT" panose="020B0602020104020603" pitchFamily="34" charset="0"/>
              </a:rPr>
              <a:t>:  both are composed of </a:t>
            </a: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two fully-connected layers</a:t>
            </a:r>
            <a:r>
              <a:rPr lang="en-US" sz="2800" dirty="0">
                <a:latin typeface="Tw Cen MT" panose="020B0602020104020603" pitchFamily="34" charset="0"/>
              </a:rPr>
              <a:t>, which obviously differ in their activation functions and size that receive input from previous layers.</a:t>
            </a:r>
            <a:endParaRPr lang="it-IT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2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9DFDDC-16EE-4727-981D-5972247956E9}"/>
              </a:ext>
            </a:extLst>
          </p:cNvPr>
          <p:cNvSpPr txBox="1"/>
          <p:nvPr/>
        </p:nvSpPr>
        <p:spPr>
          <a:xfrm>
            <a:off x="1230249" y="539609"/>
            <a:ext cx="564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A0A8"/>
                </a:solidFill>
                <a:latin typeface="Tw Cen MT" panose="020B0602020104020603" pitchFamily="34" charset="0"/>
              </a:rPr>
              <a:t>Quaternion Convolutional Neural Network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7991C861-FE8F-4DE5-888C-DA65A5E2CD64}"/>
              </a:ext>
            </a:extLst>
          </p:cNvPr>
          <p:cNvSpPr/>
          <p:nvPr/>
        </p:nvSpPr>
        <p:spPr>
          <a:xfrm>
            <a:off x="6884626" y="326329"/>
            <a:ext cx="369454" cy="101122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2095EA-563C-4269-B555-1705E92A0715}"/>
              </a:ext>
            </a:extLst>
          </p:cNvPr>
          <p:cNvSpPr txBox="1"/>
          <p:nvPr/>
        </p:nvSpPr>
        <p:spPr>
          <a:xfrm>
            <a:off x="7339066" y="91103"/>
            <a:ext cx="287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Convolutional stage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65541A-0044-4CB6-8AC4-66D0FD41B5A2}"/>
              </a:ext>
            </a:extLst>
          </p:cNvPr>
          <p:cNvSpPr txBox="1"/>
          <p:nvPr/>
        </p:nvSpPr>
        <p:spPr>
          <a:xfrm>
            <a:off x="7311801" y="586609"/>
            <a:ext cx="290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Detector stage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13EC61-303A-4E40-B495-8C5F49745F7E}"/>
              </a:ext>
            </a:extLst>
          </p:cNvPr>
          <p:cNvSpPr txBox="1"/>
          <p:nvPr/>
        </p:nvSpPr>
        <p:spPr>
          <a:xfrm>
            <a:off x="7347287" y="1073349"/>
            <a:ext cx="203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Pooling stage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5E6AB9-6543-4FD1-88F6-5C085BF520F7}"/>
              </a:ext>
            </a:extLst>
          </p:cNvPr>
          <p:cNvSpPr txBox="1"/>
          <p:nvPr/>
        </p:nvSpPr>
        <p:spPr>
          <a:xfrm>
            <a:off x="2909374" y="1624291"/>
            <a:ext cx="549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Convolutional stage: </a:t>
            </a:r>
            <a:r>
              <a:rPr lang="it-IT" sz="2400" dirty="0">
                <a:latin typeface="Tw Cen MT" panose="020B0602020104020603" pitchFamily="34" charset="0"/>
              </a:rPr>
              <a:t> </a:t>
            </a:r>
            <a:r>
              <a:rPr lang="it-IT" sz="2400" i="1" dirty="0">
                <a:latin typeface="Tw Cen MT" panose="020B0602020104020603" pitchFamily="34" charset="0"/>
              </a:rPr>
              <a:t>Hamilton’s product</a:t>
            </a:r>
            <a:r>
              <a:rPr lang="it-IT" sz="2400" b="1" i="1" dirty="0">
                <a:latin typeface="Tw Cen MT" panose="020B0602020104020603" pitchFamily="34" charset="0"/>
              </a:rPr>
              <a:t> </a:t>
            </a:r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</a:p>
        </p:txBody>
      </p:sp>
      <p:pic>
        <p:nvPicPr>
          <p:cNvPr id="9" name="Immagine 8" descr="Immagine che contiene orologio, largo, persone, pensile&#10;&#10;Descrizione generata automaticamente">
            <a:extLst>
              <a:ext uri="{FF2B5EF4-FFF2-40B4-BE49-F238E27FC236}">
                <a16:creationId xmlns:a16="http://schemas.microsoft.com/office/drawing/2014/main" id="{3DD89CF9-49BD-44BA-B7AB-6C0522C0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79" y="2632174"/>
            <a:ext cx="3619994" cy="1061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26F6B9-682C-4C1A-97A1-1D058D0D78CC}"/>
              </a:ext>
            </a:extLst>
          </p:cNvPr>
          <p:cNvSpPr txBox="1"/>
          <p:nvPr/>
        </p:nvSpPr>
        <p:spPr>
          <a:xfrm>
            <a:off x="5176376" y="2111031"/>
            <a:ext cx="47897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x is the </a:t>
            </a:r>
            <a:r>
              <a:rPr lang="en-US" sz="2200" i="1" dirty="0">
                <a:solidFill>
                  <a:srgbClr val="00A0A8"/>
                </a:solidFill>
                <a:latin typeface="Tw Cen MT" panose="020B0602020104020603" pitchFamily="34" charset="0"/>
              </a:rPr>
              <a:t>vector of the quaternions </a:t>
            </a:r>
            <a:r>
              <a:rPr lang="en-US" sz="2200" dirty="0">
                <a:latin typeface="Tw Cen MT" panose="020B0602020104020603" pitchFamily="34" charset="0"/>
              </a:rPr>
              <a:t>taken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Tw Cen MT" panose="020B0602020104020603" pitchFamily="34" charset="0"/>
              </a:rPr>
              <a:t>W a </a:t>
            </a:r>
            <a:r>
              <a:rPr lang="it-IT" sz="2200" i="1" dirty="0">
                <a:solidFill>
                  <a:srgbClr val="00A0A8"/>
                </a:solidFill>
                <a:latin typeface="Tw Cen MT" panose="020B0602020104020603" pitchFamily="34" charset="0"/>
              </a:rPr>
              <a:t>generic quaternion filter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HP allows quaternion neural networks to capture internal latent relations within the features of a quaternion.</a:t>
            </a:r>
            <a:endParaRPr lang="it-IT" sz="2200" dirty="0">
              <a:latin typeface="Tw Cen MT" panose="020B0602020104020603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3C1A634-1629-4090-BBE0-7E66472CF71C}"/>
              </a:ext>
            </a:extLst>
          </p:cNvPr>
          <p:cNvSpPr txBox="1"/>
          <p:nvPr/>
        </p:nvSpPr>
        <p:spPr>
          <a:xfrm>
            <a:off x="2906691" y="4260942"/>
            <a:ext cx="5837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Detector stage: </a:t>
            </a:r>
            <a:r>
              <a:rPr lang="it-IT" sz="2400" i="1" dirty="0">
                <a:latin typeface="Tw Cen MT" panose="020B0602020104020603" pitchFamily="34" charset="0"/>
              </a:rPr>
              <a:t>choice of activation function</a:t>
            </a:r>
            <a:endParaRPr lang="it-IT" sz="20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62602DC4-9B52-4DE1-8327-8EF8DBE8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36" y="4810415"/>
            <a:ext cx="2989183" cy="190220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3DE03B5-79CF-4674-A9AB-65B572DFA472}"/>
                  </a:ext>
                </a:extLst>
              </p:cNvPr>
              <p:cNvSpPr txBox="1"/>
              <p:nvPr/>
            </p:nvSpPr>
            <p:spPr>
              <a:xfrm>
                <a:off x="5417650" y="4982324"/>
                <a:ext cx="5533822" cy="1677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2000" b="0" i="1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 </a:t>
                </a:r>
                <a:r>
                  <a:rPr lang="it-IT" sz="2000" b="0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output of </a:t>
                </a:r>
                <a:r>
                  <a:rPr lang="it-IT" sz="2000" i="1" dirty="0">
                    <a:latin typeface="Tw Cen MT" panose="020B0602020104020603" pitchFamily="34" charset="0"/>
                  </a:rPr>
                  <a:t>generic quaternion dense layer</a:t>
                </a:r>
                <a:endParaRPr lang="it-IT" sz="2000" b="0" i="1" dirty="0">
                  <a:latin typeface="Tw Cen MT" panose="020B0602020104020603" pitchFamily="34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is </a:t>
                </a:r>
                <a:r>
                  <a:rPr lang="en-US" sz="2000" b="1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quaternion activation function </a:t>
                </a:r>
                <a:r>
                  <a:rPr lang="en-US" sz="2000" dirty="0">
                    <a:latin typeface="Tw Cen MT" panose="020B0602020104020603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where</a:t>
                </a:r>
                <a:r>
                  <a:rPr lang="en-US" sz="2000" i="1" dirty="0">
                    <a:latin typeface="Tw Cen MT" panose="020B0602020104020603" pitchFamily="34" charset="0"/>
                  </a:rPr>
                  <a:t> f </a:t>
                </a:r>
                <a:r>
                  <a:rPr lang="en-US" sz="2000" dirty="0">
                    <a:latin typeface="Tw Cen MT" panose="020B0602020104020603" pitchFamily="34" charset="0"/>
                  </a:rPr>
                  <a:t>is rectified linear unit </a:t>
                </a:r>
                <a:r>
                  <a:rPr lang="en-US" sz="2000" b="1" i="1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(ReLU) </a:t>
                </a:r>
                <a:r>
                  <a:rPr lang="en-US" sz="2000" dirty="0">
                    <a:latin typeface="Tw Cen MT" panose="020B0602020104020603" pitchFamily="34" charset="0"/>
                  </a:rPr>
                  <a:t>and</a:t>
                </a:r>
                <a:r>
                  <a:rPr lang="en-US" sz="2000" i="1" dirty="0">
                    <a:latin typeface="Tw Cen MT" panose="020B0602020104020603" pitchFamily="34" charset="0"/>
                  </a:rPr>
                  <a:t> q </a:t>
                </a:r>
                <a:r>
                  <a:rPr lang="en-US" sz="2000" dirty="0">
                    <a:latin typeface="Tw Cen MT" panose="020B0602020104020603" pitchFamily="34" charset="0"/>
                  </a:rPr>
                  <a:t>a generic quaternion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3DE03B5-79CF-4674-A9AB-65B572DFA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50" y="4982324"/>
                <a:ext cx="5533822" cy="1677511"/>
              </a:xfrm>
              <a:prstGeom prst="rect">
                <a:avLst/>
              </a:prstGeom>
              <a:blipFill>
                <a:blip r:embed="rId4"/>
                <a:stretch>
                  <a:fillRect l="-991" t="-1818" b="-5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5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E995C0B-9CB0-47DD-8BF8-93C1F9456FCA}"/>
              </a:ext>
            </a:extLst>
          </p:cNvPr>
          <p:cNvSpPr txBox="1"/>
          <p:nvPr/>
        </p:nvSpPr>
        <p:spPr>
          <a:xfrm>
            <a:off x="1174054" y="131412"/>
            <a:ext cx="101388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Pooling stage:</a:t>
            </a:r>
            <a:r>
              <a:rPr lang="en-US" dirty="0"/>
              <a:t> </a:t>
            </a:r>
            <a:r>
              <a:rPr lang="en-US" sz="2400" dirty="0">
                <a:latin typeface="Tw Cen MT" panose="020B0602020104020603" pitchFamily="34" charset="0"/>
              </a:rPr>
              <a:t>decrease the computational power required to process the data through dimensionality reduction. </a:t>
            </a:r>
            <a:endParaRPr lang="it-IT" sz="24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6D1DB95-F4B7-4296-BA15-5334C181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68" y="1227804"/>
            <a:ext cx="4076698" cy="1701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6CED79-45CF-4FEA-B4FB-353DF29B4F92}"/>
              </a:ext>
            </a:extLst>
          </p:cNvPr>
          <p:cNvSpPr txBox="1"/>
          <p:nvPr/>
        </p:nvSpPr>
        <p:spPr>
          <a:xfrm>
            <a:off x="6378173" y="1227804"/>
            <a:ext cx="3442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Max-Pooling</a:t>
            </a:r>
            <a:r>
              <a:rPr lang="en-US" sz="2200" dirty="0">
                <a:latin typeface="Tw Cen MT" panose="020B0602020104020603" pitchFamily="34" charset="0"/>
              </a:rPr>
              <a:t> is done by applying a max filter to non-overlapping subregions of the initial representation.</a:t>
            </a:r>
            <a:endParaRPr lang="it-IT" sz="2200" dirty="0">
              <a:latin typeface="Tw Cen MT" panose="020B0602020104020603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EB778C8-39B5-4A6D-A3DF-98F04312E3E9}"/>
              </a:ext>
            </a:extLst>
          </p:cNvPr>
          <p:cNvSpPr txBox="1"/>
          <p:nvPr/>
        </p:nvSpPr>
        <p:spPr>
          <a:xfrm>
            <a:off x="1137705" y="3602258"/>
            <a:ext cx="489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Quaternion Recurrent Neural Network</a:t>
            </a:r>
            <a:endParaRPr lang="it-IT" sz="2000" b="1" i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1BADA1-31C2-4080-BA82-516FB9BDE06F}"/>
              </a:ext>
            </a:extLst>
          </p:cNvPr>
          <p:cNvCxnSpPr/>
          <p:nvPr/>
        </p:nvCxnSpPr>
        <p:spPr>
          <a:xfrm>
            <a:off x="5897003" y="3833090"/>
            <a:ext cx="4811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5B823F-9610-4ACA-9932-3A6B1BCBA455}"/>
              </a:ext>
            </a:extLst>
          </p:cNvPr>
          <p:cNvSpPr txBox="1"/>
          <p:nvPr/>
        </p:nvSpPr>
        <p:spPr>
          <a:xfrm>
            <a:off x="6425265" y="3134960"/>
            <a:ext cx="39076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feedback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Q nodes of quaternion gated recurrent units (QGRU)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Activation function: </a:t>
            </a:r>
            <a:r>
              <a:rPr lang="en-US" sz="2000" i="1" dirty="0">
                <a:solidFill>
                  <a:srgbClr val="FF5969"/>
                </a:solidFill>
                <a:latin typeface="Tw Cen MT" panose="020B0602020104020603" pitchFamily="34" charset="0"/>
              </a:rPr>
              <a:t>hyperbolic tangent (tanh)</a:t>
            </a:r>
            <a:endParaRPr lang="it-IT" sz="20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DB403FC-FA34-49A9-84F5-DACD12D1B2A4}"/>
              </a:ext>
            </a:extLst>
          </p:cNvPr>
          <p:cNvSpPr txBox="1"/>
          <p:nvPr/>
        </p:nvSpPr>
        <p:spPr>
          <a:xfrm>
            <a:off x="1174054" y="5713334"/>
            <a:ext cx="290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Fully-connected Layers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98CF5F75-9DC8-457E-A5BD-33812AA9D528}"/>
              </a:ext>
            </a:extLst>
          </p:cNvPr>
          <p:cNvSpPr/>
          <p:nvPr/>
        </p:nvSpPr>
        <p:spPr>
          <a:xfrm>
            <a:off x="4251222" y="5260677"/>
            <a:ext cx="577243" cy="13669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A29F97-CF83-466E-8E8A-318609A744D6}"/>
              </a:ext>
            </a:extLst>
          </p:cNvPr>
          <p:cNvSpPr txBox="1"/>
          <p:nvPr/>
        </p:nvSpPr>
        <p:spPr>
          <a:xfrm>
            <a:off x="4921672" y="4970224"/>
            <a:ext cx="466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w Cen MT" panose="020B0602020104020603" pitchFamily="34" charset="0"/>
              </a:rPr>
              <a:t>SED as multi-class multilabel classification </a:t>
            </a:r>
            <a:r>
              <a:rPr lang="it-IT" sz="2000" dirty="0">
                <a:latin typeface="Tw Cen MT" panose="020B0602020104020603" pitchFamily="34" charset="0"/>
              </a:rPr>
              <a:t>(linear + sigmoid activation function)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B4DD1C2-A90D-42D7-8083-478FDAFB4E5A}"/>
              </a:ext>
            </a:extLst>
          </p:cNvPr>
          <p:cNvSpPr txBox="1"/>
          <p:nvPr/>
        </p:nvSpPr>
        <p:spPr>
          <a:xfrm>
            <a:off x="4921672" y="6072639"/>
            <a:ext cx="466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latin typeface="Tw Cen MT" panose="020B0602020104020603" pitchFamily="34" charset="0"/>
              </a:rPr>
              <a:t>DOA as multi-output regression </a:t>
            </a:r>
          </a:p>
          <a:p>
            <a:r>
              <a:rPr lang="it-IT" sz="2000" dirty="0">
                <a:latin typeface="Tw Cen MT" panose="020B0602020104020603" pitchFamily="34" charset="0"/>
              </a:rPr>
              <a:t>(linear + tanh activation function)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8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Microsoft Office PowerPoint</Application>
  <PresentationFormat>Widescreen</PresentationFormat>
  <Paragraphs>242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Tw Cen MT</vt:lpstr>
      <vt:lpstr>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Sveva Pepe</cp:lastModifiedBy>
  <cp:revision>123</cp:revision>
  <dcterms:created xsi:type="dcterms:W3CDTF">2017-01-05T13:17:27Z</dcterms:created>
  <dcterms:modified xsi:type="dcterms:W3CDTF">2020-03-09T21:04:27Z</dcterms:modified>
</cp:coreProperties>
</file>