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9" r:id="rId2"/>
    <p:sldId id="322" r:id="rId3"/>
    <p:sldId id="324" r:id="rId4"/>
    <p:sldId id="325" r:id="rId5"/>
    <p:sldId id="272" r:id="rId6"/>
    <p:sldId id="310" r:id="rId7"/>
    <p:sldId id="315" r:id="rId8"/>
    <p:sldId id="316" r:id="rId9"/>
    <p:sldId id="291" r:id="rId10"/>
    <p:sldId id="311" r:id="rId11"/>
    <p:sldId id="317" r:id="rId12"/>
    <p:sldId id="318" r:id="rId13"/>
    <p:sldId id="299" r:id="rId14"/>
    <p:sldId id="312" r:id="rId15"/>
    <p:sldId id="313" r:id="rId16"/>
    <p:sldId id="301" r:id="rId17"/>
    <p:sldId id="319" r:id="rId18"/>
    <p:sldId id="320" r:id="rId19"/>
    <p:sldId id="321" r:id="rId20"/>
    <p:sldId id="303" r:id="rId21"/>
    <p:sldId id="306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veva Pepe" initials="SP" lastIdx="1" clrIdx="0">
    <p:extLst>
      <p:ext uri="{19B8F6BF-5375-455C-9EA6-DF929625EA0E}">
        <p15:presenceInfo xmlns:p15="http://schemas.microsoft.com/office/powerpoint/2012/main" userId="5777e719e1e949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69"/>
    <a:srgbClr val="00A0A8"/>
    <a:srgbClr val="EF3078"/>
    <a:srgbClr val="5D7373"/>
    <a:srgbClr val="FEC630"/>
    <a:srgbClr val="52CBBE"/>
    <a:srgbClr val="52C9BD"/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581CDF-B9E0-422D-B6ED-941300BCE52F}" v="381" dt="2020-03-11T11:35:07.5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1" autoAdjust="0"/>
    <p:restoredTop sz="94660"/>
  </p:normalViewPr>
  <p:slideViewPr>
    <p:cSldViewPr snapToGrid="0">
      <p:cViewPr varScale="1">
        <p:scale>
          <a:sx n="83" d="100"/>
          <a:sy n="83" d="100"/>
        </p:scale>
        <p:origin x="14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1:07:25.246" idx="1">
    <p:pos x="7424" y="1472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21.03.2020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21.03.2020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21.03.2020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21.03.2020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21.03.2020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21.03.2020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21.03.2020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36.png"/><Relationship Id="rId7" Type="http://schemas.openxmlformats.org/officeDocument/2006/relationships/image" Target="../media/image4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2.png"/><Relationship Id="rId7" Type="http://schemas.openxmlformats.org/officeDocument/2006/relationships/image" Target="../media/image4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518369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353259" y="-4"/>
            <a:ext cx="9903626" cy="6858000"/>
            <a:chOff x="491575" y="-47645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-47645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789679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3" y="-1"/>
            <a:ext cx="12165028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86363" y="0"/>
            <a:ext cx="11696730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A009B01-7DB2-4561-A3B2-AAFC49B016C6}"/>
              </a:ext>
            </a:extLst>
          </p:cNvPr>
          <p:cNvSpPr txBox="1"/>
          <p:nvPr/>
        </p:nvSpPr>
        <p:spPr>
          <a:xfrm rot="16200000">
            <a:off x="8548208" y="3256287"/>
            <a:ext cx="2166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Introduction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B8FFA87-18DB-4E44-99CA-5597EAF040B6}"/>
              </a:ext>
            </a:extLst>
          </p:cNvPr>
          <p:cNvSpPr txBox="1"/>
          <p:nvPr/>
        </p:nvSpPr>
        <p:spPr>
          <a:xfrm rot="16200000">
            <a:off x="8945528" y="3228943"/>
            <a:ext cx="2443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Quaternion Domain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F3C2139-4262-4A57-A249-C2CEBFB09DEA}"/>
              </a:ext>
            </a:extLst>
          </p:cNvPr>
          <p:cNvSpPr txBox="1"/>
          <p:nvPr/>
        </p:nvSpPr>
        <p:spPr>
          <a:xfrm rot="16200000">
            <a:off x="9413721" y="3245809"/>
            <a:ext cx="244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 dirty="0">
                <a:solidFill>
                  <a:schemeClr val="bg1"/>
                </a:solidFill>
                <a:latin typeface="Tw Cen MT" panose="020B0602020104020603" pitchFamily="34" charset="0"/>
              </a:rPr>
              <a:t>Network Structure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2EF1969-CA64-49A4-AD73-72376A66984D}"/>
              </a:ext>
            </a:extLst>
          </p:cNvPr>
          <p:cNvSpPr txBox="1"/>
          <p:nvPr/>
        </p:nvSpPr>
        <p:spPr>
          <a:xfrm rot="16200000">
            <a:off x="9827034" y="3257297"/>
            <a:ext cx="244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Dataset &amp; Metrics</a:t>
            </a:r>
            <a:endParaRPr lang="it-IT" sz="1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6865647-7DB3-479F-9AA1-6FB278966EF9}"/>
              </a:ext>
            </a:extLst>
          </p:cNvPr>
          <p:cNvSpPr txBox="1"/>
          <p:nvPr/>
        </p:nvSpPr>
        <p:spPr>
          <a:xfrm rot="16200000">
            <a:off x="10309044" y="3313107"/>
            <a:ext cx="2431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  <a:latin typeface="Tw Cen MT" panose="020B0602020104020603" pitchFamily="34" charset="0"/>
              </a:rPr>
              <a:t>Experimentation &amp; Results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96B552B-AC6C-41E8-AFB1-B25553EECA17}"/>
              </a:ext>
            </a:extLst>
          </p:cNvPr>
          <p:cNvSpPr txBox="1"/>
          <p:nvPr/>
        </p:nvSpPr>
        <p:spPr>
          <a:xfrm rot="16200000">
            <a:off x="11017189" y="3167388"/>
            <a:ext cx="184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Conclusion</a:t>
            </a:r>
            <a:endParaRPr lang="it-IT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6A099C2-62D4-4FAD-8B87-C8F60DF16E71}"/>
              </a:ext>
            </a:extLst>
          </p:cNvPr>
          <p:cNvSpPr txBox="1"/>
          <p:nvPr/>
        </p:nvSpPr>
        <p:spPr>
          <a:xfrm>
            <a:off x="850821" y="3881272"/>
            <a:ext cx="79049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rgbClr val="00A0A8"/>
                </a:solidFill>
                <a:latin typeface="Tw Cen MT" panose="020B0602020104020603" pitchFamily="34" charset="0"/>
              </a:rPr>
              <a:t>Project of Neural Network Course</a:t>
            </a:r>
          </a:p>
        </p:txBody>
      </p:sp>
      <p:sp>
        <p:nvSpPr>
          <p:cNvPr id="30" name="TextBox 49">
            <a:extLst>
              <a:ext uri="{FF2B5EF4-FFF2-40B4-BE49-F238E27FC236}">
                <a16:creationId xmlns:a16="http://schemas.microsoft.com/office/drawing/2014/main" id="{C36DB429-34A8-41A1-A488-31EEA7926966}"/>
              </a:ext>
            </a:extLst>
          </p:cNvPr>
          <p:cNvSpPr txBox="1"/>
          <p:nvPr/>
        </p:nvSpPr>
        <p:spPr>
          <a:xfrm>
            <a:off x="-551607" y="284366"/>
            <a:ext cx="10299041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800" dirty="0">
                <a:solidFill>
                  <a:srgbClr val="FF5969"/>
                </a:solidFill>
                <a:latin typeface="Tw Cen MT" panose="020B0602020104020603" pitchFamily="34" charset="0"/>
              </a:rPr>
              <a:t>DEEP QUATERNION NEURAL NETWORK FOR 3D SOUND SOURCE LOCALIZATION AND DETECTION</a:t>
            </a:r>
          </a:p>
        </p:txBody>
      </p:sp>
      <p:sp>
        <p:nvSpPr>
          <p:cNvPr id="31" name="TextBox 57">
            <a:extLst>
              <a:ext uri="{FF2B5EF4-FFF2-40B4-BE49-F238E27FC236}">
                <a16:creationId xmlns:a16="http://schemas.microsoft.com/office/drawing/2014/main" id="{A5449021-531F-40E1-8CE9-8759E026F57D}"/>
              </a:ext>
            </a:extLst>
          </p:cNvPr>
          <p:cNvSpPr txBox="1"/>
          <p:nvPr/>
        </p:nvSpPr>
        <p:spPr>
          <a:xfrm>
            <a:off x="560790" y="4751030"/>
            <a:ext cx="82178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5D7373"/>
                </a:solidFill>
                <a:latin typeface="Tw Cen MT" panose="020B0602020104020603" pitchFamily="34" charset="0"/>
              </a:rPr>
              <a:t>Sveva Pepe, Marco Pennese &amp; Claudia Medaglia</a:t>
            </a:r>
          </a:p>
        </p:txBody>
      </p:sp>
      <p:grpSp>
        <p:nvGrpSpPr>
          <p:cNvPr id="32" name="Group 50">
            <a:extLst>
              <a:ext uri="{FF2B5EF4-FFF2-40B4-BE49-F238E27FC236}">
                <a16:creationId xmlns:a16="http://schemas.microsoft.com/office/drawing/2014/main" id="{0148D014-7298-492E-B160-CF3B17E85DEF}"/>
              </a:ext>
            </a:extLst>
          </p:cNvPr>
          <p:cNvGrpSpPr/>
          <p:nvPr/>
        </p:nvGrpSpPr>
        <p:grpSpPr>
          <a:xfrm rot="10800000">
            <a:off x="2716671" y="5628193"/>
            <a:ext cx="4140553" cy="451824"/>
            <a:chOff x="4679586" y="878988"/>
            <a:chExt cx="1745757" cy="190500"/>
          </a:xfrm>
        </p:grpSpPr>
        <p:sp>
          <p:nvSpPr>
            <p:cNvPr id="33" name="Oval 51">
              <a:extLst>
                <a:ext uri="{FF2B5EF4-FFF2-40B4-BE49-F238E27FC236}">
                  <a16:creationId xmlns:a16="http://schemas.microsoft.com/office/drawing/2014/main" id="{64DC2CD5-C881-4FC2-A929-0EF88363B7CE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52">
              <a:extLst>
                <a:ext uri="{FF2B5EF4-FFF2-40B4-BE49-F238E27FC236}">
                  <a16:creationId xmlns:a16="http://schemas.microsoft.com/office/drawing/2014/main" id="{B6CD0FDF-5AED-4E8A-8D0B-05258E54939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53">
              <a:extLst>
                <a:ext uri="{FF2B5EF4-FFF2-40B4-BE49-F238E27FC236}">
                  <a16:creationId xmlns:a16="http://schemas.microsoft.com/office/drawing/2014/main" id="{A632A31F-CC18-4D4B-A461-22BEEF9125BC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54">
              <a:extLst>
                <a:ext uri="{FF2B5EF4-FFF2-40B4-BE49-F238E27FC236}">
                  <a16:creationId xmlns:a16="http://schemas.microsoft.com/office/drawing/2014/main" id="{0CFE69A9-6682-4A15-BC63-84E41775E43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55">
              <a:extLst>
                <a:ext uri="{FF2B5EF4-FFF2-40B4-BE49-F238E27FC236}">
                  <a16:creationId xmlns:a16="http://schemas.microsoft.com/office/drawing/2014/main" id="{72ABEA43-C033-43B2-913E-AE4CB91853B5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58">
              <a:extLst>
                <a:ext uri="{FF2B5EF4-FFF2-40B4-BE49-F238E27FC236}">
                  <a16:creationId xmlns:a16="http://schemas.microsoft.com/office/drawing/2014/main" id="{FBFBEEE4-E6FD-4F88-BC89-ECAF65275D72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48534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1" y="0"/>
            <a:ext cx="12482921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55881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2" y="0"/>
            <a:ext cx="10266188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10015178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1306639" y="0"/>
            <a:ext cx="12397564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3" name="TextBox 62">
            <a:extLst>
              <a:ext uri="{FF2B5EF4-FFF2-40B4-BE49-F238E27FC236}">
                <a16:creationId xmlns:a16="http://schemas.microsoft.com/office/drawing/2014/main" id="{02DBC3AA-053E-4DD2-A566-841B9ADFA88D}"/>
              </a:ext>
            </a:extLst>
          </p:cNvPr>
          <p:cNvSpPr txBox="1"/>
          <p:nvPr/>
        </p:nvSpPr>
        <p:spPr>
          <a:xfrm rot="16200000">
            <a:off x="9715377" y="3230207"/>
            <a:ext cx="2360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4" name="TextBox 57">
            <a:extLst>
              <a:ext uri="{FF2B5EF4-FFF2-40B4-BE49-F238E27FC236}">
                <a16:creationId xmlns:a16="http://schemas.microsoft.com/office/drawing/2014/main" id="{D12E11E7-9432-4A05-88C1-F2AFDE4DB383}"/>
              </a:ext>
            </a:extLst>
          </p:cNvPr>
          <p:cNvSpPr txBox="1"/>
          <p:nvPr/>
        </p:nvSpPr>
        <p:spPr>
          <a:xfrm rot="16200000">
            <a:off x="10400192" y="3251161"/>
            <a:ext cx="199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7EF2699-CF24-408E-97E3-945AEEB106C2}"/>
              </a:ext>
            </a:extLst>
          </p:cNvPr>
          <p:cNvSpPr txBox="1"/>
          <p:nvPr/>
        </p:nvSpPr>
        <p:spPr>
          <a:xfrm rot="16200000">
            <a:off x="-789315" y="3251160"/>
            <a:ext cx="2166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Introduction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1C00C3E8-3A61-486F-AD3E-977F90C7FB4F}"/>
              </a:ext>
            </a:extLst>
          </p:cNvPr>
          <p:cNvSpPr txBox="1"/>
          <p:nvPr/>
        </p:nvSpPr>
        <p:spPr>
          <a:xfrm rot="16200000">
            <a:off x="-356102" y="3276585"/>
            <a:ext cx="2443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Quaternion Domain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D8364121-02CE-40D2-9949-B8FE561AAB26}"/>
              </a:ext>
            </a:extLst>
          </p:cNvPr>
          <p:cNvSpPr txBox="1"/>
          <p:nvPr/>
        </p:nvSpPr>
        <p:spPr>
          <a:xfrm rot="16200000">
            <a:off x="9626510" y="3245808"/>
            <a:ext cx="244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 dirty="0">
                <a:solidFill>
                  <a:schemeClr val="bg1"/>
                </a:solidFill>
                <a:latin typeface="Tw Cen MT" panose="020B0602020104020603" pitchFamily="34" charset="0"/>
              </a:rPr>
              <a:t>Network Structure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0E392B87-C979-4B3B-B214-C51B96853E5A}"/>
              </a:ext>
            </a:extLst>
          </p:cNvPr>
          <p:cNvSpPr txBox="1"/>
          <p:nvPr/>
        </p:nvSpPr>
        <p:spPr>
          <a:xfrm rot="16200000">
            <a:off x="10036966" y="3281937"/>
            <a:ext cx="244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Dataset &amp; Metrics</a:t>
            </a:r>
            <a:endParaRPr lang="it-IT" sz="1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32D2B009-33E3-4D26-91FD-95AAA2E0224E}"/>
              </a:ext>
            </a:extLst>
          </p:cNvPr>
          <p:cNvSpPr txBox="1"/>
          <p:nvPr/>
        </p:nvSpPr>
        <p:spPr>
          <a:xfrm rot="16200000">
            <a:off x="10401988" y="3322540"/>
            <a:ext cx="2431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  <a:latin typeface="Tw Cen MT" panose="020B0602020104020603" pitchFamily="34" charset="0"/>
              </a:rPr>
              <a:t>Experimentation &amp; Results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9067121-9703-40A0-A898-B89EA1FA7E8F}"/>
              </a:ext>
            </a:extLst>
          </p:cNvPr>
          <p:cNvSpPr txBox="1"/>
          <p:nvPr/>
        </p:nvSpPr>
        <p:spPr>
          <a:xfrm rot="16200000">
            <a:off x="11017190" y="3167388"/>
            <a:ext cx="184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Conclusion</a:t>
            </a:r>
            <a:endParaRPr lang="it-IT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49DFDDC-16EE-4727-981D-5972247956E9}"/>
              </a:ext>
            </a:extLst>
          </p:cNvPr>
          <p:cNvSpPr txBox="1"/>
          <p:nvPr/>
        </p:nvSpPr>
        <p:spPr>
          <a:xfrm>
            <a:off x="2543710" y="546151"/>
            <a:ext cx="4339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rgbClr val="00A0A8"/>
                </a:solidFill>
                <a:latin typeface="Tw Cen MT" panose="020B0602020104020603" pitchFamily="34" charset="0"/>
              </a:rPr>
              <a:t>Quaternion</a:t>
            </a:r>
            <a:r>
              <a:rPr lang="it-IT" sz="2400" b="1" dirty="0">
                <a:solidFill>
                  <a:srgbClr val="00A0A8"/>
                </a:solidFill>
                <a:latin typeface="Tw Cen MT" panose="020B0602020104020603" pitchFamily="34" charset="0"/>
              </a:rPr>
              <a:t> </a:t>
            </a:r>
            <a:r>
              <a:rPr lang="it-IT" sz="2400" b="1" dirty="0" err="1">
                <a:solidFill>
                  <a:srgbClr val="00A0A8"/>
                </a:solidFill>
                <a:latin typeface="Tw Cen MT" panose="020B0602020104020603" pitchFamily="34" charset="0"/>
              </a:rPr>
              <a:t>Convolutional</a:t>
            </a:r>
            <a:r>
              <a:rPr lang="it-IT" sz="2400" b="1" dirty="0">
                <a:solidFill>
                  <a:srgbClr val="00A0A8"/>
                </a:solidFill>
                <a:latin typeface="Tw Cen MT" panose="020B0602020104020603" pitchFamily="34" charset="0"/>
              </a:rPr>
              <a:t> Layer</a:t>
            </a:r>
          </a:p>
        </p:txBody>
      </p:sp>
      <p:sp>
        <p:nvSpPr>
          <p:cNvPr id="3" name="Parentesi graffa aperta 2">
            <a:extLst>
              <a:ext uri="{FF2B5EF4-FFF2-40B4-BE49-F238E27FC236}">
                <a16:creationId xmlns:a16="http://schemas.microsoft.com/office/drawing/2014/main" id="{7991C861-FE8F-4DE5-888C-DA65A5E2CD64}"/>
              </a:ext>
            </a:extLst>
          </p:cNvPr>
          <p:cNvSpPr/>
          <p:nvPr/>
        </p:nvSpPr>
        <p:spPr>
          <a:xfrm>
            <a:off x="6884626" y="326329"/>
            <a:ext cx="369454" cy="101122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C2095EA-563C-4269-B555-1705E92A0715}"/>
              </a:ext>
            </a:extLst>
          </p:cNvPr>
          <p:cNvSpPr txBox="1"/>
          <p:nvPr/>
        </p:nvSpPr>
        <p:spPr>
          <a:xfrm>
            <a:off x="7339066" y="91103"/>
            <a:ext cx="2876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i="1" dirty="0">
                <a:latin typeface="Tw Cen MT" panose="020B0602020104020603" pitchFamily="34" charset="0"/>
              </a:rPr>
              <a:t>Convolutional stage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865541A-0044-4CB6-8AC4-66D0FD41B5A2}"/>
              </a:ext>
            </a:extLst>
          </p:cNvPr>
          <p:cNvSpPr txBox="1"/>
          <p:nvPr/>
        </p:nvSpPr>
        <p:spPr>
          <a:xfrm>
            <a:off x="7311801" y="586609"/>
            <a:ext cx="2903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i="1" dirty="0">
                <a:latin typeface="Tw Cen MT" panose="020B0602020104020603" pitchFamily="34" charset="0"/>
              </a:rPr>
              <a:t>Detector stage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A13EC61-303A-4E40-B495-8C5F49745F7E}"/>
              </a:ext>
            </a:extLst>
          </p:cNvPr>
          <p:cNvSpPr txBox="1"/>
          <p:nvPr/>
        </p:nvSpPr>
        <p:spPr>
          <a:xfrm>
            <a:off x="7347287" y="1073349"/>
            <a:ext cx="2035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i="1" dirty="0">
                <a:latin typeface="Tw Cen MT" panose="020B0602020104020603" pitchFamily="34" charset="0"/>
              </a:rPr>
              <a:t>Pooling stage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15E6AB9-6543-4FD1-88F6-5C085BF520F7}"/>
              </a:ext>
            </a:extLst>
          </p:cNvPr>
          <p:cNvSpPr txBox="1"/>
          <p:nvPr/>
        </p:nvSpPr>
        <p:spPr>
          <a:xfrm>
            <a:off x="2909374" y="1624291"/>
            <a:ext cx="549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i="1" dirty="0">
                <a:solidFill>
                  <a:srgbClr val="FF5969"/>
                </a:solidFill>
                <a:latin typeface="Tw Cen MT" panose="020B0602020104020603" pitchFamily="34" charset="0"/>
              </a:rPr>
              <a:t>Convolutional stage: </a:t>
            </a:r>
            <a:r>
              <a:rPr lang="it-IT" sz="2400" dirty="0">
                <a:latin typeface="Tw Cen MT" panose="020B0602020104020603" pitchFamily="34" charset="0"/>
              </a:rPr>
              <a:t> </a:t>
            </a:r>
            <a:r>
              <a:rPr lang="it-IT" sz="2400" i="1" dirty="0">
                <a:latin typeface="Tw Cen MT" panose="020B0602020104020603" pitchFamily="34" charset="0"/>
              </a:rPr>
              <a:t>Hamilton’s product</a:t>
            </a:r>
            <a:r>
              <a:rPr lang="it-IT" sz="2400" b="1" i="1" dirty="0">
                <a:latin typeface="Tw Cen MT" panose="020B0602020104020603" pitchFamily="34" charset="0"/>
              </a:rPr>
              <a:t> </a:t>
            </a:r>
            <a:r>
              <a:rPr lang="it-IT" sz="2400" b="1" i="1" dirty="0">
                <a:solidFill>
                  <a:srgbClr val="FF5969"/>
                </a:solidFill>
                <a:latin typeface="Tw Cen MT" panose="020B0602020104020603" pitchFamily="34" charset="0"/>
              </a:rPr>
              <a:t> </a:t>
            </a:r>
          </a:p>
        </p:txBody>
      </p:sp>
      <p:pic>
        <p:nvPicPr>
          <p:cNvPr id="9" name="Immagine 8" descr="Immagine che contiene orologio, largo, persone, pensile&#10;&#10;Descrizione generata automaticamente">
            <a:extLst>
              <a:ext uri="{FF2B5EF4-FFF2-40B4-BE49-F238E27FC236}">
                <a16:creationId xmlns:a16="http://schemas.microsoft.com/office/drawing/2014/main" id="{3DD89CF9-49BD-44BA-B7AB-6C0522C01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679" y="2632174"/>
            <a:ext cx="3619994" cy="10616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326F6B9-682C-4C1A-97A1-1D058D0D78CC}"/>
              </a:ext>
            </a:extLst>
          </p:cNvPr>
          <p:cNvSpPr txBox="1"/>
          <p:nvPr/>
        </p:nvSpPr>
        <p:spPr>
          <a:xfrm>
            <a:off x="5176376" y="2111031"/>
            <a:ext cx="478975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w Cen MT" panose="020B0602020104020603" pitchFamily="34" charset="0"/>
              </a:rPr>
              <a:t>x is the </a:t>
            </a:r>
            <a:r>
              <a:rPr lang="en-US" sz="2200" i="1" dirty="0">
                <a:solidFill>
                  <a:srgbClr val="00A0A8"/>
                </a:solidFill>
                <a:latin typeface="Tw Cen MT" panose="020B0602020104020603" pitchFamily="34" charset="0"/>
              </a:rPr>
              <a:t>vector of the quaternions </a:t>
            </a:r>
            <a:r>
              <a:rPr lang="en-US" sz="2200" dirty="0">
                <a:latin typeface="Tw Cen MT" panose="020B0602020104020603" pitchFamily="34" charset="0"/>
              </a:rPr>
              <a:t>taken as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>
                <a:latin typeface="Tw Cen MT" panose="020B0602020104020603" pitchFamily="34" charset="0"/>
              </a:rPr>
              <a:t>W a </a:t>
            </a:r>
            <a:r>
              <a:rPr lang="it-IT" sz="2200" i="1" dirty="0">
                <a:solidFill>
                  <a:srgbClr val="00A0A8"/>
                </a:solidFill>
                <a:latin typeface="Tw Cen MT" panose="020B0602020104020603" pitchFamily="34" charset="0"/>
              </a:rPr>
              <a:t>generic quaternion filter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w Cen MT" panose="020B0602020104020603" pitchFamily="34" charset="0"/>
              </a:rPr>
              <a:t>HP allows quaternion neural networks to capture internal latent relations within the features of a quaternion.</a:t>
            </a:r>
            <a:endParaRPr lang="it-IT" sz="2200" dirty="0">
              <a:latin typeface="Tw Cen MT" panose="020B0602020104020603" pitchFamily="34" charset="0"/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03C1A634-1629-4090-BBE0-7E66472CF71C}"/>
              </a:ext>
            </a:extLst>
          </p:cNvPr>
          <p:cNvSpPr txBox="1"/>
          <p:nvPr/>
        </p:nvSpPr>
        <p:spPr>
          <a:xfrm>
            <a:off x="2906691" y="4260942"/>
            <a:ext cx="5837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i="1" dirty="0">
                <a:solidFill>
                  <a:srgbClr val="FF5969"/>
                </a:solidFill>
                <a:latin typeface="Tw Cen MT" panose="020B0602020104020603" pitchFamily="34" charset="0"/>
              </a:rPr>
              <a:t>Detector stage: </a:t>
            </a:r>
            <a:r>
              <a:rPr lang="it-IT" sz="2400" i="1" dirty="0">
                <a:latin typeface="Tw Cen MT" panose="020B0602020104020603" pitchFamily="34" charset="0"/>
              </a:rPr>
              <a:t>choice of activation function</a:t>
            </a:r>
            <a:endParaRPr lang="it-IT" sz="2000" i="1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pic>
        <p:nvPicPr>
          <p:cNvPr id="41" name="Immagine 40">
            <a:extLst>
              <a:ext uri="{FF2B5EF4-FFF2-40B4-BE49-F238E27FC236}">
                <a16:creationId xmlns:a16="http://schemas.microsoft.com/office/drawing/2014/main" id="{62602DC4-9B52-4DE1-8327-8EF8DBE8BA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236" y="4810415"/>
            <a:ext cx="2989183" cy="1902208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C3DE03B5-79CF-4674-A9AB-65B572DFA472}"/>
                  </a:ext>
                </a:extLst>
              </p:cNvPr>
              <p:cNvSpPr txBox="1"/>
              <p:nvPr/>
            </p:nvSpPr>
            <p:spPr>
              <a:xfrm>
                <a:off x="5417650" y="4982324"/>
                <a:ext cx="5533822" cy="16775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it-IT" sz="2000" b="0" i="1" dirty="0">
                    <a:latin typeface="Tw Cen MT" panose="020B0602020104020603" pitchFamily="34" charset="0"/>
                    <a:ea typeface="Cambria Math" panose="02040503050406030204" pitchFamily="18" charset="0"/>
                  </a:rPr>
                  <a:t> </a:t>
                </a:r>
                <a:r>
                  <a:rPr lang="it-IT" sz="2000" b="0" dirty="0">
                    <a:latin typeface="Tw Cen MT" panose="020B0602020104020603" pitchFamily="34" charset="0"/>
                    <a:ea typeface="Cambria Math" panose="02040503050406030204" pitchFamily="18" charset="0"/>
                  </a:rPr>
                  <a:t>output of </a:t>
                </a:r>
                <a:r>
                  <a:rPr lang="it-IT" sz="2000" i="1" dirty="0">
                    <a:latin typeface="Tw Cen MT" panose="020B0602020104020603" pitchFamily="34" charset="0"/>
                  </a:rPr>
                  <a:t>generic quaternion dense layer</a:t>
                </a:r>
                <a:endParaRPr lang="it-IT" sz="2000" b="0" i="1" dirty="0">
                  <a:latin typeface="Tw Cen MT" panose="020B0602020104020603" pitchFamily="34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>
                    <a:latin typeface="Tw Cen MT" panose="020B0602020104020603" pitchFamily="34" charset="0"/>
                  </a:rPr>
                  <a:t> is </a:t>
                </a:r>
                <a:r>
                  <a:rPr lang="en-US" sz="2000" b="1" i="1" dirty="0">
                    <a:solidFill>
                      <a:srgbClr val="FF5969"/>
                    </a:solidFill>
                    <a:latin typeface="Tw Cen MT" panose="020B0602020104020603" pitchFamily="34" charset="0"/>
                  </a:rPr>
                  <a:t>quaternion activation function </a:t>
                </a:r>
                <a:r>
                  <a:rPr lang="en-US" sz="2000" dirty="0">
                    <a:latin typeface="Tw Cen MT" panose="020B0602020104020603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Tw Cen MT" panose="020B0602020104020603" pitchFamily="34" charset="0"/>
                  </a:rPr>
                  <a:t> where</a:t>
                </a:r>
                <a:r>
                  <a:rPr lang="en-US" sz="2000" i="1" dirty="0">
                    <a:latin typeface="Tw Cen MT" panose="020B0602020104020603" pitchFamily="34" charset="0"/>
                  </a:rPr>
                  <a:t> f </a:t>
                </a:r>
                <a:r>
                  <a:rPr lang="en-US" sz="2000" dirty="0">
                    <a:latin typeface="Tw Cen MT" panose="020B0602020104020603" pitchFamily="34" charset="0"/>
                  </a:rPr>
                  <a:t>is rectified linear unit </a:t>
                </a:r>
                <a:r>
                  <a:rPr lang="en-US" sz="2000" b="1" i="1" dirty="0">
                    <a:solidFill>
                      <a:srgbClr val="00A0A8"/>
                    </a:solidFill>
                    <a:latin typeface="Tw Cen MT" panose="020B0602020104020603" pitchFamily="34" charset="0"/>
                  </a:rPr>
                  <a:t>(ReLU) </a:t>
                </a:r>
                <a:r>
                  <a:rPr lang="en-US" sz="2000" dirty="0">
                    <a:latin typeface="Tw Cen MT" panose="020B0602020104020603" pitchFamily="34" charset="0"/>
                  </a:rPr>
                  <a:t>and</a:t>
                </a:r>
                <a:r>
                  <a:rPr lang="en-US" sz="2000" i="1" dirty="0">
                    <a:latin typeface="Tw Cen MT" panose="020B0602020104020603" pitchFamily="34" charset="0"/>
                  </a:rPr>
                  <a:t> q </a:t>
                </a:r>
                <a:r>
                  <a:rPr lang="en-US" sz="2000" dirty="0">
                    <a:latin typeface="Tw Cen MT" panose="020B0602020104020603" pitchFamily="34" charset="0"/>
                  </a:rPr>
                  <a:t>a generic quaternion </a:t>
                </a: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C3DE03B5-79CF-4674-A9AB-65B572DFA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650" y="4982324"/>
                <a:ext cx="5533822" cy="1677511"/>
              </a:xfrm>
              <a:prstGeom prst="rect">
                <a:avLst/>
              </a:prstGeom>
              <a:blipFill>
                <a:blip r:embed="rId4"/>
                <a:stretch>
                  <a:fillRect l="-991" t="-1818" b="-581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6953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1" y="0"/>
            <a:ext cx="12482921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55881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2" y="0"/>
            <a:ext cx="10266188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10015178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1306639" y="0"/>
            <a:ext cx="12397564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3" name="TextBox 62">
            <a:extLst>
              <a:ext uri="{FF2B5EF4-FFF2-40B4-BE49-F238E27FC236}">
                <a16:creationId xmlns:a16="http://schemas.microsoft.com/office/drawing/2014/main" id="{02DBC3AA-053E-4DD2-A566-841B9ADFA88D}"/>
              </a:ext>
            </a:extLst>
          </p:cNvPr>
          <p:cNvSpPr txBox="1"/>
          <p:nvPr/>
        </p:nvSpPr>
        <p:spPr>
          <a:xfrm rot="16200000">
            <a:off x="9715377" y="3230207"/>
            <a:ext cx="2360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4" name="TextBox 57">
            <a:extLst>
              <a:ext uri="{FF2B5EF4-FFF2-40B4-BE49-F238E27FC236}">
                <a16:creationId xmlns:a16="http://schemas.microsoft.com/office/drawing/2014/main" id="{D12E11E7-9432-4A05-88C1-F2AFDE4DB383}"/>
              </a:ext>
            </a:extLst>
          </p:cNvPr>
          <p:cNvSpPr txBox="1"/>
          <p:nvPr/>
        </p:nvSpPr>
        <p:spPr>
          <a:xfrm rot="16200000">
            <a:off x="10400192" y="3251161"/>
            <a:ext cx="199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7EF2699-CF24-408E-97E3-945AEEB106C2}"/>
              </a:ext>
            </a:extLst>
          </p:cNvPr>
          <p:cNvSpPr txBox="1"/>
          <p:nvPr/>
        </p:nvSpPr>
        <p:spPr>
          <a:xfrm rot="16200000">
            <a:off x="-789315" y="3251160"/>
            <a:ext cx="2166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Introduction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1C00C3E8-3A61-486F-AD3E-977F90C7FB4F}"/>
              </a:ext>
            </a:extLst>
          </p:cNvPr>
          <p:cNvSpPr txBox="1"/>
          <p:nvPr/>
        </p:nvSpPr>
        <p:spPr>
          <a:xfrm rot="16200000">
            <a:off x="-356102" y="3276585"/>
            <a:ext cx="2443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Quaternion Domain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D8364121-02CE-40D2-9949-B8FE561AAB26}"/>
              </a:ext>
            </a:extLst>
          </p:cNvPr>
          <p:cNvSpPr txBox="1"/>
          <p:nvPr/>
        </p:nvSpPr>
        <p:spPr>
          <a:xfrm rot="16200000">
            <a:off x="9626510" y="3245808"/>
            <a:ext cx="244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 dirty="0">
                <a:solidFill>
                  <a:schemeClr val="bg1"/>
                </a:solidFill>
                <a:latin typeface="Tw Cen MT" panose="020B0602020104020603" pitchFamily="34" charset="0"/>
              </a:rPr>
              <a:t>Network Structure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0E392B87-C979-4B3B-B214-C51B96853E5A}"/>
              </a:ext>
            </a:extLst>
          </p:cNvPr>
          <p:cNvSpPr txBox="1"/>
          <p:nvPr/>
        </p:nvSpPr>
        <p:spPr>
          <a:xfrm rot="16200000">
            <a:off x="10036966" y="3281937"/>
            <a:ext cx="244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Dataset &amp; Metrics</a:t>
            </a:r>
            <a:endParaRPr lang="it-IT" sz="1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32D2B009-33E3-4D26-91FD-95AAA2E0224E}"/>
              </a:ext>
            </a:extLst>
          </p:cNvPr>
          <p:cNvSpPr txBox="1"/>
          <p:nvPr/>
        </p:nvSpPr>
        <p:spPr>
          <a:xfrm rot="16200000">
            <a:off x="10401988" y="3322540"/>
            <a:ext cx="2431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  <a:latin typeface="Tw Cen MT" panose="020B0602020104020603" pitchFamily="34" charset="0"/>
              </a:rPr>
              <a:t>Experimentation &amp; Results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9067121-9703-40A0-A898-B89EA1FA7E8F}"/>
              </a:ext>
            </a:extLst>
          </p:cNvPr>
          <p:cNvSpPr txBox="1"/>
          <p:nvPr/>
        </p:nvSpPr>
        <p:spPr>
          <a:xfrm rot="16200000">
            <a:off x="11017190" y="3167388"/>
            <a:ext cx="184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Conclusion</a:t>
            </a:r>
            <a:endParaRPr lang="it-IT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8E995C0B-9CB0-47DD-8BF8-93C1F9456FCA}"/>
              </a:ext>
            </a:extLst>
          </p:cNvPr>
          <p:cNvSpPr txBox="1"/>
          <p:nvPr/>
        </p:nvSpPr>
        <p:spPr>
          <a:xfrm>
            <a:off x="1174054" y="131412"/>
            <a:ext cx="1013882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i="1" dirty="0">
                <a:solidFill>
                  <a:srgbClr val="FF5969"/>
                </a:solidFill>
                <a:latin typeface="Tw Cen MT" panose="020B0602020104020603" pitchFamily="34" charset="0"/>
              </a:rPr>
              <a:t>Pooling stage:</a:t>
            </a:r>
            <a:r>
              <a:rPr lang="en-US" dirty="0"/>
              <a:t> </a:t>
            </a:r>
            <a:r>
              <a:rPr lang="en-US" sz="2400" dirty="0">
                <a:latin typeface="Tw Cen MT" panose="020B0602020104020603" pitchFamily="34" charset="0"/>
              </a:rPr>
              <a:t>decrease the computational power required to process the data through dimensionality reduction. </a:t>
            </a:r>
            <a:endParaRPr lang="it-IT" sz="2400" i="1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pic>
        <p:nvPicPr>
          <p:cNvPr id="5" name="Immagine 4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F6D1DB95-F4B7-4296-BA15-5334C1815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068" y="1227804"/>
            <a:ext cx="4076698" cy="17013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9B6CED79-45CF-4FEA-B4FB-353DF29B4F92}"/>
              </a:ext>
            </a:extLst>
          </p:cNvPr>
          <p:cNvSpPr txBox="1"/>
          <p:nvPr/>
        </p:nvSpPr>
        <p:spPr>
          <a:xfrm>
            <a:off x="6378173" y="1227804"/>
            <a:ext cx="34428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>
                <a:solidFill>
                  <a:srgbClr val="FF5969"/>
                </a:solidFill>
                <a:latin typeface="Tw Cen MT" panose="020B0602020104020603" pitchFamily="34" charset="0"/>
              </a:rPr>
              <a:t>Max-Pooling</a:t>
            </a:r>
            <a:r>
              <a:rPr lang="en-US" sz="2200" dirty="0">
                <a:latin typeface="Tw Cen MT" panose="020B0602020104020603" pitchFamily="34" charset="0"/>
              </a:rPr>
              <a:t> is done by applying a max filter to non-overlapping subregions of the initial representation.</a:t>
            </a:r>
            <a:endParaRPr lang="it-IT" sz="2200" dirty="0">
              <a:latin typeface="Tw Cen MT" panose="020B0602020104020603" pitchFamily="34" charset="0"/>
            </a:endParaRP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FEB778C8-39B5-4A6D-A3DF-98F04312E3E9}"/>
              </a:ext>
            </a:extLst>
          </p:cNvPr>
          <p:cNvSpPr txBox="1"/>
          <p:nvPr/>
        </p:nvSpPr>
        <p:spPr>
          <a:xfrm>
            <a:off x="2387547" y="3573626"/>
            <a:ext cx="3498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i="1" dirty="0" err="1">
                <a:solidFill>
                  <a:srgbClr val="00A0A8"/>
                </a:solidFill>
                <a:latin typeface="Tw Cen MT" panose="020B0602020104020603" pitchFamily="34" charset="0"/>
              </a:rPr>
              <a:t>Quaternion</a:t>
            </a:r>
            <a:r>
              <a:rPr lang="it-IT" sz="2400" b="1" i="1" dirty="0">
                <a:solidFill>
                  <a:srgbClr val="00A0A8"/>
                </a:solidFill>
                <a:latin typeface="Tw Cen MT" panose="020B0602020104020603" pitchFamily="34" charset="0"/>
              </a:rPr>
              <a:t> </a:t>
            </a:r>
            <a:r>
              <a:rPr lang="it-IT" sz="2400" b="1" i="1" dirty="0" err="1">
                <a:solidFill>
                  <a:srgbClr val="00A0A8"/>
                </a:solidFill>
                <a:latin typeface="Tw Cen MT" panose="020B0602020104020603" pitchFamily="34" charset="0"/>
              </a:rPr>
              <a:t>Recurrent</a:t>
            </a:r>
            <a:r>
              <a:rPr lang="it-IT" sz="2400" b="1" i="1" dirty="0">
                <a:solidFill>
                  <a:srgbClr val="00A0A8"/>
                </a:solidFill>
                <a:latin typeface="Tw Cen MT" panose="020B0602020104020603" pitchFamily="34" charset="0"/>
              </a:rPr>
              <a:t> Layer</a:t>
            </a:r>
            <a:endParaRPr lang="it-IT" sz="2000" b="1" i="1" dirty="0">
              <a:solidFill>
                <a:srgbClr val="00A0A8"/>
              </a:solidFill>
              <a:latin typeface="Tw Cen MT" panose="020B0602020104020603" pitchFamily="34" charset="0"/>
            </a:endParaRP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41BADA1-31C2-4080-BA82-516FB9BDE06F}"/>
              </a:ext>
            </a:extLst>
          </p:cNvPr>
          <p:cNvCxnSpPr/>
          <p:nvPr/>
        </p:nvCxnSpPr>
        <p:spPr>
          <a:xfrm>
            <a:off x="5897003" y="3833090"/>
            <a:ext cx="48117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65B823F-9610-4ACA-9932-3A6B1BCBA455}"/>
              </a:ext>
            </a:extLst>
          </p:cNvPr>
          <p:cNvSpPr txBox="1"/>
          <p:nvPr/>
        </p:nvSpPr>
        <p:spPr>
          <a:xfrm>
            <a:off x="6425265" y="3134960"/>
            <a:ext cx="39076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i="1" dirty="0">
                <a:latin typeface="Tw Cen MT" panose="020B0602020104020603" pitchFamily="34" charset="0"/>
              </a:rPr>
              <a:t>feedback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w Cen MT" panose="020B0602020104020603" pitchFamily="34" charset="0"/>
              </a:rPr>
              <a:t>Q nodes of quaternion gated recurrent units (QGRU)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w Cen MT" panose="020B0602020104020603" pitchFamily="34" charset="0"/>
              </a:rPr>
              <a:t>Activation function: </a:t>
            </a:r>
            <a:r>
              <a:rPr lang="en-US" sz="2000" i="1" dirty="0">
                <a:solidFill>
                  <a:srgbClr val="FF5969"/>
                </a:solidFill>
                <a:latin typeface="Tw Cen MT" panose="020B0602020104020603" pitchFamily="34" charset="0"/>
              </a:rPr>
              <a:t>hyperbolic tangent (tanh)</a:t>
            </a:r>
            <a:endParaRPr lang="it-IT" sz="2000" i="1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FDB403FC-FA34-49A9-84F5-DACD12D1B2A4}"/>
              </a:ext>
            </a:extLst>
          </p:cNvPr>
          <p:cNvSpPr txBox="1"/>
          <p:nvPr/>
        </p:nvSpPr>
        <p:spPr>
          <a:xfrm>
            <a:off x="1174054" y="5713334"/>
            <a:ext cx="2909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i="1" dirty="0">
                <a:solidFill>
                  <a:srgbClr val="00A0A8"/>
                </a:solidFill>
                <a:latin typeface="Tw Cen MT" panose="020B0602020104020603" pitchFamily="34" charset="0"/>
              </a:rPr>
              <a:t>Fully-connected Layers</a:t>
            </a:r>
          </a:p>
        </p:txBody>
      </p:sp>
      <p:sp>
        <p:nvSpPr>
          <p:cNvPr id="10" name="Parentesi graffa aperta 9">
            <a:extLst>
              <a:ext uri="{FF2B5EF4-FFF2-40B4-BE49-F238E27FC236}">
                <a16:creationId xmlns:a16="http://schemas.microsoft.com/office/drawing/2014/main" id="{98CF5F75-9DC8-457E-A5BD-33812AA9D528}"/>
              </a:ext>
            </a:extLst>
          </p:cNvPr>
          <p:cNvSpPr/>
          <p:nvPr/>
        </p:nvSpPr>
        <p:spPr>
          <a:xfrm>
            <a:off x="4251222" y="5260677"/>
            <a:ext cx="577243" cy="1366981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8A29F97-CF83-466E-8E8A-318609A744D6}"/>
              </a:ext>
            </a:extLst>
          </p:cNvPr>
          <p:cNvSpPr txBox="1"/>
          <p:nvPr/>
        </p:nvSpPr>
        <p:spPr>
          <a:xfrm>
            <a:off x="4921672" y="4970224"/>
            <a:ext cx="4661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Tw Cen MT" panose="020B0602020104020603" pitchFamily="34" charset="0"/>
              </a:rPr>
              <a:t>SED as multi-class multilabel classification </a:t>
            </a:r>
            <a:r>
              <a:rPr lang="it-IT" sz="2000" dirty="0">
                <a:latin typeface="Tw Cen MT" panose="020B0602020104020603" pitchFamily="34" charset="0"/>
              </a:rPr>
              <a:t>(linear + sigmoid activation function)</a:t>
            </a:r>
            <a:endParaRPr lang="en-US" sz="2000" dirty="0">
              <a:latin typeface="Tw Cen MT" panose="020B0602020104020603" pitchFamily="34" charset="0"/>
            </a:endParaRP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CB4DD1C2-A90D-42D7-8083-478FDAFB4E5A}"/>
              </a:ext>
            </a:extLst>
          </p:cNvPr>
          <p:cNvSpPr txBox="1"/>
          <p:nvPr/>
        </p:nvSpPr>
        <p:spPr>
          <a:xfrm>
            <a:off x="4921672" y="6072639"/>
            <a:ext cx="4661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i="1" dirty="0">
                <a:latin typeface="Tw Cen MT" panose="020B0602020104020603" pitchFamily="34" charset="0"/>
              </a:rPr>
              <a:t>DOA as multi-output regression </a:t>
            </a:r>
          </a:p>
          <a:p>
            <a:r>
              <a:rPr lang="it-IT" sz="2000" dirty="0">
                <a:latin typeface="Tw Cen MT" panose="020B0602020104020603" pitchFamily="34" charset="0"/>
              </a:rPr>
              <a:t>(linear + tanh activation function)</a:t>
            </a:r>
            <a:endParaRPr lang="en-US" sz="20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989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1" y="0"/>
            <a:ext cx="12482921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55881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2" y="0"/>
            <a:ext cx="10266188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6131" y="-4"/>
            <a:ext cx="10015178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1306639" y="0"/>
            <a:ext cx="12397564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3" name="TextBox 62">
            <a:extLst>
              <a:ext uri="{FF2B5EF4-FFF2-40B4-BE49-F238E27FC236}">
                <a16:creationId xmlns:a16="http://schemas.microsoft.com/office/drawing/2014/main" id="{02DBC3AA-053E-4DD2-A566-841B9ADFA88D}"/>
              </a:ext>
            </a:extLst>
          </p:cNvPr>
          <p:cNvSpPr txBox="1"/>
          <p:nvPr/>
        </p:nvSpPr>
        <p:spPr>
          <a:xfrm rot="16200000">
            <a:off x="9715377" y="3230207"/>
            <a:ext cx="2360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4" name="TextBox 57">
            <a:extLst>
              <a:ext uri="{FF2B5EF4-FFF2-40B4-BE49-F238E27FC236}">
                <a16:creationId xmlns:a16="http://schemas.microsoft.com/office/drawing/2014/main" id="{D12E11E7-9432-4A05-88C1-F2AFDE4DB383}"/>
              </a:ext>
            </a:extLst>
          </p:cNvPr>
          <p:cNvSpPr txBox="1"/>
          <p:nvPr/>
        </p:nvSpPr>
        <p:spPr>
          <a:xfrm rot="16200000">
            <a:off x="10400192" y="3251161"/>
            <a:ext cx="199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7EF2699-CF24-408E-97E3-945AEEB106C2}"/>
              </a:ext>
            </a:extLst>
          </p:cNvPr>
          <p:cNvSpPr txBox="1"/>
          <p:nvPr/>
        </p:nvSpPr>
        <p:spPr>
          <a:xfrm rot="16200000">
            <a:off x="-789315" y="3251160"/>
            <a:ext cx="2166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Introduction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1C00C3E8-3A61-486F-AD3E-977F90C7FB4F}"/>
              </a:ext>
            </a:extLst>
          </p:cNvPr>
          <p:cNvSpPr txBox="1"/>
          <p:nvPr/>
        </p:nvSpPr>
        <p:spPr>
          <a:xfrm rot="16200000">
            <a:off x="-356102" y="3276585"/>
            <a:ext cx="2443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Quaternion Domain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D8364121-02CE-40D2-9949-B8FE561AAB26}"/>
              </a:ext>
            </a:extLst>
          </p:cNvPr>
          <p:cNvSpPr txBox="1"/>
          <p:nvPr/>
        </p:nvSpPr>
        <p:spPr>
          <a:xfrm rot="16200000">
            <a:off x="9626510" y="3245808"/>
            <a:ext cx="244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 dirty="0">
                <a:solidFill>
                  <a:schemeClr val="bg1"/>
                </a:solidFill>
                <a:latin typeface="Tw Cen MT" panose="020B0602020104020603" pitchFamily="34" charset="0"/>
              </a:rPr>
              <a:t>Network Structure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0E392B87-C979-4B3B-B214-C51B96853E5A}"/>
              </a:ext>
            </a:extLst>
          </p:cNvPr>
          <p:cNvSpPr txBox="1"/>
          <p:nvPr/>
        </p:nvSpPr>
        <p:spPr>
          <a:xfrm rot="16200000">
            <a:off x="10036966" y="3281937"/>
            <a:ext cx="244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Dataset &amp; Metrics</a:t>
            </a:r>
            <a:endParaRPr lang="it-IT" sz="1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32D2B009-33E3-4D26-91FD-95AAA2E0224E}"/>
              </a:ext>
            </a:extLst>
          </p:cNvPr>
          <p:cNvSpPr txBox="1"/>
          <p:nvPr/>
        </p:nvSpPr>
        <p:spPr>
          <a:xfrm rot="16200000">
            <a:off x="10401988" y="3322540"/>
            <a:ext cx="2431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  <a:latin typeface="Tw Cen MT" panose="020B0602020104020603" pitchFamily="34" charset="0"/>
              </a:rPr>
              <a:t>Experimentation &amp; Results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9067121-9703-40A0-A898-B89EA1FA7E8F}"/>
              </a:ext>
            </a:extLst>
          </p:cNvPr>
          <p:cNvSpPr txBox="1"/>
          <p:nvPr/>
        </p:nvSpPr>
        <p:spPr>
          <a:xfrm rot="16200000">
            <a:off x="11017190" y="3167388"/>
            <a:ext cx="184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Conclusion</a:t>
            </a:r>
            <a:endParaRPr lang="it-IT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8E995C0B-9CB0-47DD-8BF8-93C1F9456FCA}"/>
              </a:ext>
            </a:extLst>
          </p:cNvPr>
          <p:cNvSpPr txBox="1"/>
          <p:nvPr/>
        </p:nvSpPr>
        <p:spPr>
          <a:xfrm>
            <a:off x="4458751" y="260721"/>
            <a:ext cx="2982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i="1" dirty="0">
                <a:solidFill>
                  <a:srgbClr val="FF5969"/>
                </a:solidFill>
                <a:latin typeface="Tw Cen MT" panose="020B0602020104020603" pitchFamily="34" charset="0"/>
              </a:rPr>
              <a:t>Weight Initialization</a:t>
            </a:r>
            <a:endParaRPr lang="it-IT" sz="2400" i="1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F36F966F-D2AD-4A84-8AEE-C2F37A3956EF}"/>
                  </a:ext>
                </a:extLst>
              </p:cNvPr>
              <p:cNvSpPr txBox="1"/>
              <p:nvPr/>
            </p:nvSpPr>
            <p:spPr>
              <a:xfrm>
                <a:off x="2741474" y="1598006"/>
                <a:ext cx="668134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dirty="0">
                    <a:latin typeface="Tw Cen MT" panose="020B0602020104020603" pitchFamily="34" charset="0"/>
                  </a:rPr>
                  <a:t>normalized purely quaternion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⊲</m:t>
                        </m:r>
                      </m:sup>
                    </m:sSup>
                  </m:oMath>
                </a14:m>
                <a:r>
                  <a:rPr lang="it-IT" sz="3200" i="1" dirty="0">
                    <a:latin typeface="Tw Cen MT" panose="020B0602020104020603" pitchFamily="34" charset="0"/>
                  </a:rPr>
                  <a:t> </a:t>
                </a:r>
                <a:r>
                  <a:rPr lang="en-US" sz="2400" dirty="0">
                    <a:latin typeface="Tw Cen MT" panose="020B0602020104020603" pitchFamily="34" charset="0"/>
                  </a:rPr>
                  <a:t>generated for each </a:t>
                </a:r>
              </a:p>
              <a:p>
                <a:r>
                  <a:rPr lang="en-US" sz="2400" dirty="0">
                    <a:latin typeface="Tw Cen MT" panose="020B0602020104020603" pitchFamily="34" charset="0"/>
                  </a:rPr>
                  <a:t>weight w by following a uniform distribution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0,1]</m:t>
                    </m:r>
                  </m:oMath>
                </a14:m>
                <a:endParaRPr lang="it-IT" sz="3200" i="1" dirty="0">
                  <a:latin typeface="Tw Cen MT" panose="020B0602020104020603" pitchFamily="34" charset="0"/>
                </a:endParaRPr>
              </a:p>
            </p:txBody>
          </p:sp>
        </mc:Choice>
        <mc:Fallback xmlns="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F36F966F-D2AD-4A84-8AEE-C2F37A395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474" y="1598006"/>
                <a:ext cx="6681343" cy="954107"/>
              </a:xfrm>
              <a:prstGeom prst="rect">
                <a:avLst/>
              </a:prstGeom>
              <a:blipFill>
                <a:blip r:embed="rId2"/>
                <a:stretch>
                  <a:fillRect l="-1460" r="-2099" b="-1337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0493A199-0783-4228-A191-F2A8FE0358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793" y="977294"/>
            <a:ext cx="5389116" cy="5905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magine 6" descr="Immagine che contiene pensile, segnale, persone, traffico&#10;&#10;Descrizione generata automaticamente">
            <a:extLst>
              <a:ext uri="{FF2B5EF4-FFF2-40B4-BE49-F238E27FC236}">
                <a16:creationId xmlns:a16="http://schemas.microsoft.com/office/drawing/2014/main" id="{5E870B76-6910-4F50-84BB-0FA5FADD2E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99" y="4079340"/>
            <a:ext cx="2738542" cy="167434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4E522DAA-098F-48C6-9143-0D68F29316B7}"/>
              </a:ext>
            </a:extLst>
          </p:cNvPr>
          <p:cNvCxnSpPr>
            <a:cxnSpLocks/>
          </p:cNvCxnSpPr>
          <p:nvPr/>
        </p:nvCxnSpPr>
        <p:spPr>
          <a:xfrm>
            <a:off x="4458751" y="4916511"/>
            <a:ext cx="7845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8F9D496-E81B-4838-8928-04D0FF9CB863}"/>
              </a:ext>
            </a:extLst>
          </p:cNvPr>
          <p:cNvSpPr txBox="1"/>
          <p:nvPr/>
        </p:nvSpPr>
        <p:spPr>
          <a:xfrm>
            <a:off x="3702336" y="2986469"/>
            <a:ext cx="4347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i="1" dirty="0">
                <a:solidFill>
                  <a:srgbClr val="00A0A8"/>
                </a:solidFill>
                <a:latin typeface="Tw Cen MT" panose="020B0602020104020603" pitchFamily="34" charset="0"/>
              </a:rPr>
              <a:t>Quaternion-value components of 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9FE22788-65C6-479E-A5D8-E810F039D9AF}"/>
                  </a:ext>
                </a:extLst>
              </p:cNvPr>
              <p:cNvSpPr txBox="1"/>
              <p:nvPr/>
            </p:nvSpPr>
            <p:spPr>
              <a:xfrm>
                <a:off x="5412323" y="3736639"/>
                <a:ext cx="4518504" cy="2882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sz="2200" dirty="0">
                    <a:latin typeface="Tw Cen MT" panose="020B0602020104020603" pitchFamily="34" charset="0"/>
                  </a:rPr>
                  <a:t> randomly generated in the range </a:t>
                </a:r>
                <a14:m>
                  <m:oMath xmlns:m="http://schemas.openxmlformats.org/officeDocument/2006/math">
                    <m:r>
                      <a:rPr lang="it-IT" sz="2200" b="0" i="1" smtClean="0">
                        <a:latin typeface="Cambria Math" panose="02040503050406030204" pitchFamily="18" charset="0"/>
                      </a:rPr>
                      <m:t>[−</m:t>
                    </m:r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it-IT" sz="2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it-IT" sz="2200" dirty="0">
                  <a:latin typeface="Tw Cen MT" panose="020B06020201040206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200" dirty="0">
                    <a:latin typeface="Tw Cen MT" panose="020B0602020104020603" pitchFamily="34" charset="0"/>
                  </a:rPr>
                  <a:t> is a randomly generated variable </a:t>
                </a:r>
                <a:r>
                  <a:rPr lang="en-US" sz="2200" i="1" dirty="0">
                    <a:latin typeface="Tw Cen MT" panose="020B0602020104020603" pitchFamily="34" charset="0"/>
                  </a:rPr>
                  <a:t>related to the variance of the quaternion weight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b="1" i="1" dirty="0">
                    <a:latin typeface="Tw Cen MT" panose="020B0602020104020603" pitchFamily="34" charset="0"/>
                  </a:rPr>
                  <a:t>variance of the quaternion weight</a:t>
                </a:r>
                <a:r>
                  <a:rPr lang="en-US" sz="2200" dirty="0">
                    <a:latin typeface="Tw Cen MT" panose="020B0602020104020603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𝑣𝑎𝑟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) = 4</m:t>
                    </m:r>
                    <m:sSup>
                      <m:sSup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it-IT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dirty="0">
                    <a:latin typeface="Tw Cen MT" panose="020B0602020104020603" pitchFamily="34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200" dirty="0">
                    <a:latin typeface="Tw Cen MT" panose="020B0602020104020603" pitchFamily="34" charset="0"/>
                  </a:rPr>
                  <a:t> is the standard deviation </a:t>
                </a:r>
                <a:endParaRPr lang="it-IT" sz="2200" dirty="0">
                  <a:latin typeface="Tw Cen MT" panose="020B0602020104020603" pitchFamily="34" charset="0"/>
                </a:endParaRP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9FE22788-65C6-479E-A5D8-E810F039D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323" y="3736639"/>
                <a:ext cx="4518504" cy="2882520"/>
              </a:xfrm>
              <a:prstGeom prst="rect">
                <a:avLst/>
              </a:prstGeom>
              <a:blipFill>
                <a:blip r:embed="rId5"/>
                <a:stretch>
                  <a:fillRect l="-1619" t="-1480" r="-3374" b="-42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0505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1" y="0"/>
            <a:ext cx="12482921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55881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2" y="0"/>
            <a:ext cx="10266188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-8375537" y="-4"/>
            <a:ext cx="10015178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1306639" y="0"/>
            <a:ext cx="12397564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4" name="TextBox 57">
            <a:extLst>
              <a:ext uri="{FF2B5EF4-FFF2-40B4-BE49-F238E27FC236}">
                <a16:creationId xmlns:a16="http://schemas.microsoft.com/office/drawing/2014/main" id="{D12E11E7-9432-4A05-88C1-F2AFDE4DB383}"/>
              </a:ext>
            </a:extLst>
          </p:cNvPr>
          <p:cNvSpPr txBox="1"/>
          <p:nvPr/>
        </p:nvSpPr>
        <p:spPr>
          <a:xfrm rot="16200000">
            <a:off x="10400192" y="3251161"/>
            <a:ext cx="199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B7FB751-E88A-4215-AF0B-51F4C83549FC}"/>
              </a:ext>
            </a:extLst>
          </p:cNvPr>
          <p:cNvSpPr txBox="1"/>
          <p:nvPr/>
        </p:nvSpPr>
        <p:spPr>
          <a:xfrm rot="16200000">
            <a:off x="-789315" y="3251160"/>
            <a:ext cx="2166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Introduction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50653E9-D929-4CE3-A50C-D40B461AB8FD}"/>
              </a:ext>
            </a:extLst>
          </p:cNvPr>
          <p:cNvSpPr txBox="1"/>
          <p:nvPr/>
        </p:nvSpPr>
        <p:spPr>
          <a:xfrm rot="16200000">
            <a:off x="-356102" y="3276585"/>
            <a:ext cx="2443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Quaternion Domain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FBB360D4-29E2-44B3-8883-FCFE0AEA8032}"/>
              </a:ext>
            </a:extLst>
          </p:cNvPr>
          <p:cNvSpPr txBox="1"/>
          <p:nvPr/>
        </p:nvSpPr>
        <p:spPr>
          <a:xfrm rot="16200000">
            <a:off x="178227" y="3281937"/>
            <a:ext cx="244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 dirty="0">
                <a:solidFill>
                  <a:schemeClr val="bg1"/>
                </a:solidFill>
                <a:latin typeface="Tw Cen MT" panose="020B0602020104020603" pitchFamily="34" charset="0"/>
              </a:rPr>
              <a:t>Network Structure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9037E152-1551-4E75-8F5C-11F51C89C728}"/>
              </a:ext>
            </a:extLst>
          </p:cNvPr>
          <p:cNvSpPr txBox="1"/>
          <p:nvPr/>
        </p:nvSpPr>
        <p:spPr>
          <a:xfrm rot="16200000">
            <a:off x="10036966" y="3281937"/>
            <a:ext cx="244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Dataset &amp; Metrics</a:t>
            </a:r>
            <a:endParaRPr lang="it-IT" sz="1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49D05B10-8D7C-40D2-98AF-3E9FB76CA268}"/>
              </a:ext>
            </a:extLst>
          </p:cNvPr>
          <p:cNvSpPr txBox="1"/>
          <p:nvPr/>
        </p:nvSpPr>
        <p:spPr>
          <a:xfrm rot="16200000">
            <a:off x="10401988" y="3322540"/>
            <a:ext cx="2431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  <a:latin typeface="Tw Cen MT" panose="020B0602020104020603" pitchFamily="34" charset="0"/>
              </a:rPr>
              <a:t>Experimentation &amp; Results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3AE67105-6B2E-4567-BB98-473953ECEF94}"/>
              </a:ext>
            </a:extLst>
          </p:cNvPr>
          <p:cNvSpPr txBox="1"/>
          <p:nvPr/>
        </p:nvSpPr>
        <p:spPr>
          <a:xfrm rot="16200000">
            <a:off x="11017190" y="3167388"/>
            <a:ext cx="184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Conclusion</a:t>
            </a:r>
            <a:endParaRPr lang="it-IT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FDC98D74-F822-4047-8FE4-ABC46A194828}"/>
              </a:ext>
            </a:extLst>
          </p:cNvPr>
          <p:cNvSpPr txBox="1"/>
          <p:nvPr/>
        </p:nvSpPr>
        <p:spPr>
          <a:xfrm>
            <a:off x="3607607" y="279194"/>
            <a:ext cx="5340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FF5969"/>
                </a:solidFill>
                <a:latin typeface="Tw Cen MT" panose="020B0602020104020603" pitchFamily="34" charset="0"/>
              </a:rPr>
              <a:t>TAU Spatial Sound Events 2019 - Ambisonic</a:t>
            </a:r>
            <a:endParaRPr lang="it-IT" sz="3200" b="1" i="1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5FC684C-F337-487B-A94D-66DE70984D83}"/>
              </a:ext>
            </a:extLst>
          </p:cNvPr>
          <p:cNvSpPr txBox="1"/>
          <p:nvPr/>
        </p:nvSpPr>
        <p:spPr>
          <a:xfrm>
            <a:off x="2100925" y="979238"/>
            <a:ext cx="87473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A0A8"/>
                </a:solidFill>
                <a:latin typeface="Tw Cen MT" panose="020B0602020104020603" pitchFamily="34" charset="0"/>
              </a:rPr>
              <a:t>Stationary point sources from multiple sound classes each associated with a temporal onset and offset time, and DOA coordinate represented using azimuth and elevation angle.</a:t>
            </a:r>
            <a:endParaRPr lang="it-IT" sz="2200" dirty="0">
              <a:solidFill>
                <a:srgbClr val="00A0A8"/>
              </a:solidFill>
              <a:latin typeface="Tw Cen MT" panose="020B0602020104020603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C9BD64D-2D13-48D3-8A3B-B2BEC701219B}"/>
              </a:ext>
            </a:extLst>
          </p:cNvPr>
          <p:cNvSpPr txBox="1"/>
          <p:nvPr/>
        </p:nvSpPr>
        <p:spPr>
          <a:xfrm>
            <a:off x="2108236" y="2190262"/>
            <a:ext cx="8256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i="1" dirty="0">
                <a:latin typeface="Tw Cen MT" panose="020B0602020104020603" pitchFamily="34" charset="0"/>
              </a:rPr>
              <a:t>Development set:  </a:t>
            </a:r>
            <a:r>
              <a:rPr lang="en-US" sz="2000" dirty="0">
                <a:latin typeface="Tw Cen MT" panose="020B0602020104020603" pitchFamily="34" charset="0"/>
              </a:rPr>
              <a:t>400, one-minute long recordings sampled at 48000 Hz, divided into four cross-validation splits of 100 recordings each.</a:t>
            </a:r>
            <a:endParaRPr lang="it-IT" sz="2000" dirty="0">
              <a:latin typeface="Tw Cen MT" panose="020B0602020104020603" pitchFamily="34" charset="0"/>
            </a:endParaRP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02EBA9DB-0FC5-4216-8410-29C6023D74F3}"/>
              </a:ext>
            </a:extLst>
          </p:cNvPr>
          <p:cNvSpPr txBox="1"/>
          <p:nvPr/>
        </p:nvSpPr>
        <p:spPr>
          <a:xfrm>
            <a:off x="2100925" y="2898148"/>
            <a:ext cx="8256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i="1" dirty="0">
                <a:latin typeface="Tw Cen MT" panose="020B0602020104020603" pitchFamily="34" charset="0"/>
              </a:rPr>
              <a:t>Evaluation set:  </a:t>
            </a:r>
            <a:r>
              <a:rPr lang="it-IT" sz="2000" dirty="0">
                <a:latin typeface="Tw Cen MT" panose="020B0602020104020603" pitchFamily="34" charset="0"/>
              </a:rPr>
              <a:t>100, one-minute long recordings.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5CE1E90F-C834-447B-9616-BB9FFDD5B91F}"/>
              </a:ext>
            </a:extLst>
          </p:cNvPr>
          <p:cNvCxnSpPr/>
          <p:nvPr/>
        </p:nvCxnSpPr>
        <p:spPr>
          <a:xfrm>
            <a:off x="6277722" y="3359528"/>
            <a:ext cx="9185" cy="4773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30959B9-4042-406D-B311-CA14F2F064FA}"/>
              </a:ext>
            </a:extLst>
          </p:cNvPr>
          <p:cNvSpPr txBox="1"/>
          <p:nvPr/>
        </p:nvSpPr>
        <p:spPr>
          <a:xfrm>
            <a:off x="2627321" y="3825620"/>
            <a:ext cx="7300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00A0A8"/>
                </a:solidFill>
                <a:latin typeface="Tw Cen MT" panose="020B0602020104020603" pitchFamily="34" charset="0"/>
              </a:rPr>
              <a:t>Difference</a:t>
            </a:r>
            <a:r>
              <a:rPr lang="en-US" sz="2000" dirty="0">
                <a:latin typeface="Tw Cen MT" panose="020B0602020104020603" pitchFamily="34" charset="0"/>
              </a:rPr>
              <a:t> between each of the development dataset splits and evaluation dataset is the isolated sound event examples employed.</a:t>
            </a:r>
            <a:endParaRPr lang="it-IT" sz="2000" dirty="0">
              <a:latin typeface="Tw Cen MT" panose="020B0602020104020603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8487F04-47EE-4811-8C69-63998936884A}"/>
              </a:ext>
            </a:extLst>
          </p:cNvPr>
          <p:cNvSpPr txBox="1"/>
          <p:nvPr/>
        </p:nvSpPr>
        <p:spPr>
          <a:xfrm>
            <a:off x="2108236" y="4709246"/>
            <a:ext cx="90655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i="1" dirty="0">
                <a:solidFill>
                  <a:srgbClr val="FF5969"/>
                </a:solidFill>
                <a:latin typeface="Tw Cen MT" panose="020B0602020104020603" pitchFamily="34" charset="0"/>
              </a:rPr>
              <a:t>Eleven sound event classes:</a:t>
            </a:r>
            <a:r>
              <a:rPr lang="it-IT" sz="2000" dirty="0">
                <a:latin typeface="Tw Cen MT" panose="020B0602020104020603" pitchFamily="34" charset="0"/>
              </a:rPr>
              <a:t> </a:t>
            </a:r>
            <a:r>
              <a:rPr lang="en-US" sz="2000" dirty="0">
                <a:latin typeface="Tw Cen MT" panose="020B0602020104020603" pitchFamily="34" charset="0"/>
              </a:rPr>
              <a:t>knock, drawer, clearthroat, phone, keysDrop, speech, 			   keyboard, pageturn, cough, doorslam and laughter</a:t>
            </a:r>
            <a:endParaRPr lang="it-IT" sz="2000" dirty="0">
              <a:latin typeface="Tw Cen MT" panose="020B0602020104020603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97F1B8C-F762-4113-8204-2E2C53DD988D}"/>
              </a:ext>
            </a:extLst>
          </p:cNvPr>
          <p:cNvSpPr txBox="1"/>
          <p:nvPr/>
        </p:nvSpPr>
        <p:spPr>
          <a:xfrm>
            <a:off x="2108236" y="5606676"/>
            <a:ext cx="88391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w Cen MT" panose="020B0602020104020603" pitchFamily="34" charset="0"/>
              </a:rPr>
              <a:t>250 audio files, randomly divided into </a:t>
            </a:r>
            <a:r>
              <a:rPr lang="en-US" sz="2000" b="1" i="1" dirty="0">
                <a:solidFill>
                  <a:srgbClr val="00A0A8"/>
                </a:solidFill>
                <a:latin typeface="Tw Cen MT" panose="020B0602020104020603" pitchFamily="34" charset="0"/>
              </a:rPr>
              <a:t>five splits </a:t>
            </a:r>
            <a:r>
              <a:rPr lang="en-US" sz="2000" dirty="0">
                <a:latin typeface="Tw Cen MT" panose="020B0602020104020603" pitchFamily="34" charset="0"/>
              </a:rPr>
              <a:t>in a way that in each split there is an </a:t>
            </a:r>
            <a:r>
              <a:rPr lang="en-US" sz="2000" b="1" i="1" dirty="0">
                <a:latin typeface="Tw Cen MT" panose="020B0602020104020603" pitchFamily="34" charset="0"/>
              </a:rPr>
              <a:t>equal number of examples for each class</a:t>
            </a:r>
            <a:r>
              <a:rPr lang="en-US" sz="2000" dirty="0">
                <a:latin typeface="Tw Cen MT" panose="020B0602020104020603" pitchFamily="34" charset="0"/>
              </a:rPr>
              <a:t>: we used the </a:t>
            </a:r>
            <a:r>
              <a:rPr lang="en-US" sz="2000" b="1" i="1" dirty="0">
                <a:solidFill>
                  <a:srgbClr val="00A0A8"/>
                </a:solidFill>
                <a:latin typeface="Tw Cen MT" panose="020B0602020104020603" pitchFamily="34" charset="0"/>
              </a:rPr>
              <a:t>first four </a:t>
            </a:r>
            <a:r>
              <a:rPr lang="en-US" sz="2000" dirty="0">
                <a:latin typeface="Tw Cen MT" panose="020B0602020104020603" pitchFamily="34" charset="0"/>
              </a:rPr>
              <a:t>for </a:t>
            </a:r>
            <a:r>
              <a:rPr lang="en-US" sz="2000" b="1" i="1" dirty="0">
                <a:solidFill>
                  <a:srgbClr val="FF5969"/>
                </a:solidFill>
                <a:latin typeface="Tw Cen MT" panose="020B0602020104020603" pitchFamily="34" charset="0"/>
              </a:rPr>
              <a:t>training</a:t>
            </a:r>
            <a:r>
              <a:rPr lang="en-US" sz="2000" dirty="0">
                <a:latin typeface="Tw Cen MT" panose="020B0602020104020603" pitchFamily="34" charset="0"/>
              </a:rPr>
              <a:t> the network, while the </a:t>
            </a:r>
            <a:r>
              <a:rPr lang="en-US" sz="2000" b="1" i="1" dirty="0">
                <a:solidFill>
                  <a:srgbClr val="00A0A8"/>
                </a:solidFill>
                <a:latin typeface="Tw Cen MT" panose="020B0602020104020603" pitchFamily="34" charset="0"/>
              </a:rPr>
              <a:t>remaining one </a:t>
            </a:r>
            <a:r>
              <a:rPr lang="en-US" sz="2000" dirty="0">
                <a:latin typeface="Tw Cen MT" panose="020B0602020104020603" pitchFamily="34" charset="0"/>
              </a:rPr>
              <a:t>is used for </a:t>
            </a:r>
            <a:r>
              <a:rPr lang="en-US" sz="2000" b="1" i="1" dirty="0">
                <a:solidFill>
                  <a:srgbClr val="FF5969"/>
                </a:solidFill>
                <a:latin typeface="Tw Cen MT" panose="020B0602020104020603" pitchFamily="34" charset="0"/>
              </a:rPr>
              <a:t>testing</a:t>
            </a:r>
            <a:r>
              <a:rPr lang="en-US" sz="2000" dirty="0">
                <a:latin typeface="Tw Cen MT" panose="020B0602020104020603" pitchFamily="34" charset="0"/>
              </a:rPr>
              <a:t> (20%).</a:t>
            </a:r>
            <a:endParaRPr lang="it-IT" sz="20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342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1" y="0"/>
            <a:ext cx="12482921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55881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2" y="0"/>
            <a:ext cx="10266188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-8375537" y="-4"/>
            <a:ext cx="10015178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1306639" y="0"/>
            <a:ext cx="12397564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3" name="TextBox 62">
            <a:extLst>
              <a:ext uri="{FF2B5EF4-FFF2-40B4-BE49-F238E27FC236}">
                <a16:creationId xmlns:a16="http://schemas.microsoft.com/office/drawing/2014/main" id="{02DBC3AA-053E-4DD2-A566-841B9ADFA88D}"/>
              </a:ext>
            </a:extLst>
          </p:cNvPr>
          <p:cNvSpPr txBox="1"/>
          <p:nvPr/>
        </p:nvSpPr>
        <p:spPr>
          <a:xfrm rot="16200000">
            <a:off x="9715378" y="3230207"/>
            <a:ext cx="2360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4" name="TextBox 57">
            <a:extLst>
              <a:ext uri="{FF2B5EF4-FFF2-40B4-BE49-F238E27FC236}">
                <a16:creationId xmlns:a16="http://schemas.microsoft.com/office/drawing/2014/main" id="{D12E11E7-9432-4A05-88C1-F2AFDE4DB383}"/>
              </a:ext>
            </a:extLst>
          </p:cNvPr>
          <p:cNvSpPr txBox="1"/>
          <p:nvPr/>
        </p:nvSpPr>
        <p:spPr>
          <a:xfrm rot="16200000">
            <a:off x="10400192" y="3251161"/>
            <a:ext cx="199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B7FB751-E88A-4215-AF0B-51F4C83549FC}"/>
              </a:ext>
            </a:extLst>
          </p:cNvPr>
          <p:cNvSpPr txBox="1"/>
          <p:nvPr/>
        </p:nvSpPr>
        <p:spPr>
          <a:xfrm rot="16200000">
            <a:off x="-789315" y="3251160"/>
            <a:ext cx="2166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Introduction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50653E9-D929-4CE3-A50C-D40B461AB8FD}"/>
              </a:ext>
            </a:extLst>
          </p:cNvPr>
          <p:cNvSpPr txBox="1"/>
          <p:nvPr/>
        </p:nvSpPr>
        <p:spPr>
          <a:xfrm rot="16200000">
            <a:off x="-356102" y="3276585"/>
            <a:ext cx="2443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Quaternion Domain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FBB360D4-29E2-44B3-8883-FCFE0AEA8032}"/>
              </a:ext>
            </a:extLst>
          </p:cNvPr>
          <p:cNvSpPr txBox="1"/>
          <p:nvPr/>
        </p:nvSpPr>
        <p:spPr>
          <a:xfrm rot="16200000">
            <a:off x="178227" y="3281937"/>
            <a:ext cx="244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 dirty="0">
                <a:solidFill>
                  <a:schemeClr val="bg1"/>
                </a:solidFill>
                <a:latin typeface="Tw Cen MT" panose="020B0602020104020603" pitchFamily="34" charset="0"/>
              </a:rPr>
              <a:t>Network Structure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9037E152-1551-4E75-8F5C-11F51C89C728}"/>
              </a:ext>
            </a:extLst>
          </p:cNvPr>
          <p:cNvSpPr txBox="1"/>
          <p:nvPr/>
        </p:nvSpPr>
        <p:spPr>
          <a:xfrm rot="16200000">
            <a:off x="10036966" y="3281937"/>
            <a:ext cx="244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Dataset &amp; Metrics</a:t>
            </a:r>
            <a:endParaRPr lang="it-IT" sz="1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49D05B10-8D7C-40D2-98AF-3E9FB76CA268}"/>
              </a:ext>
            </a:extLst>
          </p:cNvPr>
          <p:cNvSpPr txBox="1"/>
          <p:nvPr/>
        </p:nvSpPr>
        <p:spPr>
          <a:xfrm rot="16200000">
            <a:off x="10400138" y="3320690"/>
            <a:ext cx="2435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  <a:latin typeface="Tw Cen MT" panose="020B0602020104020603" pitchFamily="34" charset="0"/>
              </a:rPr>
              <a:t>Experimentation &amp; Results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3AE67105-6B2E-4567-BB98-473953ECEF94}"/>
              </a:ext>
            </a:extLst>
          </p:cNvPr>
          <p:cNvSpPr txBox="1"/>
          <p:nvPr/>
        </p:nvSpPr>
        <p:spPr>
          <a:xfrm rot="16200000">
            <a:off x="11017190" y="3167388"/>
            <a:ext cx="184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Conclusion</a:t>
            </a:r>
            <a:endParaRPr lang="it-IT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4805AF9C-63C2-46F8-9373-46C1192F5A1C}"/>
              </a:ext>
            </a:extLst>
          </p:cNvPr>
          <p:cNvSpPr txBox="1"/>
          <p:nvPr/>
        </p:nvSpPr>
        <p:spPr>
          <a:xfrm rot="16200000">
            <a:off x="179725" y="3281936"/>
            <a:ext cx="244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 dirty="0">
                <a:solidFill>
                  <a:schemeClr val="bg1"/>
                </a:solidFill>
                <a:latin typeface="Tw Cen MT" panose="020B0602020104020603" pitchFamily="34" charset="0"/>
              </a:rPr>
              <a:t>Network Structure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A477ADA1-9D8A-40FC-9FF7-1E30C4D71752}"/>
              </a:ext>
            </a:extLst>
          </p:cNvPr>
          <p:cNvSpPr txBox="1"/>
          <p:nvPr/>
        </p:nvSpPr>
        <p:spPr>
          <a:xfrm rot="16200000">
            <a:off x="11017191" y="3167388"/>
            <a:ext cx="184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Conclusion</a:t>
            </a:r>
            <a:endParaRPr lang="it-IT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7E715EA-6A54-445F-AF59-99E133B1FC6F}"/>
              </a:ext>
            </a:extLst>
          </p:cNvPr>
          <p:cNvSpPr txBox="1"/>
          <p:nvPr/>
        </p:nvSpPr>
        <p:spPr>
          <a:xfrm>
            <a:off x="2318327" y="480291"/>
            <a:ext cx="7998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FF5969"/>
                </a:solidFill>
                <a:latin typeface="Tw Cen MT" panose="020B0602020104020603" pitchFamily="34" charset="0"/>
              </a:rPr>
              <a:t>SELD</a:t>
            </a:r>
            <a:r>
              <a:rPr lang="en-US" sz="2400" dirty="0">
                <a:latin typeface="Tw Cen MT" panose="020B0602020104020603" pitchFamily="34" charset="0"/>
              </a:rPr>
              <a:t> task can use individual </a:t>
            </a:r>
            <a:r>
              <a:rPr lang="en-US" sz="2400" b="1" i="1" dirty="0">
                <a:solidFill>
                  <a:srgbClr val="00A0A8"/>
                </a:solidFill>
                <a:latin typeface="Tw Cen MT" panose="020B0602020104020603" pitchFamily="34" charset="0"/>
              </a:rPr>
              <a:t>SED</a:t>
            </a:r>
            <a:r>
              <a:rPr lang="en-US" sz="2400" dirty="0">
                <a:latin typeface="Tw Cen MT" panose="020B0602020104020603" pitchFamily="34" charset="0"/>
              </a:rPr>
              <a:t> and localization </a:t>
            </a:r>
            <a:r>
              <a:rPr lang="en-US" sz="2400" b="1" i="1" dirty="0">
                <a:solidFill>
                  <a:srgbClr val="00A0A8"/>
                </a:solidFill>
                <a:latin typeface="Tw Cen MT" panose="020B0602020104020603" pitchFamily="34" charset="0"/>
              </a:rPr>
              <a:t>(DOA) </a:t>
            </a:r>
            <a:r>
              <a:rPr lang="en-US" sz="2400" dirty="0">
                <a:latin typeface="Tw Cen MT" panose="020B0602020104020603" pitchFamily="34" charset="0"/>
              </a:rPr>
              <a:t>metrics.</a:t>
            </a:r>
            <a:endParaRPr lang="it-IT" sz="2400" dirty="0">
              <a:latin typeface="Tw Cen MT" panose="020B06020201040206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48E36BFF-E787-40FB-91F8-DA04CD6D4A61}"/>
                  </a:ext>
                </a:extLst>
              </p:cNvPr>
              <p:cNvSpPr txBox="1"/>
              <p:nvPr/>
            </p:nvSpPr>
            <p:spPr>
              <a:xfrm>
                <a:off x="1909021" y="2463685"/>
                <a:ext cx="3876008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000" b="1" i="1" dirty="0" smtClean="0">
                        <a:latin typeface="Cambria Math" panose="02040503050406030204" pitchFamily="18" charset="0"/>
                      </a:rPr>
                      <m:t>𝑬𝑹</m:t>
                    </m:r>
                  </m:oMath>
                </a14:m>
                <a:r>
                  <a:rPr lang="it-IT" sz="2000" dirty="0">
                    <a:latin typeface="Tw Cen MT" panose="020B0602020104020603" pitchFamily="34" charset="0"/>
                  </a:rPr>
                  <a:t> = </a:t>
                </a:r>
                <a:r>
                  <a:rPr lang="en-US" sz="2000" dirty="0">
                    <a:latin typeface="Tw Cen MT" panose="020B0602020104020603" pitchFamily="34" charset="0"/>
                  </a:rPr>
                  <a:t>error rate based on the 	total number of </a:t>
                </a:r>
                <a:r>
                  <a:rPr lang="en-US" sz="2000" i="1" dirty="0">
                    <a:solidFill>
                      <a:srgbClr val="FF5969"/>
                    </a:solidFill>
                    <a:latin typeface="Tw Cen MT" panose="020B0602020104020603" pitchFamily="34" charset="0"/>
                  </a:rPr>
                  <a:t>active</a:t>
                </a:r>
              </a:p>
              <a:p>
                <a:r>
                  <a:rPr lang="en-US" sz="2000" i="1" dirty="0">
                    <a:solidFill>
                      <a:srgbClr val="FF5969"/>
                    </a:solidFill>
                    <a:latin typeface="Tw Cen MT" panose="020B0602020104020603" pitchFamily="34" charset="0"/>
                  </a:rPr>
                  <a:t>             sound event classes </a:t>
                </a:r>
                <a:r>
                  <a:rPr lang="en-US" sz="2000" dirty="0">
                    <a:latin typeface="Tw Cen MT" panose="020B0602020104020603" pitchFamily="34" charset="0"/>
                  </a:rPr>
                  <a:t>in the 	ground truth</a:t>
                </a:r>
              </a:p>
              <a:p>
                <a:endParaRPr lang="en-US" sz="2000" dirty="0">
                  <a:latin typeface="Tw Cen MT" panose="020B06020201040206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sz="2000" dirty="0">
                    <a:latin typeface="Tw Cen MT" panose="020B0602020104020603" pitchFamily="34" charset="0"/>
                  </a:rPr>
                  <a:t> = </a:t>
                </a:r>
                <a:r>
                  <a:rPr lang="it-IT" sz="2000" dirty="0">
                    <a:latin typeface="Tw Cen MT" panose="020B0602020104020603" pitchFamily="34" charset="0"/>
                  </a:rPr>
                  <a:t>F-score </a:t>
                </a:r>
                <a:r>
                  <a:rPr lang="en-US" sz="2000" dirty="0">
                    <a:latin typeface="Tw Cen MT" panose="020B0602020104020603" pitchFamily="34" charset="0"/>
                  </a:rPr>
                  <a:t>based on the number </a:t>
                </a:r>
              </a:p>
              <a:p>
                <a:r>
                  <a:rPr lang="en-US" sz="2000" i="1" dirty="0">
                    <a:latin typeface="Tw Cen MT" panose="020B0602020104020603" pitchFamily="34" charset="0"/>
                  </a:rPr>
                  <a:t>           of</a:t>
                </a:r>
                <a:r>
                  <a:rPr lang="en-US" sz="2000" i="1" dirty="0">
                    <a:solidFill>
                      <a:srgbClr val="FF5969"/>
                    </a:solidFill>
                    <a:latin typeface="Tw Cen MT" panose="020B0602020104020603" pitchFamily="34" charset="0"/>
                  </a:rPr>
                  <a:t> true and false positives</a:t>
                </a:r>
                <a:endParaRPr lang="it-IT" sz="2000" i="1" dirty="0">
                  <a:solidFill>
                    <a:srgbClr val="FF5969"/>
                  </a:solidFill>
                  <a:latin typeface="Tw Cen MT" panose="020B0602020104020603" pitchFamily="34" charset="0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48E36BFF-E787-40FB-91F8-DA04CD6D4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021" y="2463685"/>
                <a:ext cx="3876008" cy="2246769"/>
              </a:xfrm>
              <a:prstGeom prst="rect">
                <a:avLst/>
              </a:prstGeom>
              <a:blipFill>
                <a:blip r:embed="rId2"/>
                <a:stretch>
                  <a:fillRect l="-1415" t="-1355" r="-2987" b="-37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C81C23D7-DB95-4CB5-AC31-DB9B909C5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961" y="1403975"/>
            <a:ext cx="4106706" cy="613749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0C2DDC8F-0617-444E-82D9-6F75D4D34CED}"/>
                  </a:ext>
                </a:extLst>
              </p:cNvPr>
              <p:cNvSpPr txBox="1"/>
              <p:nvPr/>
            </p:nvSpPr>
            <p:spPr>
              <a:xfrm>
                <a:off x="6488392" y="2437998"/>
                <a:ext cx="3730329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𝑫𝑶𝑨</m:t>
                        </m:r>
                      </m:e>
                      <m:sub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𝒆𝒓𝒓</m:t>
                        </m:r>
                      </m:sub>
                    </m:sSub>
                  </m:oMath>
                </a14:m>
                <a:r>
                  <a:rPr lang="it-IT" sz="2000" b="1" i="1" dirty="0">
                    <a:latin typeface="Tw Cen MT" panose="020B0602020104020603" pitchFamily="34" charset="0"/>
                  </a:rPr>
                  <a:t> </a:t>
                </a:r>
                <a:r>
                  <a:rPr lang="it-IT" sz="2000" dirty="0">
                    <a:latin typeface="Tw Cen MT" panose="020B0602020104020603" pitchFamily="34" charset="0"/>
                  </a:rPr>
                  <a:t>= DOA estimation 	        error </a:t>
                </a:r>
                <a:r>
                  <a:rPr lang="en-US" sz="2000" dirty="0">
                    <a:latin typeface="Tw Cen MT" panose="020B0602020104020603" pitchFamily="34" charset="0"/>
                  </a:rPr>
                  <a:t>based on 	        </a:t>
                </a:r>
                <a:r>
                  <a:rPr lang="en-US" sz="2000" i="1" dirty="0">
                    <a:solidFill>
                      <a:srgbClr val="FF5969"/>
                    </a:solidFill>
                    <a:latin typeface="Tw Cen MT" panose="020B0602020104020603" pitchFamily="34" charset="0"/>
                  </a:rPr>
                  <a:t>estimated and 	        ground truth DOAs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latin typeface="Tw Cen MT" panose="020B06020201040206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000" b="1" i="1" dirty="0" smtClean="0"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it-IT" sz="2000" dirty="0">
                    <a:latin typeface="Tw Cen MT" panose="020B0602020104020603" pitchFamily="34" charset="0"/>
                  </a:rPr>
                  <a:t> = frame recall metric b</a:t>
                </a:r>
                <a:r>
                  <a:rPr lang="en-US" sz="2000" dirty="0">
                    <a:latin typeface="Tw Cen MT" panose="020B0602020104020603" pitchFamily="34" charset="0"/>
                  </a:rPr>
                  <a:t>ased </a:t>
                </a:r>
              </a:p>
              <a:p>
                <a:r>
                  <a:rPr lang="en-US" sz="2000" dirty="0">
                    <a:latin typeface="Tw Cen MT" panose="020B0602020104020603" pitchFamily="34" charset="0"/>
                  </a:rPr>
                  <a:t>           on the </a:t>
                </a:r>
                <a:r>
                  <a:rPr lang="en-US" sz="2000" i="1" dirty="0">
                    <a:solidFill>
                      <a:srgbClr val="FF5969"/>
                    </a:solidFill>
                    <a:latin typeface="Tw Cen MT" panose="020B0602020104020603" pitchFamily="34" charset="0"/>
                  </a:rPr>
                  <a:t>percentage of true  </a:t>
                </a:r>
              </a:p>
              <a:p>
                <a:r>
                  <a:rPr lang="en-US" sz="2000" i="1" dirty="0">
                    <a:solidFill>
                      <a:srgbClr val="FF5969"/>
                    </a:solidFill>
                    <a:latin typeface="Tw Cen MT" panose="020B0602020104020603" pitchFamily="34" charset="0"/>
                  </a:rPr>
                  <a:t>           positives</a:t>
                </a:r>
                <a:endParaRPr lang="it-IT" sz="2000" i="1" dirty="0">
                  <a:solidFill>
                    <a:srgbClr val="FF5969"/>
                  </a:solidFill>
                  <a:latin typeface="Tw Cen MT" panose="020B0602020104020603" pitchFamily="34" charset="0"/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0C2DDC8F-0617-444E-82D9-6F75D4D34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392" y="2437998"/>
                <a:ext cx="3730329" cy="2554545"/>
              </a:xfrm>
              <a:prstGeom prst="rect">
                <a:avLst/>
              </a:prstGeom>
              <a:blipFill>
                <a:blip r:embed="rId4"/>
                <a:stretch>
                  <a:fillRect l="-1471" t="-1432" b="-33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Parentesi graffa chiusa 11">
            <a:extLst>
              <a:ext uri="{FF2B5EF4-FFF2-40B4-BE49-F238E27FC236}">
                <a16:creationId xmlns:a16="http://schemas.microsoft.com/office/drawing/2014/main" id="{5ABB76C4-E4F2-46C7-97FE-AC7E41EB4473}"/>
              </a:ext>
            </a:extLst>
          </p:cNvPr>
          <p:cNvSpPr/>
          <p:nvPr/>
        </p:nvSpPr>
        <p:spPr>
          <a:xfrm rot="5400000">
            <a:off x="6134265" y="2552840"/>
            <a:ext cx="349084" cy="5453286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4" name="Immagine 13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54F31F8D-4885-43AA-97D9-DEC8553821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422" y="5717052"/>
            <a:ext cx="4080770" cy="8861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Immagine 15" descr="Immagine che contiene oggetto, orologio&#10;&#10;Descrizione generata automaticamente">
            <a:extLst>
              <a:ext uri="{FF2B5EF4-FFF2-40B4-BE49-F238E27FC236}">
                <a16:creationId xmlns:a16="http://schemas.microsoft.com/office/drawing/2014/main" id="{4396B911-92C5-4C82-AE5E-ABA1D527BB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274" y="1306866"/>
            <a:ext cx="2918759" cy="8213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20549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1" y="0"/>
            <a:ext cx="12482921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55881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-8160425" y="-7"/>
            <a:ext cx="10266188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-8375537" y="-4"/>
            <a:ext cx="10015178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1306639" y="0"/>
            <a:ext cx="12397564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3" name="TextBox 62">
            <a:extLst>
              <a:ext uri="{FF2B5EF4-FFF2-40B4-BE49-F238E27FC236}">
                <a16:creationId xmlns:a16="http://schemas.microsoft.com/office/drawing/2014/main" id="{02DBC3AA-053E-4DD2-A566-841B9ADFA88D}"/>
              </a:ext>
            </a:extLst>
          </p:cNvPr>
          <p:cNvSpPr txBox="1"/>
          <p:nvPr/>
        </p:nvSpPr>
        <p:spPr>
          <a:xfrm rot="16200000">
            <a:off x="9892589" y="3251160"/>
            <a:ext cx="2360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4" name="TextBox 57">
            <a:extLst>
              <a:ext uri="{FF2B5EF4-FFF2-40B4-BE49-F238E27FC236}">
                <a16:creationId xmlns:a16="http://schemas.microsoft.com/office/drawing/2014/main" id="{D12E11E7-9432-4A05-88C1-F2AFDE4DB383}"/>
              </a:ext>
            </a:extLst>
          </p:cNvPr>
          <p:cNvSpPr txBox="1"/>
          <p:nvPr/>
        </p:nvSpPr>
        <p:spPr>
          <a:xfrm rot="16200000">
            <a:off x="10400192" y="3251161"/>
            <a:ext cx="199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C24A0425-3A65-40A6-9327-28E79323447D}"/>
              </a:ext>
            </a:extLst>
          </p:cNvPr>
          <p:cNvSpPr txBox="1"/>
          <p:nvPr/>
        </p:nvSpPr>
        <p:spPr>
          <a:xfrm rot="16200000">
            <a:off x="-789315" y="3251160"/>
            <a:ext cx="2166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Introduction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D1CC3A5-9B84-4B80-A9F8-5928E8B06C71}"/>
              </a:ext>
            </a:extLst>
          </p:cNvPr>
          <p:cNvSpPr txBox="1"/>
          <p:nvPr/>
        </p:nvSpPr>
        <p:spPr>
          <a:xfrm rot="16200000">
            <a:off x="-356102" y="3276585"/>
            <a:ext cx="2443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Quaternion Domain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E4918D00-1FAB-427D-B736-BF744572315C}"/>
              </a:ext>
            </a:extLst>
          </p:cNvPr>
          <p:cNvSpPr txBox="1"/>
          <p:nvPr/>
        </p:nvSpPr>
        <p:spPr>
          <a:xfrm rot="16200000">
            <a:off x="179725" y="3281936"/>
            <a:ext cx="244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 dirty="0">
                <a:solidFill>
                  <a:schemeClr val="bg1"/>
                </a:solidFill>
                <a:latin typeface="Tw Cen MT" panose="020B0602020104020603" pitchFamily="34" charset="0"/>
              </a:rPr>
              <a:t>Network Structure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AE67CF4-FC0F-44DC-BEEE-06E7925D0FD3}"/>
              </a:ext>
            </a:extLst>
          </p:cNvPr>
          <p:cNvSpPr txBox="1"/>
          <p:nvPr/>
        </p:nvSpPr>
        <p:spPr>
          <a:xfrm rot="16200000">
            <a:off x="664688" y="3281936"/>
            <a:ext cx="244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Dataset &amp; Metrics</a:t>
            </a:r>
            <a:endParaRPr lang="it-IT" sz="1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3B818F5-6E28-450F-BE75-6CBA99264AFD}"/>
              </a:ext>
            </a:extLst>
          </p:cNvPr>
          <p:cNvSpPr txBox="1"/>
          <p:nvPr/>
        </p:nvSpPr>
        <p:spPr>
          <a:xfrm rot="16200000">
            <a:off x="10400138" y="3320690"/>
            <a:ext cx="2435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  <a:latin typeface="Tw Cen MT" panose="020B0602020104020603" pitchFamily="34" charset="0"/>
              </a:rPr>
              <a:t>Experimentation &amp; Results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6049D5C-DBBF-4B7A-A3E4-1A998DF2E5C3}"/>
              </a:ext>
            </a:extLst>
          </p:cNvPr>
          <p:cNvSpPr txBox="1"/>
          <p:nvPr/>
        </p:nvSpPr>
        <p:spPr>
          <a:xfrm rot="16200000">
            <a:off x="11017192" y="3167388"/>
            <a:ext cx="184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Conclusion</a:t>
            </a:r>
            <a:endParaRPr lang="it-IT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3" name="Immagine 2" descr="Immagine che contiene orologio, metro, torta&#10;&#10;Descrizione generata automaticamente">
            <a:extLst>
              <a:ext uri="{FF2B5EF4-FFF2-40B4-BE49-F238E27FC236}">
                <a16:creationId xmlns:a16="http://schemas.microsoft.com/office/drawing/2014/main" id="{353E00DD-2291-488F-9470-873620467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956" y="769346"/>
            <a:ext cx="3049423" cy="1848135"/>
          </a:xfrm>
          <a:prstGeom prst="rect">
            <a:avLst/>
          </a:prstGeom>
        </p:spPr>
      </p:pic>
      <p:pic>
        <p:nvPicPr>
          <p:cNvPr id="7" name="Immagine 6" descr="Immagine che contiene orologio, metro&#10;&#10;Descrizione generata automaticamente">
            <a:extLst>
              <a:ext uri="{FF2B5EF4-FFF2-40B4-BE49-F238E27FC236}">
                <a16:creationId xmlns:a16="http://schemas.microsoft.com/office/drawing/2014/main" id="{2956EC41-718E-41F9-83CE-C29AC64C1E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888" y="769346"/>
            <a:ext cx="3049423" cy="1848135"/>
          </a:xfrm>
          <a:prstGeom prst="rect">
            <a:avLst/>
          </a:prstGeom>
        </p:spPr>
      </p:pic>
      <p:pic>
        <p:nvPicPr>
          <p:cNvPr id="9" name="Immagine 8" descr="Immagine che contiene orologio, metro&#10;&#10;Descrizione generata automaticamente">
            <a:extLst>
              <a:ext uri="{FF2B5EF4-FFF2-40B4-BE49-F238E27FC236}">
                <a16:creationId xmlns:a16="http://schemas.microsoft.com/office/drawing/2014/main" id="{3F76F788-8FA5-45F9-929F-73C336AC1F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579" y="769346"/>
            <a:ext cx="3049423" cy="18481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A4EBFF06-6730-403E-A169-DD71264778DE}"/>
                  </a:ext>
                </a:extLst>
              </p:cNvPr>
              <p:cNvSpPr txBox="1"/>
              <p:nvPr/>
            </p:nvSpPr>
            <p:spPr>
              <a:xfrm>
                <a:off x="3142610" y="2617481"/>
                <a:ext cx="10191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𝑆𝐸𝐷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A4EBFF06-6730-403E-A169-DD7126477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610" y="2617481"/>
                <a:ext cx="10191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22BFFF22-3C38-4C84-8AC5-4F16FE614DA8}"/>
                  </a:ext>
                </a:extLst>
              </p:cNvPr>
              <p:cNvSpPr txBox="1"/>
              <p:nvPr/>
            </p:nvSpPr>
            <p:spPr>
              <a:xfrm>
                <a:off x="6329561" y="2631768"/>
                <a:ext cx="10191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𝐷𝑂𝐴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22BFFF22-3C38-4C84-8AC5-4F16FE614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561" y="2631768"/>
                <a:ext cx="101914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2E2C828B-605B-4227-9902-0D105692F96E}"/>
                  </a:ext>
                </a:extLst>
              </p:cNvPr>
              <p:cNvSpPr txBox="1"/>
              <p:nvPr/>
            </p:nvSpPr>
            <p:spPr>
              <a:xfrm>
                <a:off x="9270329" y="2651330"/>
                <a:ext cx="10191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𝑆𝐸𝐿𝐷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2E2C828B-605B-4227-9902-0D105692F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0329" y="2651330"/>
                <a:ext cx="101914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9A60110-8828-401E-8134-05A5923ACA1A}"/>
              </a:ext>
            </a:extLst>
          </p:cNvPr>
          <p:cNvSpPr txBox="1"/>
          <p:nvPr/>
        </p:nvSpPr>
        <p:spPr>
          <a:xfrm>
            <a:off x="2953584" y="148853"/>
            <a:ext cx="7458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rgbClr val="FF5969"/>
                </a:solidFill>
                <a:latin typeface="Tw Cen MT" panose="020B0602020104020603" pitchFamily="34" charset="0"/>
              </a:rPr>
              <a:t>Quaternion</a:t>
            </a:r>
            <a:r>
              <a:rPr lang="it-IT" sz="2400" b="1" dirty="0">
                <a:solidFill>
                  <a:srgbClr val="FF5969"/>
                </a:solidFill>
                <a:latin typeface="Tw Cen MT" panose="020B0602020104020603" pitchFamily="34" charset="0"/>
              </a:rPr>
              <a:t> </a:t>
            </a:r>
            <a:r>
              <a:rPr lang="it-IT" sz="2400" b="1" dirty="0" err="1">
                <a:solidFill>
                  <a:srgbClr val="FF5969"/>
                </a:solidFill>
                <a:latin typeface="Tw Cen MT" panose="020B0602020104020603" pitchFamily="34" charset="0"/>
              </a:rPr>
              <a:t>Convolutional</a:t>
            </a:r>
            <a:r>
              <a:rPr lang="it-IT" sz="2400" b="1" dirty="0">
                <a:solidFill>
                  <a:srgbClr val="FF5969"/>
                </a:solidFill>
                <a:latin typeface="Tw Cen MT" panose="020B0602020104020603" pitchFamily="34" charset="0"/>
              </a:rPr>
              <a:t> </a:t>
            </a:r>
            <a:r>
              <a:rPr lang="it-IT" sz="2400" b="1" dirty="0" err="1">
                <a:solidFill>
                  <a:srgbClr val="FF5969"/>
                </a:solidFill>
                <a:latin typeface="Tw Cen MT" panose="020B0602020104020603" pitchFamily="34" charset="0"/>
              </a:rPr>
              <a:t>Neural</a:t>
            </a:r>
            <a:r>
              <a:rPr lang="it-IT" sz="2400" b="1" dirty="0">
                <a:solidFill>
                  <a:srgbClr val="FF5969"/>
                </a:solidFill>
                <a:latin typeface="Tw Cen MT" panose="020B0602020104020603" pitchFamily="34" charset="0"/>
              </a:rPr>
              <a:t> Network with 32 filters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0ABBC30-A900-447A-80BB-E1129358A881}"/>
              </a:ext>
            </a:extLst>
          </p:cNvPr>
          <p:cNvSpPr txBox="1"/>
          <p:nvPr/>
        </p:nvSpPr>
        <p:spPr>
          <a:xfrm>
            <a:off x="6185042" y="3403786"/>
            <a:ext cx="44321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w Cen MT" panose="020B0602020104020603" pitchFamily="34" charset="0"/>
              </a:rPr>
              <a:t>The </a:t>
            </a:r>
            <a:r>
              <a:rPr lang="en-US" sz="2000" b="1" i="1" dirty="0">
                <a:solidFill>
                  <a:srgbClr val="C00000"/>
                </a:solidFill>
                <a:latin typeface="Tw Cen MT" panose="020B0602020104020603" pitchFamily="34" charset="0"/>
              </a:rPr>
              <a:t>red</a:t>
            </a:r>
            <a:r>
              <a:rPr lang="en-US" sz="2000" dirty="0">
                <a:latin typeface="Tw Cen MT" panose="020B0602020104020603" pitchFamily="34" charset="0"/>
              </a:rPr>
              <a:t> line refers to the </a:t>
            </a:r>
            <a:r>
              <a:rPr lang="en-US" sz="2000" b="1" i="1" dirty="0">
                <a:latin typeface="Tw Cen MT" panose="020B0602020104020603" pitchFamily="34" charset="0"/>
              </a:rPr>
              <a:t>32 filter </a:t>
            </a:r>
            <a:r>
              <a:rPr lang="en-US" sz="2000" dirty="0">
                <a:latin typeface="Tw Cen MT" panose="020B0602020104020603" pitchFamily="34" charset="0"/>
              </a:rPr>
              <a:t>network trained on the samples with 2 overlaps </a:t>
            </a:r>
            <a:r>
              <a:rPr lang="en-US" sz="2000" b="1" i="1" dirty="0">
                <a:latin typeface="Tw Cen MT" panose="020B0602020104020603" pitchFamily="34" charset="0"/>
              </a:rPr>
              <a:t>(ov2)</a:t>
            </a:r>
            <a:r>
              <a:rPr lang="en-US" sz="2000" dirty="0">
                <a:latin typeface="Tw Cen MT" panose="020B0602020104020603" pitchFamily="34" charset="0"/>
              </a:rPr>
              <a:t>, while the </a:t>
            </a:r>
            <a:r>
              <a:rPr lang="en-US" sz="2000" b="1" i="1" dirty="0">
                <a:solidFill>
                  <a:srgbClr val="00B0F0"/>
                </a:solidFill>
                <a:latin typeface="Tw Cen MT" panose="020B0602020104020603" pitchFamily="34" charset="0"/>
              </a:rPr>
              <a:t>light blue </a:t>
            </a:r>
            <a:r>
              <a:rPr lang="en-US" sz="2000" dirty="0">
                <a:latin typeface="Tw Cen MT" panose="020B0602020104020603" pitchFamily="34" charset="0"/>
              </a:rPr>
              <a:t>line refers to the same network trained on samples with a single sound overlap </a:t>
            </a:r>
            <a:r>
              <a:rPr lang="en-US" sz="2000" b="1" i="1" dirty="0">
                <a:latin typeface="Tw Cen MT" panose="020B0602020104020603" pitchFamily="34" charset="0"/>
              </a:rPr>
              <a:t>(ov1)</a:t>
            </a:r>
            <a:r>
              <a:rPr lang="en-US" sz="2000" dirty="0">
                <a:latin typeface="Tw Cen MT" panose="020B0602020104020603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w Cen MT" panose="020B0602020104020603" pitchFamily="34" charset="0"/>
              </a:rPr>
              <a:t>Network performs better with samples with a single overlap than that with two overlaps.</a:t>
            </a:r>
          </a:p>
        </p:txBody>
      </p:sp>
      <p:pic>
        <p:nvPicPr>
          <p:cNvPr id="16" name="Immagine 15" descr="Immagine che contiene testo&#10;&#10;Descrizione generata automaticamente">
            <a:extLst>
              <a:ext uri="{FF2B5EF4-FFF2-40B4-BE49-F238E27FC236}">
                <a16:creationId xmlns:a16="http://schemas.microsoft.com/office/drawing/2014/main" id="{29B6C34E-9DD4-4B1F-92A3-8B11AA20CB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763" y="3376181"/>
            <a:ext cx="3119020" cy="29175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41246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1" y="0"/>
            <a:ext cx="12482921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55881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-8160425" y="-7"/>
            <a:ext cx="10266188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-8375537" y="-4"/>
            <a:ext cx="10015178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1306639" y="0"/>
            <a:ext cx="12397564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3" name="TextBox 62">
            <a:extLst>
              <a:ext uri="{FF2B5EF4-FFF2-40B4-BE49-F238E27FC236}">
                <a16:creationId xmlns:a16="http://schemas.microsoft.com/office/drawing/2014/main" id="{02DBC3AA-053E-4DD2-A566-841B9ADFA88D}"/>
              </a:ext>
            </a:extLst>
          </p:cNvPr>
          <p:cNvSpPr txBox="1"/>
          <p:nvPr/>
        </p:nvSpPr>
        <p:spPr>
          <a:xfrm rot="16200000">
            <a:off x="9892589" y="3251160"/>
            <a:ext cx="2360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4" name="TextBox 57">
            <a:extLst>
              <a:ext uri="{FF2B5EF4-FFF2-40B4-BE49-F238E27FC236}">
                <a16:creationId xmlns:a16="http://schemas.microsoft.com/office/drawing/2014/main" id="{D12E11E7-9432-4A05-88C1-F2AFDE4DB383}"/>
              </a:ext>
            </a:extLst>
          </p:cNvPr>
          <p:cNvSpPr txBox="1"/>
          <p:nvPr/>
        </p:nvSpPr>
        <p:spPr>
          <a:xfrm rot="16200000">
            <a:off x="10400192" y="3251161"/>
            <a:ext cx="199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C24A0425-3A65-40A6-9327-28E79323447D}"/>
              </a:ext>
            </a:extLst>
          </p:cNvPr>
          <p:cNvSpPr txBox="1"/>
          <p:nvPr/>
        </p:nvSpPr>
        <p:spPr>
          <a:xfrm rot="16200000">
            <a:off x="-789315" y="3251160"/>
            <a:ext cx="2166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Introduction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D1CC3A5-9B84-4B80-A9F8-5928E8B06C71}"/>
              </a:ext>
            </a:extLst>
          </p:cNvPr>
          <p:cNvSpPr txBox="1"/>
          <p:nvPr/>
        </p:nvSpPr>
        <p:spPr>
          <a:xfrm rot="16200000">
            <a:off x="-356102" y="3276585"/>
            <a:ext cx="2443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Quaternion Domain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E4918D00-1FAB-427D-B736-BF744572315C}"/>
              </a:ext>
            </a:extLst>
          </p:cNvPr>
          <p:cNvSpPr txBox="1"/>
          <p:nvPr/>
        </p:nvSpPr>
        <p:spPr>
          <a:xfrm rot="16200000">
            <a:off x="179725" y="3281936"/>
            <a:ext cx="244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 dirty="0">
                <a:solidFill>
                  <a:schemeClr val="bg1"/>
                </a:solidFill>
                <a:latin typeface="Tw Cen MT" panose="020B0602020104020603" pitchFamily="34" charset="0"/>
              </a:rPr>
              <a:t>Network Structure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AE67CF4-FC0F-44DC-BEEE-06E7925D0FD3}"/>
              </a:ext>
            </a:extLst>
          </p:cNvPr>
          <p:cNvSpPr txBox="1"/>
          <p:nvPr/>
        </p:nvSpPr>
        <p:spPr>
          <a:xfrm rot="16200000">
            <a:off x="664688" y="3281936"/>
            <a:ext cx="244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Dataset &amp; Metrics</a:t>
            </a:r>
            <a:endParaRPr lang="it-IT" sz="1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3B818F5-6E28-450F-BE75-6CBA99264AFD}"/>
              </a:ext>
            </a:extLst>
          </p:cNvPr>
          <p:cNvSpPr txBox="1"/>
          <p:nvPr/>
        </p:nvSpPr>
        <p:spPr>
          <a:xfrm rot="16200000">
            <a:off x="10400138" y="3320690"/>
            <a:ext cx="2435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  <a:latin typeface="Tw Cen MT" panose="020B0602020104020603" pitchFamily="34" charset="0"/>
              </a:rPr>
              <a:t>Experimentation &amp; Results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6049D5C-DBBF-4B7A-A3E4-1A998DF2E5C3}"/>
              </a:ext>
            </a:extLst>
          </p:cNvPr>
          <p:cNvSpPr txBox="1"/>
          <p:nvPr/>
        </p:nvSpPr>
        <p:spPr>
          <a:xfrm rot="16200000">
            <a:off x="11017191" y="3167388"/>
            <a:ext cx="184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Conclusion</a:t>
            </a:r>
            <a:endParaRPr lang="it-IT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AC003E8-8C0A-4340-915A-6307183E807C}"/>
              </a:ext>
            </a:extLst>
          </p:cNvPr>
          <p:cNvSpPr txBox="1"/>
          <p:nvPr/>
        </p:nvSpPr>
        <p:spPr>
          <a:xfrm>
            <a:off x="2439979" y="350982"/>
            <a:ext cx="9104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w Cen MT" panose="020B0602020104020603" pitchFamily="34" charset="0"/>
              </a:rPr>
              <a:t>Modifying the parameters and evaluating the results using a different network, and the models have been trained over 150 epochs.</a:t>
            </a:r>
            <a:endParaRPr lang="it-IT" sz="2000" dirty="0">
              <a:latin typeface="Tw Cen MT" panose="020B0602020104020603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7220078-1B42-4834-BF06-77F763CA7858}"/>
              </a:ext>
            </a:extLst>
          </p:cNvPr>
          <p:cNvSpPr txBox="1"/>
          <p:nvPr/>
        </p:nvSpPr>
        <p:spPr>
          <a:xfrm>
            <a:off x="5714607" y="1203841"/>
            <a:ext cx="2053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i="1" dirty="0">
                <a:solidFill>
                  <a:srgbClr val="FF5969"/>
                </a:solidFill>
                <a:latin typeface="Tw Cen MT" panose="020B0602020104020603" pitchFamily="34" charset="0"/>
              </a:rPr>
              <a:t>First Experiment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29957FA-BF6F-4052-AFC9-199F9DADD135}"/>
              </a:ext>
            </a:extLst>
          </p:cNvPr>
          <p:cNvSpPr txBox="1"/>
          <p:nvPr/>
        </p:nvSpPr>
        <p:spPr>
          <a:xfrm>
            <a:off x="2628398" y="1699426"/>
            <a:ext cx="76980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i="1" dirty="0" err="1">
                <a:latin typeface="Tw Cen MT" panose="020B0602020104020603" pitchFamily="34" charset="0"/>
              </a:rPr>
              <a:t>Change</a:t>
            </a:r>
            <a:r>
              <a:rPr lang="it-IT" sz="2000" b="1" i="1" dirty="0">
                <a:latin typeface="Tw Cen MT" panose="020B0602020104020603" pitchFamily="34" charset="0"/>
              </a:rPr>
              <a:t> </a:t>
            </a:r>
            <a:r>
              <a:rPr lang="it-IT" sz="2000" b="1" i="1" dirty="0" err="1">
                <a:latin typeface="Tw Cen MT" panose="020B0602020104020603" pitchFamily="34" charset="0"/>
              </a:rPr>
              <a:t>number</a:t>
            </a:r>
            <a:r>
              <a:rPr lang="it-IT" sz="2000" b="1" i="1" dirty="0">
                <a:latin typeface="Tw Cen MT" panose="020B0602020104020603" pitchFamily="34" charset="0"/>
              </a:rPr>
              <a:t> of filters: </a:t>
            </a:r>
            <a:r>
              <a:rPr lang="it-IT" sz="2000" b="1" i="1" dirty="0">
                <a:solidFill>
                  <a:srgbClr val="00A0A8"/>
                </a:solidFill>
                <a:latin typeface="Tw Cen MT" panose="020B0602020104020603" pitchFamily="34" charset="0"/>
              </a:rPr>
              <a:t>32</a:t>
            </a:r>
            <a:r>
              <a:rPr lang="it-IT" sz="2000" b="1" i="1" dirty="0">
                <a:latin typeface="Tw Cen MT" panose="020B0602020104020603" pitchFamily="34" charset="0"/>
              </a:rPr>
              <a:t> and </a:t>
            </a:r>
            <a:r>
              <a:rPr lang="it-IT" sz="2000" b="1" i="1" dirty="0">
                <a:solidFill>
                  <a:srgbClr val="00A0A8"/>
                </a:solidFill>
                <a:latin typeface="Tw Cen MT" panose="020B0602020104020603" pitchFamily="34" charset="0"/>
              </a:rPr>
              <a:t>16</a:t>
            </a:r>
            <a:r>
              <a:rPr lang="it-IT" sz="2000" b="1" i="1" dirty="0">
                <a:latin typeface="Tw Cen MT" panose="020B0602020104020603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>
                <a:latin typeface="Tw Cen MT" panose="020B0602020104020603" pitchFamily="34" charset="0"/>
              </a:rPr>
              <a:t>Analyzing the results on both the datasets (with one overlap </a:t>
            </a:r>
            <a:r>
              <a:rPr lang="en-US" sz="2000" i="1" dirty="0">
                <a:solidFill>
                  <a:srgbClr val="00A0A8"/>
                </a:solidFill>
                <a:latin typeface="Tw Cen MT" panose="020B0602020104020603" pitchFamily="34" charset="0"/>
              </a:rPr>
              <a:t>(ov1) </a:t>
            </a:r>
            <a:r>
              <a:rPr lang="en-US" sz="2000" i="1" dirty="0">
                <a:latin typeface="Tw Cen MT" panose="020B0602020104020603" pitchFamily="34" charset="0"/>
              </a:rPr>
              <a:t>and two overlaps </a:t>
            </a:r>
            <a:r>
              <a:rPr lang="en-US" sz="2000" i="1" dirty="0">
                <a:solidFill>
                  <a:srgbClr val="00A0A8"/>
                </a:solidFill>
                <a:latin typeface="Tw Cen MT" panose="020B0602020104020603" pitchFamily="34" charset="0"/>
              </a:rPr>
              <a:t>(ov2)</a:t>
            </a:r>
            <a:r>
              <a:rPr lang="en-US" sz="2000" i="1" dirty="0">
                <a:latin typeface="Tw Cen MT" panose="020B0602020104020603" pitchFamily="34" charset="0"/>
              </a:rPr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>
                <a:latin typeface="Tw Cen MT" panose="020B0602020104020603" pitchFamily="34" charset="0"/>
              </a:rPr>
              <a:t>Sequence length of </a:t>
            </a:r>
            <a:r>
              <a:rPr lang="en-US" sz="2000" i="1" dirty="0">
                <a:solidFill>
                  <a:srgbClr val="00A0A8"/>
                </a:solidFill>
                <a:latin typeface="Tw Cen MT" panose="020B0602020104020603" pitchFamily="34" charset="0"/>
              </a:rPr>
              <a:t>T = 512 </a:t>
            </a:r>
            <a:r>
              <a:rPr lang="en-US" sz="2000" i="1" dirty="0">
                <a:latin typeface="Tw Cen MT" panose="020B0602020104020603" pitchFamily="34" charset="0"/>
              </a:rPr>
              <a:t>frames, window length </a:t>
            </a:r>
            <a:r>
              <a:rPr lang="en-US" sz="2000" i="1" dirty="0">
                <a:solidFill>
                  <a:srgbClr val="00A0A8"/>
                </a:solidFill>
                <a:latin typeface="Tw Cen MT" panose="020B0602020104020603" pitchFamily="34" charset="0"/>
              </a:rPr>
              <a:t>M = 512</a:t>
            </a:r>
            <a:r>
              <a:rPr lang="en-US" sz="2000" i="1" dirty="0">
                <a:latin typeface="Tw Cen MT" panose="020B0602020104020603" pitchFamily="34" charset="0"/>
              </a:rPr>
              <a:t>, batch size of </a:t>
            </a:r>
            <a:r>
              <a:rPr lang="en-US" sz="2000" i="1" dirty="0">
                <a:solidFill>
                  <a:srgbClr val="00A0A8"/>
                </a:solidFill>
                <a:latin typeface="Tw Cen MT" panose="020B0602020104020603" pitchFamily="34" charset="0"/>
              </a:rPr>
              <a:t>10</a:t>
            </a:r>
            <a:r>
              <a:rPr lang="en-US" sz="2000" i="1" dirty="0">
                <a:latin typeface="Tw Cen MT" panose="020B0602020104020603" pitchFamily="34" charset="0"/>
              </a:rPr>
              <a:t>, </a:t>
            </a:r>
            <a:r>
              <a:rPr lang="en-US" sz="2000" i="1" dirty="0">
                <a:solidFill>
                  <a:srgbClr val="00A0A8"/>
                </a:solidFill>
                <a:latin typeface="Tw Cen MT" panose="020B0602020104020603" pitchFamily="34" charset="0"/>
              </a:rPr>
              <a:t>Q = 128 </a:t>
            </a:r>
            <a:r>
              <a:rPr lang="en-US" sz="2000" i="1" dirty="0">
                <a:latin typeface="Tw Cen MT" panose="020B0602020104020603" pitchFamily="34" charset="0"/>
              </a:rPr>
              <a:t>nodes for the recurrent networks and </a:t>
            </a:r>
            <a:r>
              <a:rPr lang="en-US" sz="2000" i="1" dirty="0">
                <a:solidFill>
                  <a:srgbClr val="00A0A8"/>
                </a:solidFill>
                <a:latin typeface="Tw Cen MT" panose="020B0602020104020603" pitchFamily="34" charset="0"/>
              </a:rPr>
              <a:t>R = 32</a:t>
            </a:r>
            <a:r>
              <a:rPr lang="en-US" sz="2000" i="1" dirty="0">
                <a:latin typeface="Tw Cen MT" panose="020B0602020104020603" pitchFamily="34" charset="0"/>
              </a:rPr>
              <a:t> nodes for the fully connected layers.</a:t>
            </a:r>
            <a:endParaRPr lang="it-IT" sz="2000" i="1" dirty="0">
              <a:latin typeface="Tw Cen MT" panose="020B0602020104020603" pitchFamily="34" charset="0"/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A4F58DCF-522D-4682-95D7-936F0905D4FE}"/>
              </a:ext>
            </a:extLst>
          </p:cNvPr>
          <p:cNvSpPr txBox="1"/>
          <p:nvPr/>
        </p:nvSpPr>
        <p:spPr>
          <a:xfrm>
            <a:off x="5621854" y="3727600"/>
            <a:ext cx="2487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i="1" dirty="0">
                <a:solidFill>
                  <a:srgbClr val="FF5969"/>
                </a:solidFill>
                <a:latin typeface="Tw Cen MT" panose="020B0602020104020603" pitchFamily="34" charset="0"/>
              </a:rPr>
              <a:t>Second Experiment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8729417-F38B-4E6B-B2BD-EDFC7C98ED1D}"/>
              </a:ext>
            </a:extLst>
          </p:cNvPr>
          <p:cNvSpPr txBox="1"/>
          <p:nvPr/>
        </p:nvSpPr>
        <p:spPr>
          <a:xfrm>
            <a:off x="2874298" y="4230255"/>
            <a:ext cx="7327555" cy="201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C351962-7E02-4CEA-9606-61EE00CC5382}"/>
              </a:ext>
            </a:extLst>
          </p:cNvPr>
          <p:cNvSpPr txBox="1"/>
          <p:nvPr/>
        </p:nvSpPr>
        <p:spPr>
          <a:xfrm>
            <a:off x="2634946" y="4269526"/>
            <a:ext cx="82661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Tw Cen MT" panose="020B0602020104020603" pitchFamily="34" charset="0"/>
              </a:rPr>
              <a:t>Compare the proposed quaternion CRNN with the traditional approach: </a:t>
            </a:r>
            <a:r>
              <a:rPr lang="en-US" sz="2000" b="1" i="1" dirty="0" err="1">
                <a:solidFill>
                  <a:srgbClr val="00A0A8"/>
                </a:solidFill>
                <a:latin typeface="Tw Cen MT" panose="020B0602020104020603" pitchFamily="34" charset="0"/>
              </a:rPr>
              <a:t>SELDnet</a:t>
            </a:r>
            <a:r>
              <a:rPr lang="en-US" sz="2000" b="1" i="1" dirty="0">
                <a:solidFill>
                  <a:srgbClr val="00A0A8"/>
                </a:solidFill>
                <a:latin typeface="Tw Cen MT" panose="020B0602020104020603" pitchFamily="34" charset="0"/>
              </a:rPr>
              <a:t> architecture based on traditional convolutional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>
                <a:latin typeface="Tw Cen MT" panose="020B0602020104020603" pitchFamily="34" charset="0"/>
              </a:rPr>
              <a:t>Default parameters : </a:t>
            </a:r>
            <a:r>
              <a:rPr lang="en-US" sz="2000" i="1" dirty="0">
                <a:solidFill>
                  <a:srgbClr val="00A0A8"/>
                </a:solidFill>
                <a:latin typeface="Tw Cen MT" panose="020B0602020104020603" pitchFamily="34" charset="0"/>
              </a:rPr>
              <a:t>T = 128</a:t>
            </a:r>
            <a:r>
              <a:rPr lang="en-US" sz="2000" i="1" dirty="0">
                <a:latin typeface="Tw Cen MT" panose="020B0602020104020603" pitchFamily="34" charset="0"/>
              </a:rPr>
              <a:t>,</a:t>
            </a:r>
            <a:r>
              <a:rPr lang="en-US" sz="2000" i="1" dirty="0">
                <a:solidFill>
                  <a:srgbClr val="00A0A8"/>
                </a:solidFill>
                <a:latin typeface="Tw Cen MT" panose="020B0602020104020603" pitchFamily="34" charset="0"/>
              </a:rPr>
              <a:t> M = 2048</a:t>
            </a:r>
            <a:r>
              <a:rPr lang="en-US" sz="2000" i="1" dirty="0">
                <a:latin typeface="Tw Cen MT" panose="020B0602020104020603" pitchFamily="34" charset="0"/>
              </a:rPr>
              <a:t>,</a:t>
            </a:r>
            <a:r>
              <a:rPr lang="en-US" sz="2000" i="1" dirty="0">
                <a:solidFill>
                  <a:srgbClr val="00A0A8"/>
                </a:solidFill>
                <a:latin typeface="Tw Cen MT" panose="020B0602020104020603" pitchFamily="34" charset="0"/>
              </a:rPr>
              <a:t> C = 4</a:t>
            </a:r>
            <a:r>
              <a:rPr lang="en-US" sz="2000" i="1" dirty="0">
                <a:latin typeface="Tw Cen MT" panose="020B0602020104020603" pitchFamily="34" charset="0"/>
              </a:rPr>
              <a:t>,</a:t>
            </a:r>
            <a:r>
              <a:rPr lang="en-US" sz="2000" i="1" dirty="0">
                <a:solidFill>
                  <a:srgbClr val="00A0A8"/>
                </a:solidFill>
                <a:latin typeface="Tw Cen MT" panose="020B0602020104020603" pitchFamily="34" charset="0"/>
              </a:rPr>
              <a:t> P = 64</a:t>
            </a:r>
            <a:r>
              <a:rPr lang="en-US" sz="2000" i="1" dirty="0">
                <a:latin typeface="Tw Cen MT" panose="020B0602020104020603" pitchFamily="34" charset="0"/>
              </a:rPr>
              <a:t>,</a:t>
            </a:r>
            <a:r>
              <a:rPr lang="en-US" sz="2000" i="1" dirty="0">
                <a:solidFill>
                  <a:srgbClr val="00A0A8"/>
                </a:solidFill>
                <a:latin typeface="Tw Cen MT" panose="020B0602020104020603" pitchFamily="34" charset="0"/>
              </a:rPr>
              <a:t> MP1 = MP2 = 8</a:t>
            </a:r>
            <a:r>
              <a:rPr lang="en-US" sz="2000" i="1" dirty="0">
                <a:latin typeface="Tw Cen MT" panose="020B0602020104020603" pitchFamily="34" charset="0"/>
              </a:rPr>
              <a:t>,</a:t>
            </a:r>
            <a:r>
              <a:rPr lang="en-US" sz="2000" i="1" dirty="0">
                <a:solidFill>
                  <a:srgbClr val="00A0A8"/>
                </a:solidFill>
                <a:latin typeface="Tw Cen MT" panose="020B0602020104020603" pitchFamily="34" charset="0"/>
              </a:rPr>
              <a:t> MP3 = 4</a:t>
            </a:r>
            <a:r>
              <a:rPr lang="en-US" sz="2000" i="1" dirty="0">
                <a:latin typeface="Tw Cen MT" panose="020B0602020104020603" pitchFamily="34" charset="0"/>
              </a:rPr>
              <a:t>,</a:t>
            </a:r>
            <a:r>
              <a:rPr lang="en-US" sz="2000" i="1" dirty="0">
                <a:solidFill>
                  <a:srgbClr val="00A0A8"/>
                </a:solidFill>
                <a:latin typeface="Tw Cen MT" panose="020B0602020104020603" pitchFamily="34" charset="0"/>
              </a:rPr>
              <a:t> Q = R = 128</a:t>
            </a:r>
            <a:r>
              <a:rPr lang="en-US" sz="2000" i="1" dirty="0">
                <a:latin typeface="Tw Cen MT" panose="020B0602020104020603" pitchFamily="34" charset="0"/>
              </a:rPr>
              <a:t>,</a:t>
            </a:r>
            <a:r>
              <a:rPr lang="en-US" sz="2000" i="1" dirty="0">
                <a:solidFill>
                  <a:srgbClr val="00A0A8"/>
                </a:solidFill>
                <a:latin typeface="Tw Cen MT" panose="020B0602020104020603" pitchFamily="34" charset="0"/>
              </a:rPr>
              <a:t> N = 11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>
                <a:latin typeface="Tw Cen MT" panose="020B0602020104020603" pitchFamily="34" charset="0"/>
              </a:rPr>
              <a:t>used the winning configuration of our first experiment (P = 32 filters), in order to have about same number of parameter of the proposed quaternion network and of the </a:t>
            </a:r>
            <a:r>
              <a:rPr lang="en-US" sz="2000" i="1" dirty="0" err="1">
                <a:latin typeface="Tw Cen MT" panose="020B0602020104020603" pitchFamily="34" charset="0"/>
              </a:rPr>
              <a:t>SELDnet</a:t>
            </a:r>
            <a:r>
              <a:rPr lang="en-US" sz="2000" i="1" dirty="0">
                <a:latin typeface="Tw Cen MT" panose="020B0602020104020603" pitchFamily="34" charset="0"/>
              </a:rPr>
              <a:t>, in this way the results are comparable.</a:t>
            </a:r>
            <a:endParaRPr lang="en-US" sz="2400" i="1" dirty="0"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800" i="1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664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1" y="0"/>
            <a:ext cx="12482921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55881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-8160425" y="-7"/>
            <a:ext cx="10266188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-8375537" y="-4"/>
            <a:ext cx="10015178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1306639" y="0"/>
            <a:ext cx="12397564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3" name="TextBox 62">
            <a:extLst>
              <a:ext uri="{FF2B5EF4-FFF2-40B4-BE49-F238E27FC236}">
                <a16:creationId xmlns:a16="http://schemas.microsoft.com/office/drawing/2014/main" id="{02DBC3AA-053E-4DD2-A566-841B9ADFA88D}"/>
              </a:ext>
            </a:extLst>
          </p:cNvPr>
          <p:cNvSpPr txBox="1"/>
          <p:nvPr/>
        </p:nvSpPr>
        <p:spPr>
          <a:xfrm rot="16200000">
            <a:off x="9892589" y="3251160"/>
            <a:ext cx="2360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4" name="TextBox 57">
            <a:extLst>
              <a:ext uri="{FF2B5EF4-FFF2-40B4-BE49-F238E27FC236}">
                <a16:creationId xmlns:a16="http://schemas.microsoft.com/office/drawing/2014/main" id="{D12E11E7-9432-4A05-88C1-F2AFDE4DB383}"/>
              </a:ext>
            </a:extLst>
          </p:cNvPr>
          <p:cNvSpPr txBox="1"/>
          <p:nvPr/>
        </p:nvSpPr>
        <p:spPr>
          <a:xfrm rot="16200000">
            <a:off x="10400192" y="3251161"/>
            <a:ext cx="199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C24A0425-3A65-40A6-9327-28E79323447D}"/>
              </a:ext>
            </a:extLst>
          </p:cNvPr>
          <p:cNvSpPr txBox="1"/>
          <p:nvPr/>
        </p:nvSpPr>
        <p:spPr>
          <a:xfrm rot="16200000">
            <a:off x="-789315" y="3251160"/>
            <a:ext cx="2166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Introduction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D1CC3A5-9B84-4B80-A9F8-5928E8B06C71}"/>
              </a:ext>
            </a:extLst>
          </p:cNvPr>
          <p:cNvSpPr txBox="1"/>
          <p:nvPr/>
        </p:nvSpPr>
        <p:spPr>
          <a:xfrm rot="16200000">
            <a:off x="-356102" y="3276585"/>
            <a:ext cx="2443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Quaternion Domain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E4918D00-1FAB-427D-B736-BF744572315C}"/>
              </a:ext>
            </a:extLst>
          </p:cNvPr>
          <p:cNvSpPr txBox="1"/>
          <p:nvPr/>
        </p:nvSpPr>
        <p:spPr>
          <a:xfrm rot="16200000">
            <a:off x="179725" y="3281936"/>
            <a:ext cx="244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 dirty="0">
                <a:solidFill>
                  <a:schemeClr val="bg1"/>
                </a:solidFill>
                <a:latin typeface="Tw Cen MT" panose="020B0602020104020603" pitchFamily="34" charset="0"/>
              </a:rPr>
              <a:t>Network Structure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AE67CF4-FC0F-44DC-BEEE-06E7925D0FD3}"/>
              </a:ext>
            </a:extLst>
          </p:cNvPr>
          <p:cNvSpPr txBox="1"/>
          <p:nvPr/>
        </p:nvSpPr>
        <p:spPr>
          <a:xfrm rot="16200000">
            <a:off x="664688" y="3281936"/>
            <a:ext cx="244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Dataset &amp; Metrics</a:t>
            </a:r>
            <a:endParaRPr lang="it-IT" sz="1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3B818F5-6E28-450F-BE75-6CBA99264AFD}"/>
              </a:ext>
            </a:extLst>
          </p:cNvPr>
          <p:cNvSpPr txBox="1"/>
          <p:nvPr/>
        </p:nvSpPr>
        <p:spPr>
          <a:xfrm rot="16200000">
            <a:off x="10400138" y="3320690"/>
            <a:ext cx="2435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  <a:latin typeface="Tw Cen MT" panose="020B0602020104020603" pitchFamily="34" charset="0"/>
              </a:rPr>
              <a:t>Experimentation &amp; Results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6049D5C-DBBF-4B7A-A3E4-1A998DF2E5C3}"/>
              </a:ext>
            </a:extLst>
          </p:cNvPr>
          <p:cNvSpPr txBox="1"/>
          <p:nvPr/>
        </p:nvSpPr>
        <p:spPr>
          <a:xfrm rot="16200000">
            <a:off x="11017192" y="3167388"/>
            <a:ext cx="184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Conclusion</a:t>
            </a:r>
            <a:endParaRPr lang="it-IT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650EDCD9-4318-4035-AE60-DB1FB2290A08}"/>
              </a:ext>
            </a:extLst>
          </p:cNvPr>
          <p:cNvSpPr txBox="1"/>
          <p:nvPr/>
        </p:nvSpPr>
        <p:spPr>
          <a:xfrm>
            <a:off x="2892507" y="177798"/>
            <a:ext cx="7790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5969"/>
                </a:solidFill>
                <a:latin typeface="Tw Cen MT" panose="020B0602020104020603" pitchFamily="34" charset="0"/>
              </a:rPr>
              <a:t>Experiments carried out: QCRNN 16, QCRNN 32 and CRNN </a:t>
            </a:r>
            <a:endParaRPr lang="it-IT" sz="3200" b="1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pic>
        <p:nvPicPr>
          <p:cNvPr id="3" name="Immagine 2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15C9C321-26F0-4AB5-BD89-AF91324A1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898" y="809982"/>
            <a:ext cx="3230620" cy="195795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43E78C0-1D0F-4812-AE86-9B4EFC7F30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759" y="804254"/>
            <a:ext cx="3212537" cy="1946992"/>
          </a:xfrm>
          <a:prstGeom prst="rect">
            <a:avLst/>
          </a:prstGeom>
        </p:spPr>
      </p:pic>
      <p:pic>
        <p:nvPicPr>
          <p:cNvPr id="7" name="Immagine 6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3409CE7E-50C0-4128-A98C-5691FF0997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974" y="3197444"/>
            <a:ext cx="3324877" cy="20150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F4779D3F-A508-43CA-9E1B-AF98568732D2}"/>
                  </a:ext>
                </a:extLst>
              </p:cNvPr>
              <p:cNvSpPr txBox="1"/>
              <p:nvPr/>
            </p:nvSpPr>
            <p:spPr>
              <a:xfrm>
                <a:off x="3111278" y="2815371"/>
                <a:ext cx="1370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𝑆𝐸𝐷</m:t>
                        </m:r>
                      </m:sub>
                    </m:sSub>
                  </m:oMath>
                </a14:m>
                <a:r>
                  <a:rPr lang="it-IT" dirty="0">
                    <a:latin typeface="Tw Cen MT" panose="020B0602020104020603" pitchFamily="34" charset="0"/>
                  </a:rPr>
                  <a:t> on ov1</a:t>
                </a:r>
              </a:p>
            </p:txBody>
          </p:sp>
        </mc:Choice>
        <mc:Fallback xmlns="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F4779D3F-A508-43CA-9E1B-AF9856873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278" y="2815371"/>
                <a:ext cx="1370751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FBAA19F0-5B3A-48D7-9B6F-07359FF477F3}"/>
                  </a:ext>
                </a:extLst>
              </p:cNvPr>
              <p:cNvSpPr txBox="1"/>
              <p:nvPr/>
            </p:nvSpPr>
            <p:spPr>
              <a:xfrm>
                <a:off x="7800823" y="2718871"/>
                <a:ext cx="1370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𝐷𝑂𝐴</m:t>
                        </m:r>
                      </m:sub>
                    </m:sSub>
                  </m:oMath>
                </a14:m>
                <a:r>
                  <a:rPr lang="it-IT" dirty="0">
                    <a:latin typeface="Tw Cen MT" panose="020B0602020104020603" pitchFamily="34" charset="0"/>
                  </a:rPr>
                  <a:t> on ov1</a:t>
                </a:r>
              </a:p>
            </p:txBody>
          </p:sp>
        </mc:Choice>
        <mc:Fallback xmlns="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FBAA19F0-5B3A-48D7-9B6F-07359FF47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823" y="2718871"/>
                <a:ext cx="1370751" cy="369332"/>
              </a:xfrm>
              <a:prstGeom prst="rect">
                <a:avLst/>
              </a:prstGeom>
              <a:blipFill>
                <a:blip r:embed="rId6"/>
                <a:stretch>
                  <a:fillRect t="-8197" r="-1333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A3EFE3E5-4A76-498B-9C69-F83D32902D87}"/>
                  </a:ext>
                </a:extLst>
              </p:cNvPr>
              <p:cNvSpPr txBox="1"/>
              <p:nvPr/>
            </p:nvSpPr>
            <p:spPr>
              <a:xfrm>
                <a:off x="5950539" y="5027855"/>
                <a:ext cx="16134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𝑆𝐸𝐿𝐷</m:t>
                        </m:r>
                      </m:sub>
                    </m:sSub>
                  </m:oMath>
                </a14:m>
                <a:r>
                  <a:rPr lang="it-IT" dirty="0">
                    <a:latin typeface="Tw Cen MT" panose="020B0602020104020603" pitchFamily="34" charset="0"/>
                  </a:rPr>
                  <a:t> on ov1</a:t>
                </a:r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A3EFE3E5-4A76-498B-9C69-F83D32902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539" y="5027855"/>
                <a:ext cx="1613457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0A89575-7DA1-4650-9261-AAD42446D66E}"/>
              </a:ext>
            </a:extLst>
          </p:cNvPr>
          <p:cNvSpPr txBox="1"/>
          <p:nvPr/>
        </p:nvSpPr>
        <p:spPr>
          <a:xfrm>
            <a:off x="2683680" y="5619761"/>
            <a:ext cx="79155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b="1" i="1" dirty="0">
                <a:solidFill>
                  <a:schemeClr val="accent2"/>
                </a:solidFill>
                <a:latin typeface="Tw Cen MT" panose="020B0602020104020603" pitchFamily="34" charset="0"/>
              </a:rPr>
              <a:t>orange:</a:t>
            </a:r>
            <a:r>
              <a:rPr lang="en-US" sz="2000" dirty="0">
                <a:latin typeface="Tw Cen MT" panose="020B0602020104020603" pitchFamily="34" charset="0"/>
              </a:rPr>
              <a:t> QCRNN net with </a:t>
            </a:r>
            <a:r>
              <a:rPr lang="en-US" sz="2000" b="1" i="1" dirty="0">
                <a:latin typeface="Tw Cen MT" panose="020B0602020104020603" pitchFamily="34" charset="0"/>
              </a:rPr>
              <a:t>16 filters </a:t>
            </a:r>
            <a:r>
              <a:rPr lang="en-US" sz="2000" dirty="0">
                <a:latin typeface="Tw Cen MT" panose="020B0602020104020603" pitchFamily="34" charset="0"/>
              </a:rPr>
              <a:t>in the quaternion convolutional layers;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b="1" i="1" dirty="0">
                <a:solidFill>
                  <a:srgbClr val="00B0F0"/>
                </a:solidFill>
                <a:latin typeface="Tw Cen MT" panose="020B0602020104020603" pitchFamily="34" charset="0"/>
              </a:rPr>
              <a:t>blue:</a:t>
            </a:r>
            <a:r>
              <a:rPr lang="en-US" sz="2000" dirty="0">
                <a:latin typeface="Tw Cen MT" panose="020B0602020104020603" pitchFamily="34" charset="0"/>
              </a:rPr>
              <a:t> QCRNN net with </a:t>
            </a:r>
            <a:r>
              <a:rPr lang="en-US" sz="2000" b="1" i="1" dirty="0">
                <a:latin typeface="Tw Cen MT" panose="020B0602020104020603" pitchFamily="34" charset="0"/>
              </a:rPr>
              <a:t>32 filters</a:t>
            </a:r>
            <a:r>
              <a:rPr lang="en-US" sz="2000" dirty="0">
                <a:latin typeface="Tw Cen MT" panose="020B0602020104020603" pitchFamily="34" charset="0"/>
              </a:rPr>
              <a:t> in the quaternion convolutional layers;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b="1" i="1" dirty="0">
                <a:solidFill>
                  <a:srgbClr val="C00000"/>
                </a:solidFill>
                <a:latin typeface="Tw Cen MT" panose="020B0602020104020603" pitchFamily="34" charset="0"/>
              </a:rPr>
              <a:t>red:</a:t>
            </a:r>
            <a:r>
              <a:rPr lang="en-US" sz="2000" dirty="0">
                <a:latin typeface="Tw Cen MT" panose="020B0602020104020603" pitchFamily="34" charset="0"/>
              </a:rPr>
              <a:t> Traditional </a:t>
            </a:r>
            <a:r>
              <a:rPr lang="en-US" sz="2000" dirty="0" err="1">
                <a:latin typeface="Tw Cen MT" panose="020B0602020104020603" pitchFamily="34" charset="0"/>
              </a:rPr>
              <a:t>Seld</a:t>
            </a:r>
            <a:r>
              <a:rPr lang="en-US" sz="2000" dirty="0">
                <a:latin typeface="Tw Cen MT" panose="020B0602020104020603" pitchFamily="34" charset="0"/>
              </a:rPr>
              <a:t>-net CRNN approach with default parameters;</a:t>
            </a:r>
            <a:endParaRPr lang="it-IT" sz="20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47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1" y="0"/>
            <a:ext cx="12482921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55881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-8160425" y="-7"/>
            <a:ext cx="10266188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-8375537" y="-4"/>
            <a:ext cx="10015178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1306639" y="0"/>
            <a:ext cx="12397564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3" name="TextBox 62">
            <a:extLst>
              <a:ext uri="{FF2B5EF4-FFF2-40B4-BE49-F238E27FC236}">
                <a16:creationId xmlns:a16="http://schemas.microsoft.com/office/drawing/2014/main" id="{02DBC3AA-053E-4DD2-A566-841B9ADFA88D}"/>
              </a:ext>
            </a:extLst>
          </p:cNvPr>
          <p:cNvSpPr txBox="1"/>
          <p:nvPr/>
        </p:nvSpPr>
        <p:spPr>
          <a:xfrm rot="16200000">
            <a:off x="9892589" y="3251160"/>
            <a:ext cx="2360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4" name="TextBox 57">
            <a:extLst>
              <a:ext uri="{FF2B5EF4-FFF2-40B4-BE49-F238E27FC236}">
                <a16:creationId xmlns:a16="http://schemas.microsoft.com/office/drawing/2014/main" id="{D12E11E7-9432-4A05-88C1-F2AFDE4DB383}"/>
              </a:ext>
            </a:extLst>
          </p:cNvPr>
          <p:cNvSpPr txBox="1"/>
          <p:nvPr/>
        </p:nvSpPr>
        <p:spPr>
          <a:xfrm rot="16200000">
            <a:off x="10400192" y="3251161"/>
            <a:ext cx="199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C24A0425-3A65-40A6-9327-28E79323447D}"/>
              </a:ext>
            </a:extLst>
          </p:cNvPr>
          <p:cNvSpPr txBox="1"/>
          <p:nvPr/>
        </p:nvSpPr>
        <p:spPr>
          <a:xfrm rot="16200000">
            <a:off x="-789315" y="3251160"/>
            <a:ext cx="2166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Introduction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D1CC3A5-9B84-4B80-A9F8-5928E8B06C71}"/>
              </a:ext>
            </a:extLst>
          </p:cNvPr>
          <p:cNvSpPr txBox="1"/>
          <p:nvPr/>
        </p:nvSpPr>
        <p:spPr>
          <a:xfrm rot="16200000">
            <a:off x="-356102" y="3276585"/>
            <a:ext cx="2443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Quaternion Domain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E4918D00-1FAB-427D-B736-BF744572315C}"/>
              </a:ext>
            </a:extLst>
          </p:cNvPr>
          <p:cNvSpPr txBox="1"/>
          <p:nvPr/>
        </p:nvSpPr>
        <p:spPr>
          <a:xfrm rot="16200000">
            <a:off x="179725" y="3281936"/>
            <a:ext cx="244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 dirty="0">
                <a:solidFill>
                  <a:schemeClr val="bg1"/>
                </a:solidFill>
                <a:latin typeface="Tw Cen MT" panose="020B0602020104020603" pitchFamily="34" charset="0"/>
              </a:rPr>
              <a:t>Network Structure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AE67CF4-FC0F-44DC-BEEE-06E7925D0FD3}"/>
              </a:ext>
            </a:extLst>
          </p:cNvPr>
          <p:cNvSpPr txBox="1"/>
          <p:nvPr/>
        </p:nvSpPr>
        <p:spPr>
          <a:xfrm rot="16200000">
            <a:off x="664688" y="3281936"/>
            <a:ext cx="244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Dataset &amp; Metrics</a:t>
            </a:r>
            <a:endParaRPr lang="it-IT" sz="1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3B818F5-6E28-450F-BE75-6CBA99264AFD}"/>
              </a:ext>
            </a:extLst>
          </p:cNvPr>
          <p:cNvSpPr txBox="1"/>
          <p:nvPr/>
        </p:nvSpPr>
        <p:spPr>
          <a:xfrm rot="16200000">
            <a:off x="10400138" y="3320690"/>
            <a:ext cx="2435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  <a:latin typeface="Tw Cen MT" panose="020B0602020104020603" pitchFamily="34" charset="0"/>
              </a:rPr>
              <a:t>Experimentation &amp; Results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6049D5C-DBBF-4B7A-A3E4-1A998DF2E5C3}"/>
              </a:ext>
            </a:extLst>
          </p:cNvPr>
          <p:cNvSpPr txBox="1"/>
          <p:nvPr/>
        </p:nvSpPr>
        <p:spPr>
          <a:xfrm rot="16200000">
            <a:off x="11017192" y="3167388"/>
            <a:ext cx="184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Conclusion</a:t>
            </a:r>
            <a:endParaRPr lang="it-IT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29" name="Immagine 28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FD417C80-F121-4948-8161-62425772A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377" y="333786"/>
            <a:ext cx="2804121" cy="1699467"/>
          </a:xfrm>
          <a:prstGeom prst="rect">
            <a:avLst/>
          </a:prstGeom>
        </p:spPr>
      </p:pic>
      <p:pic>
        <p:nvPicPr>
          <p:cNvPr id="30" name="Immagine 29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D46E08D6-B6F6-4105-903F-ED27E3B322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162" y="333785"/>
            <a:ext cx="2804121" cy="1699467"/>
          </a:xfrm>
          <a:prstGeom prst="rect">
            <a:avLst/>
          </a:prstGeom>
        </p:spPr>
      </p:pic>
      <p:pic>
        <p:nvPicPr>
          <p:cNvPr id="31" name="Immagine 30" descr="Immagine che contiene orologio, metro&#10;&#10;Descrizione generata automaticamente">
            <a:extLst>
              <a:ext uri="{FF2B5EF4-FFF2-40B4-BE49-F238E27FC236}">
                <a16:creationId xmlns:a16="http://schemas.microsoft.com/office/drawing/2014/main" id="{196D6125-AC00-4FFC-9032-EF40DFC239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504" y="313856"/>
            <a:ext cx="2804121" cy="16994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52146D5C-A7F0-40E5-AC11-4ED3EDD1DE2C}"/>
                  </a:ext>
                </a:extLst>
              </p:cNvPr>
              <p:cNvSpPr txBox="1"/>
              <p:nvPr/>
            </p:nvSpPr>
            <p:spPr>
              <a:xfrm>
                <a:off x="3223545" y="2013323"/>
                <a:ext cx="1370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𝑆𝐸𝐷</m:t>
                        </m:r>
                      </m:sub>
                    </m:sSub>
                  </m:oMath>
                </a14:m>
                <a:r>
                  <a:rPr lang="it-IT" dirty="0">
                    <a:latin typeface="Tw Cen MT" panose="020B0602020104020603" pitchFamily="34" charset="0"/>
                  </a:rPr>
                  <a:t> on ov2</a:t>
                </a:r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52146D5C-A7F0-40E5-AC11-4ED3EDD1D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545" y="2013323"/>
                <a:ext cx="1370751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C19691B6-3597-4FB5-ADE8-EA02F0211459}"/>
                  </a:ext>
                </a:extLst>
              </p:cNvPr>
              <p:cNvSpPr txBox="1"/>
              <p:nvPr/>
            </p:nvSpPr>
            <p:spPr>
              <a:xfrm>
                <a:off x="6273065" y="2033252"/>
                <a:ext cx="1370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𝐷𝑂𝐴</m:t>
                        </m:r>
                      </m:sub>
                    </m:sSub>
                  </m:oMath>
                </a14:m>
                <a:r>
                  <a:rPr lang="it-IT" dirty="0">
                    <a:latin typeface="Tw Cen MT" panose="020B0602020104020603" pitchFamily="34" charset="0"/>
                  </a:rPr>
                  <a:t> on ov2</a:t>
                </a:r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C19691B6-3597-4FB5-ADE8-EA02F0211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065" y="2033252"/>
                <a:ext cx="1370751" cy="369332"/>
              </a:xfrm>
              <a:prstGeom prst="rect">
                <a:avLst/>
              </a:prstGeom>
              <a:blipFill>
                <a:blip r:embed="rId6"/>
                <a:stretch>
                  <a:fillRect t="-10000" r="-1778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A6B7DA31-4E30-4069-9231-04A2432DC33E}"/>
                  </a:ext>
                </a:extLst>
              </p:cNvPr>
              <p:cNvSpPr txBox="1"/>
              <p:nvPr/>
            </p:nvSpPr>
            <p:spPr>
              <a:xfrm>
                <a:off x="9175540" y="2013323"/>
                <a:ext cx="16134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𝑆𝐸𝐿𝐷</m:t>
                        </m:r>
                      </m:sub>
                    </m:sSub>
                  </m:oMath>
                </a14:m>
                <a:r>
                  <a:rPr lang="it-IT" dirty="0">
                    <a:latin typeface="Tw Cen MT" panose="020B0602020104020603" pitchFamily="34" charset="0"/>
                  </a:rPr>
                  <a:t> on ov2</a:t>
                </a:r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A6B7DA31-4E30-4069-9231-04A2432DC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5540" y="2013323"/>
                <a:ext cx="1613457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4CAC61D8-AC4D-4E3E-AFD4-28CDF246BB26}"/>
              </a:ext>
            </a:extLst>
          </p:cNvPr>
          <p:cNvSpPr txBox="1"/>
          <p:nvPr/>
        </p:nvSpPr>
        <p:spPr>
          <a:xfrm>
            <a:off x="2724977" y="2524842"/>
            <a:ext cx="79155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b="1" i="1" dirty="0">
                <a:solidFill>
                  <a:schemeClr val="accent2"/>
                </a:solidFill>
                <a:latin typeface="Tw Cen MT" panose="020B0602020104020603" pitchFamily="34" charset="0"/>
              </a:rPr>
              <a:t>orange:</a:t>
            </a:r>
            <a:r>
              <a:rPr lang="en-US" sz="2000" dirty="0">
                <a:latin typeface="Tw Cen MT" panose="020B0602020104020603" pitchFamily="34" charset="0"/>
              </a:rPr>
              <a:t> QCRNN net with </a:t>
            </a:r>
            <a:r>
              <a:rPr lang="en-US" sz="2000" b="1" i="1" dirty="0">
                <a:latin typeface="Tw Cen MT" panose="020B0602020104020603" pitchFamily="34" charset="0"/>
              </a:rPr>
              <a:t>32 filters </a:t>
            </a:r>
            <a:r>
              <a:rPr lang="en-US" sz="2000" dirty="0">
                <a:latin typeface="Tw Cen MT" panose="020B0602020104020603" pitchFamily="34" charset="0"/>
              </a:rPr>
              <a:t>in the quaternion convolutional layers;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b="1" i="1" dirty="0">
                <a:solidFill>
                  <a:srgbClr val="00B0F0"/>
                </a:solidFill>
                <a:latin typeface="Tw Cen MT" panose="020B0602020104020603" pitchFamily="34" charset="0"/>
              </a:rPr>
              <a:t>blue:</a:t>
            </a:r>
            <a:r>
              <a:rPr lang="en-US" sz="2000" dirty="0">
                <a:latin typeface="Tw Cen MT" panose="020B0602020104020603" pitchFamily="34" charset="0"/>
              </a:rPr>
              <a:t> QCRNN net with </a:t>
            </a:r>
            <a:r>
              <a:rPr lang="en-US" sz="2000" b="1" i="1" dirty="0">
                <a:latin typeface="Tw Cen MT" panose="020B0602020104020603" pitchFamily="34" charset="0"/>
              </a:rPr>
              <a:t>16 filters</a:t>
            </a:r>
            <a:r>
              <a:rPr lang="en-US" sz="2000" dirty="0">
                <a:latin typeface="Tw Cen MT" panose="020B0602020104020603" pitchFamily="34" charset="0"/>
              </a:rPr>
              <a:t> in the quaternion convolutional layers;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000" i="1" dirty="0">
                <a:latin typeface="Tw Cen MT" panose="020B0602020104020603" pitchFamily="34" charset="0"/>
              </a:rPr>
              <a:t> </a:t>
            </a:r>
            <a:r>
              <a:rPr lang="en-US" sz="2000" b="1" i="1" dirty="0">
                <a:solidFill>
                  <a:srgbClr val="C00000"/>
                </a:solidFill>
                <a:latin typeface="Tw Cen MT" panose="020B0602020104020603" pitchFamily="34" charset="0"/>
              </a:rPr>
              <a:t>red: </a:t>
            </a:r>
            <a:r>
              <a:rPr lang="en-US" sz="2000" dirty="0">
                <a:latin typeface="Tw Cen MT" panose="020B0602020104020603" pitchFamily="34" charset="0"/>
              </a:rPr>
              <a:t>Traditional </a:t>
            </a:r>
            <a:r>
              <a:rPr lang="en-US" sz="2000" dirty="0" err="1">
                <a:latin typeface="Tw Cen MT" panose="020B0602020104020603" pitchFamily="34" charset="0"/>
              </a:rPr>
              <a:t>Seld</a:t>
            </a:r>
            <a:r>
              <a:rPr lang="en-US" sz="2000" dirty="0">
                <a:latin typeface="Tw Cen MT" panose="020B0602020104020603" pitchFamily="34" charset="0"/>
              </a:rPr>
              <a:t>-net CRNN approach with default parameters;</a:t>
            </a:r>
            <a:endParaRPr lang="it-IT" sz="2000" dirty="0">
              <a:latin typeface="Tw Cen MT" panose="020B0602020104020603" pitchFamily="34" charset="0"/>
            </a:endParaRPr>
          </a:p>
        </p:txBody>
      </p:sp>
      <p:pic>
        <p:nvPicPr>
          <p:cNvPr id="3" name="Immagine 2" descr="Immagine che contiene testo, schermo, segnale, stanza&#10;&#10;Descrizione generata automaticamente">
            <a:extLst>
              <a:ext uri="{FF2B5EF4-FFF2-40B4-BE49-F238E27FC236}">
                <a16:creationId xmlns:a16="http://schemas.microsoft.com/office/drawing/2014/main" id="{3391978A-A33B-4F03-A51B-E720543166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882" y="3887331"/>
            <a:ext cx="5752559" cy="26238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740F4A12-0499-4656-9C1B-60A3E998807B}"/>
              </a:ext>
            </a:extLst>
          </p:cNvPr>
          <p:cNvSpPr txBox="1"/>
          <p:nvPr/>
        </p:nvSpPr>
        <p:spPr>
          <a:xfrm>
            <a:off x="8485907" y="4290053"/>
            <a:ext cx="25563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Tw Cen MT" panose="020B0602020104020603" pitchFamily="34" charset="0"/>
              </a:rPr>
              <a:t>The b</a:t>
            </a:r>
            <a:r>
              <a:rPr lang="en-US" sz="2000" dirty="0" err="1">
                <a:latin typeface="Tw Cen MT" panose="020B0602020104020603" pitchFamily="34" charset="0"/>
              </a:rPr>
              <a:t>est</a:t>
            </a:r>
            <a:r>
              <a:rPr lang="en-US" sz="2000" dirty="0">
                <a:latin typeface="Tw Cen MT" panose="020B0602020104020603" pitchFamily="34" charset="0"/>
              </a:rPr>
              <a:t> results on the </a:t>
            </a:r>
          </a:p>
          <a:p>
            <a:r>
              <a:rPr lang="en-US" sz="2000" dirty="0">
                <a:latin typeface="Tw Cen MT" panose="020B0602020104020603" pitchFamily="34" charset="0"/>
              </a:rPr>
              <a:t>TAU Dataset in terms of the SED score, DOA score and SELD score considering several experiments.</a:t>
            </a:r>
            <a:endParaRPr lang="it-IT" sz="20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403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1" y="0"/>
            <a:ext cx="12482921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55881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-8160425" y="-7"/>
            <a:ext cx="10266188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-8375537" y="-4"/>
            <a:ext cx="10015178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1306639" y="0"/>
            <a:ext cx="12397564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3" name="TextBox 62">
            <a:extLst>
              <a:ext uri="{FF2B5EF4-FFF2-40B4-BE49-F238E27FC236}">
                <a16:creationId xmlns:a16="http://schemas.microsoft.com/office/drawing/2014/main" id="{02DBC3AA-053E-4DD2-A566-841B9ADFA88D}"/>
              </a:ext>
            </a:extLst>
          </p:cNvPr>
          <p:cNvSpPr txBox="1"/>
          <p:nvPr/>
        </p:nvSpPr>
        <p:spPr>
          <a:xfrm rot="16200000">
            <a:off x="9892589" y="3251160"/>
            <a:ext cx="2360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4" name="TextBox 57">
            <a:extLst>
              <a:ext uri="{FF2B5EF4-FFF2-40B4-BE49-F238E27FC236}">
                <a16:creationId xmlns:a16="http://schemas.microsoft.com/office/drawing/2014/main" id="{D12E11E7-9432-4A05-88C1-F2AFDE4DB383}"/>
              </a:ext>
            </a:extLst>
          </p:cNvPr>
          <p:cNvSpPr txBox="1"/>
          <p:nvPr/>
        </p:nvSpPr>
        <p:spPr>
          <a:xfrm rot="16200000">
            <a:off x="10400192" y="3251161"/>
            <a:ext cx="199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C24A0425-3A65-40A6-9327-28E79323447D}"/>
              </a:ext>
            </a:extLst>
          </p:cNvPr>
          <p:cNvSpPr txBox="1"/>
          <p:nvPr/>
        </p:nvSpPr>
        <p:spPr>
          <a:xfrm rot="16200000">
            <a:off x="-789315" y="3251160"/>
            <a:ext cx="2166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Introduction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D1CC3A5-9B84-4B80-A9F8-5928E8B06C71}"/>
              </a:ext>
            </a:extLst>
          </p:cNvPr>
          <p:cNvSpPr txBox="1"/>
          <p:nvPr/>
        </p:nvSpPr>
        <p:spPr>
          <a:xfrm rot="16200000">
            <a:off x="-356102" y="3276585"/>
            <a:ext cx="2443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Quaternion Domain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E4918D00-1FAB-427D-B736-BF744572315C}"/>
              </a:ext>
            </a:extLst>
          </p:cNvPr>
          <p:cNvSpPr txBox="1"/>
          <p:nvPr/>
        </p:nvSpPr>
        <p:spPr>
          <a:xfrm rot="16200000">
            <a:off x="179725" y="3281936"/>
            <a:ext cx="244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 dirty="0">
                <a:solidFill>
                  <a:schemeClr val="bg1"/>
                </a:solidFill>
                <a:latin typeface="Tw Cen MT" panose="020B0602020104020603" pitchFamily="34" charset="0"/>
              </a:rPr>
              <a:t>Network Structure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AE67CF4-FC0F-44DC-BEEE-06E7925D0FD3}"/>
              </a:ext>
            </a:extLst>
          </p:cNvPr>
          <p:cNvSpPr txBox="1"/>
          <p:nvPr/>
        </p:nvSpPr>
        <p:spPr>
          <a:xfrm rot="16200000">
            <a:off x="664688" y="3281936"/>
            <a:ext cx="244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Dataset &amp; Metrics</a:t>
            </a:r>
            <a:endParaRPr lang="it-IT" sz="1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3B818F5-6E28-450F-BE75-6CBA99264AFD}"/>
              </a:ext>
            </a:extLst>
          </p:cNvPr>
          <p:cNvSpPr txBox="1"/>
          <p:nvPr/>
        </p:nvSpPr>
        <p:spPr>
          <a:xfrm rot="16200000">
            <a:off x="10400138" y="3320690"/>
            <a:ext cx="2435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  <a:latin typeface="Tw Cen MT" panose="020B0602020104020603" pitchFamily="34" charset="0"/>
              </a:rPr>
              <a:t>Experimentation &amp; Results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6049D5C-DBBF-4B7A-A3E4-1A998DF2E5C3}"/>
              </a:ext>
            </a:extLst>
          </p:cNvPr>
          <p:cNvSpPr txBox="1"/>
          <p:nvPr/>
        </p:nvSpPr>
        <p:spPr>
          <a:xfrm rot="16200000">
            <a:off x="11017192" y="3167388"/>
            <a:ext cx="184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Conclusion</a:t>
            </a:r>
            <a:endParaRPr lang="it-IT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BF05A96-3004-4DDB-969F-ED9B92211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826" y="1148870"/>
            <a:ext cx="3665150" cy="24434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7F933F2-0C03-439E-AE8E-78FD1B6F8052}"/>
              </a:ext>
            </a:extLst>
          </p:cNvPr>
          <p:cNvSpPr txBox="1"/>
          <p:nvPr/>
        </p:nvSpPr>
        <p:spPr>
          <a:xfrm>
            <a:off x="2418310" y="141583"/>
            <a:ext cx="9081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w Cen MT" panose="020B0602020104020603" pitchFamily="34" charset="0"/>
              </a:rPr>
              <a:t>Confidence intervals for the prediction on the localization of the sound source (x and y coordinates) for each network tested on the different overlap.</a:t>
            </a:r>
            <a:endParaRPr lang="it-IT" sz="2000" dirty="0">
              <a:latin typeface="Tw Cen MT" panose="020B0602020104020603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9216CD9-1D54-4FE1-9FA2-544342C458F7}"/>
              </a:ext>
            </a:extLst>
          </p:cNvPr>
          <p:cNvSpPr txBox="1"/>
          <p:nvPr/>
        </p:nvSpPr>
        <p:spPr>
          <a:xfrm>
            <a:off x="2312443" y="5403527"/>
            <a:ext cx="9266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w Cen MT" panose="020B0602020104020603" pitchFamily="34" charset="0"/>
              </a:rPr>
              <a:t>The confidence intervals of the classification error rate computed with 95% of confidence.</a:t>
            </a:r>
          </a:p>
          <a:p>
            <a:r>
              <a:rPr lang="en-US" sz="2000" dirty="0">
                <a:latin typeface="Tw Cen MT" panose="020B0602020104020603" pitchFamily="34" charset="0"/>
              </a:rPr>
              <a:t>The best results of our experiments are reached with the QCRNN Net with 32 filters.</a:t>
            </a:r>
            <a:endParaRPr lang="it-IT" sz="2000" dirty="0">
              <a:latin typeface="Tw Cen MT" panose="020B0602020104020603" pitchFamily="34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FF43736A-EF70-424D-8959-EF5D5D45B2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651" y="1154671"/>
            <a:ext cx="3656448" cy="24376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magine 11" descr="Immagine che contiene rosso, nero, bianco, blu&#10;&#10;Descrizione generata automaticamente">
            <a:extLst>
              <a:ext uri="{FF2B5EF4-FFF2-40B4-BE49-F238E27FC236}">
                <a16:creationId xmlns:a16="http://schemas.microsoft.com/office/drawing/2014/main" id="{4149794C-E881-4C91-A2FD-595242E169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600" y="4024171"/>
            <a:ext cx="6838687" cy="10267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27892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518369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353259" y="-4"/>
            <a:ext cx="9903626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789679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3" y="-1"/>
            <a:ext cx="12165028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80363" y="0"/>
            <a:ext cx="11696730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A009B01-7DB2-4561-A3B2-AAFC49B016C6}"/>
              </a:ext>
            </a:extLst>
          </p:cNvPr>
          <p:cNvSpPr txBox="1"/>
          <p:nvPr/>
        </p:nvSpPr>
        <p:spPr>
          <a:xfrm rot="16200000">
            <a:off x="8548208" y="3256287"/>
            <a:ext cx="2166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Introduction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B8FFA87-18DB-4E44-99CA-5597EAF040B6}"/>
              </a:ext>
            </a:extLst>
          </p:cNvPr>
          <p:cNvSpPr txBox="1"/>
          <p:nvPr/>
        </p:nvSpPr>
        <p:spPr>
          <a:xfrm rot="16200000">
            <a:off x="8945528" y="3228943"/>
            <a:ext cx="2443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Quaternion Domain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F3C2139-4262-4A57-A249-C2CEBFB09DEA}"/>
              </a:ext>
            </a:extLst>
          </p:cNvPr>
          <p:cNvSpPr txBox="1"/>
          <p:nvPr/>
        </p:nvSpPr>
        <p:spPr>
          <a:xfrm rot="16200000">
            <a:off x="9413721" y="3245809"/>
            <a:ext cx="244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 dirty="0">
                <a:solidFill>
                  <a:schemeClr val="bg1"/>
                </a:solidFill>
                <a:latin typeface="Tw Cen MT" panose="020B0602020104020603" pitchFamily="34" charset="0"/>
              </a:rPr>
              <a:t>Network Structure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2EF1969-CA64-49A4-AD73-72376A66984D}"/>
              </a:ext>
            </a:extLst>
          </p:cNvPr>
          <p:cNvSpPr txBox="1"/>
          <p:nvPr/>
        </p:nvSpPr>
        <p:spPr>
          <a:xfrm rot="16200000">
            <a:off x="9827034" y="3257297"/>
            <a:ext cx="244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Dataset &amp; Metrics</a:t>
            </a:r>
            <a:endParaRPr lang="it-IT" sz="1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6865647-7DB3-479F-9AA1-6FB278966EF9}"/>
              </a:ext>
            </a:extLst>
          </p:cNvPr>
          <p:cNvSpPr txBox="1"/>
          <p:nvPr/>
        </p:nvSpPr>
        <p:spPr>
          <a:xfrm rot="16200000">
            <a:off x="9991404" y="2995468"/>
            <a:ext cx="3067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  <a:latin typeface="Tw Cen MT" panose="020B0602020104020603" pitchFamily="34" charset="0"/>
              </a:rPr>
              <a:t>Experimentation &amp; Results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96B552B-AC6C-41E8-AFB1-B25553EECA17}"/>
              </a:ext>
            </a:extLst>
          </p:cNvPr>
          <p:cNvSpPr txBox="1"/>
          <p:nvPr/>
        </p:nvSpPr>
        <p:spPr>
          <a:xfrm rot="16200000">
            <a:off x="11017189" y="3167388"/>
            <a:ext cx="184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Conclusion</a:t>
            </a:r>
            <a:endParaRPr lang="it-IT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97FDFBB-A555-425A-834F-ECCF8CFCF3F5}"/>
              </a:ext>
            </a:extLst>
          </p:cNvPr>
          <p:cNvSpPr txBox="1"/>
          <p:nvPr/>
        </p:nvSpPr>
        <p:spPr>
          <a:xfrm>
            <a:off x="709638" y="583862"/>
            <a:ext cx="86038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A0A8"/>
                </a:solidFill>
                <a:latin typeface="Tw Cen MT" panose="020B0602020104020603" pitchFamily="34" charset="0"/>
              </a:rPr>
              <a:t>The sound event localization and detection </a:t>
            </a:r>
            <a:r>
              <a:rPr lang="en-US" sz="3200" b="1" i="1" dirty="0">
                <a:solidFill>
                  <a:srgbClr val="FF5969"/>
                </a:solidFill>
                <a:latin typeface="Tw Cen MT" panose="020B0602020104020603" pitchFamily="34" charset="0"/>
              </a:rPr>
              <a:t>(SELD) </a:t>
            </a:r>
            <a:r>
              <a:rPr lang="en-US" sz="3200" b="1" dirty="0">
                <a:solidFill>
                  <a:srgbClr val="00A0A8"/>
                </a:solidFill>
                <a:latin typeface="Tw Cen MT" panose="020B0602020104020603" pitchFamily="34" charset="0"/>
              </a:rPr>
              <a:t>task includes </a:t>
            </a:r>
            <a:r>
              <a:rPr lang="en-US" sz="3200" b="1" i="1" dirty="0">
                <a:solidFill>
                  <a:srgbClr val="FF5969"/>
                </a:solidFill>
                <a:latin typeface="Tw Cen MT" panose="020B0602020104020603" pitchFamily="34" charset="0"/>
              </a:rPr>
              <a:t>recognizing</a:t>
            </a:r>
            <a:r>
              <a:rPr lang="en-US" sz="3200" b="1" dirty="0">
                <a:solidFill>
                  <a:srgbClr val="00A0A8"/>
                </a:solidFill>
                <a:latin typeface="Tw Cen MT" panose="020B0602020104020603" pitchFamily="34" charset="0"/>
              </a:rPr>
              <a:t> a known set of sound event classes (such as ‘dog bark’, ‘bird call’, and ‘human speech’) in the acoustic scene, </a:t>
            </a:r>
            <a:r>
              <a:rPr lang="en-US" sz="3200" b="1" i="1" dirty="0">
                <a:solidFill>
                  <a:srgbClr val="FF5969"/>
                </a:solidFill>
                <a:latin typeface="Tw Cen MT" panose="020B0602020104020603" pitchFamily="34" charset="0"/>
              </a:rPr>
              <a:t>detecting </a:t>
            </a:r>
            <a:r>
              <a:rPr lang="en-US" sz="3200" b="1" dirty="0">
                <a:solidFill>
                  <a:srgbClr val="00A0A8"/>
                </a:solidFill>
                <a:latin typeface="Tw Cen MT" panose="020B0602020104020603" pitchFamily="34" charset="0"/>
              </a:rPr>
              <a:t>their individual onset and offset times, and further </a:t>
            </a:r>
            <a:r>
              <a:rPr lang="en-US" sz="3200" b="1" i="1" dirty="0">
                <a:solidFill>
                  <a:srgbClr val="FF5969"/>
                </a:solidFill>
                <a:latin typeface="Tw Cen MT" panose="020B0602020104020603" pitchFamily="34" charset="0"/>
              </a:rPr>
              <a:t>localizing</a:t>
            </a:r>
            <a:r>
              <a:rPr lang="en-US" sz="3200" b="1" dirty="0">
                <a:solidFill>
                  <a:srgbClr val="00A0A8"/>
                </a:solidFill>
                <a:latin typeface="Tw Cen MT" panose="020B0602020104020603" pitchFamily="34" charset="0"/>
              </a:rPr>
              <a:t> them in space when active. </a:t>
            </a:r>
            <a:endParaRPr lang="it-IT" sz="3200" b="1" dirty="0">
              <a:solidFill>
                <a:srgbClr val="00A0A8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B13395A-B3B2-4E57-BB9E-FBFD2C798FE0}"/>
              </a:ext>
            </a:extLst>
          </p:cNvPr>
          <p:cNvSpPr txBox="1"/>
          <p:nvPr/>
        </p:nvSpPr>
        <p:spPr>
          <a:xfrm>
            <a:off x="1410207" y="4214712"/>
            <a:ext cx="70838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5969"/>
                </a:solidFill>
                <a:latin typeface="Tw Cen MT" panose="020B0602020104020603" pitchFamily="34" charset="0"/>
              </a:rPr>
              <a:t>Deep Quaternion Convolutional Recurrent Neural Network are used to solve this problem.</a:t>
            </a:r>
            <a:endParaRPr lang="it-IT" sz="40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027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1" y="0"/>
            <a:ext cx="12482921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-8981866" y="-14"/>
            <a:ext cx="1155881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-8160425" y="-7"/>
            <a:ext cx="10266188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-8375537" y="-4"/>
            <a:ext cx="10015178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1306639" y="0"/>
            <a:ext cx="12397564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3" name="TextBox 62">
            <a:extLst>
              <a:ext uri="{FF2B5EF4-FFF2-40B4-BE49-F238E27FC236}">
                <a16:creationId xmlns:a16="http://schemas.microsoft.com/office/drawing/2014/main" id="{02DBC3AA-053E-4DD2-A566-841B9ADFA88D}"/>
              </a:ext>
            </a:extLst>
          </p:cNvPr>
          <p:cNvSpPr txBox="1"/>
          <p:nvPr/>
        </p:nvSpPr>
        <p:spPr>
          <a:xfrm rot="16200000">
            <a:off x="9892589" y="3251160"/>
            <a:ext cx="2360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4" name="TextBox 57">
            <a:extLst>
              <a:ext uri="{FF2B5EF4-FFF2-40B4-BE49-F238E27FC236}">
                <a16:creationId xmlns:a16="http://schemas.microsoft.com/office/drawing/2014/main" id="{D12E11E7-9432-4A05-88C1-F2AFDE4DB383}"/>
              </a:ext>
            </a:extLst>
          </p:cNvPr>
          <p:cNvSpPr txBox="1"/>
          <p:nvPr/>
        </p:nvSpPr>
        <p:spPr>
          <a:xfrm rot="16200000">
            <a:off x="10400192" y="3251161"/>
            <a:ext cx="199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F250401F-8EC8-4089-A1D3-2EF205D8DB6E}"/>
              </a:ext>
            </a:extLst>
          </p:cNvPr>
          <p:cNvSpPr txBox="1"/>
          <p:nvPr/>
        </p:nvSpPr>
        <p:spPr>
          <a:xfrm rot="16200000">
            <a:off x="-789315" y="3251160"/>
            <a:ext cx="2166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Introduction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020DD0D-AEE8-4430-9ED9-76B34EA8F1F1}"/>
              </a:ext>
            </a:extLst>
          </p:cNvPr>
          <p:cNvSpPr txBox="1"/>
          <p:nvPr/>
        </p:nvSpPr>
        <p:spPr>
          <a:xfrm rot="16200000">
            <a:off x="-356102" y="3276585"/>
            <a:ext cx="2443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Quaternion Domain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646874E6-5392-4E38-8074-3EB28691B893}"/>
              </a:ext>
            </a:extLst>
          </p:cNvPr>
          <p:cNvSpPr txBox="1"/>
          <p:nvPr/>
        </p:nvSpPr>
        <p:spPr>
          <a:xfrm rot="16200000">
            <a:off x="179725" y="3281936"/>
            <a:ext cx="244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 dirty="0">
                <a:solidFill>
                  <a:schemeClr val="bg1"/>
                </a:solidFill>
                <a:latin typeface="Tw Cen MT" panose="020B0602020104020603" pitchFamily="34" charset="0"/>
              </a:rPr>
              <a:t>Network Structure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CF233A3F-BEF6-4E9A-8DAB-694D0809EF20}"/>
              </a:ext>
            </a:extLst>
          </p:cNvPr>
          <p:cNvSpPr txBox="1"/>
          <p:nvPr/>
        </p:nvSpPr>
        <p:spPr>
          <a:xfrm rot="16200000">
            <a:off x="664688" y="3281936"/>
            <a:ext cx="244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Dataset &amp; Metrics</a:t>
            </a:r>
            <a:endParaRPr lang="it-IT" sz="1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3167A3CE-8101-4FC2-977B-F1415B781BBB}"/>
              </a:ext>
            </a:extLst>
          </p:cNvPr>
          <p:cNvSpPr txBox="1"/>
          <p:nvPr/>
        </p:nvSpPr>
        <p:spPr>
          <a:xfrm rot="16200000">
            <a:off x="1143354" y="3320206"/>
            <a:ext cx="2435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  <a:latin typeface="Tw Cen MT" panose="020B0602020104020603" pitchFamily="34" charset="0"/>
              </a:rPr>
              <a:t>Experimentation &amp; Results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03022D6A-4E56-4A0D-95D5-44AB81585383}"/>
              </a:ext>
            </a:extLst>
          </p:cNvPr>
          <p:cNvSpPr txBox="1"/>
          <p:nvPr/>
        </p:nvSpPr>
        <p:spPr>
          <a:xfrm rot="16200000">
            <a:off x="11017192" y="3167388"/>
            <a:ext cx="184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Conclusion</a:t>
            </a:r>
            <a:endParaRPr lang="it-IT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B17E6CEC-27C5-4E7D-9335-951EDA7B86F8}"/>
              </a:ext>
            </a:extLst>
          </p:cNvPr>
          <p:cNvSpPr/>
          <p:nvPr/>
        </p:nvSpPr>
        <p:spPr>
          <a:xfrm>
            <a:off x="2779871" y="291152"/>
            <a:ext cx="8521695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w Cen MT" panose="020B0602020104020603" pitchFamily="34" charset="0"/>
              </a:rPr>
              <a:t>We analyzed the different results considering the sounds with one or </a:t>
            </a:r>
            <a:r>
              <a:rPr lang="en-US" sz="2400" b="1" i="1" dirty="0">
                <a:latin typeface="Tw Cen MT" panose="020B0602020104020603" pitchFamily="34" charset="0"/>
              </a:rPr>
              <a:t>two overlaps</a:t>
            </a:r>
            <a:r>
              <a:rPr lang="en-US" sz="2400" dirty="0">
                <a:latin typeface="Tw Cen MT" panose="020B0602020104020603" pitchFamily="34" charset="0"/>
              </a:rPr>
              <a:t>, fixing the filters first at </a:t>
            </a:r>
            <a:r>
              <a:rPr lang="en-US" sz="2400" b="1" i="1" dirty="0">
                <a:solidFill>
                  <a:srgbClr val="FF5969"/>
                </a:solidFill>
                <a:latin typeface="Tw Cen MT" panose="020B0602020104020603" pitchFamily="34" charset="0"/>
              </a:rPr>
              <a:t>32</a:t>
            </a:r>
            <a:r>
              <a:rPr lang="en-US" sz="2400" dirty="0">
                <a:latin typeface="Tw Cen MT" panose="020B0602020104020603" pitchFamily="34" charset="0"/>
              </a:rPr>
              <a:t> and then at </a:t>
            </a:r>
            <a:r>
              <a:rPr lang="en-US" sz="2400" b="1" i="1" dirty="0">
                <a:solidFill>
                  <a:srgbClr val="FF5969"/>
                </a:solidFill>
                <a:latin typeface="Tw Cen MT" panose="020B0602020104020603" pitchFamily="34" charset="0"/>
              </a:rPr>
              <a:t>16</a:t>
            </a:r>
            <a:r>
              <a:rPr lang="en-US" sz="2400" dirty="0">
                <a:latin typeface="Tw Cen MT" panose="020B06020201040206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w Cen MT" panose="020B0602020104020603" pitchFamily="34" charset="0"/>
              </a:rPr>
              <a:t>The models trained on the dataset with </a:t>
            </a:r>
            <a:r>
              <a:rPr lang="en-US" sz="2400" i="1" dirty="0">
                <a:solidFill>
                  <a:srgbClr val="00A0A8"/>
                </a:solidFill>
                <a:latin typeface="Tw Cen MT" panose="020B0602020104020603" pitchFamily="34" charset="0"/>
              </a:rPr>
              <a:t>two overlaps </a:t>
            </a:r>
            <a:r>
              <a:rPr lang="en-US" sz="2400" dirty="0">
                <a:latin typeface="Tw Cen MT" panose="020B0602020104020603" pitchFamily="34" charset="0"/>
              </a:rPr>
              <a:t>performs </a:t>
            </a:r>
            <a:r>
              <a:rPr lang="en-US" sz="2400" b="1" i="1" dirty="0">
                <a:latin typeface="Tw Cen MT" panose="020B0602020104020603" pitchFamily="34" charset="0"/>
              </a:rPr>
              <a:t>worse </a:t>
            </a:r>
            <a:r>
              <a:rPr lang="en-US" sz="2400" dirty="0">
                <a:latin typeface="Tw Cen MT" panose="020B0602020104020603" pitchFamily="34" charset="0"/>
              </a:rPr>
              <a:t>than the models trained on the dataset with </a:t>
            </a:r>
            <a:r>
              <a:rPr lang="en-US" sz="2400" dirty="0">
                <a:solidFill>
                  <a:srgbClr val="00A0A8"/>
                </a:solidFill>
                <a:latin typeface="Tw Cen MT" panose="020B0602020104020603" pitchFamily="34" charset="0"/>
              </a:rPr>
              <a:t>only one overlap</a:t>
            </a:r>
            <a:r>
              <a:rPr lang="en-US" sz="2400" dirty="0">
                <a:latin typeface="Tw Cen MT" panose="020B06020201040206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w Cen MT" panose="020B0602020104020603" pitchFamily="34" charset="0"/>
              </a:rPr>
              <a:t>The network with </a:t>
            </a:r>
            <a:r>
              <a:rPr lang="en-US" sz="2400" i="1" dirty="0">
                <a:latin typeface="Tw Cen MT" panose="020B0602020104020603" pitchFamily="34" charset="0"/>
              </a:rPr>
              <a:t>P = 32 filters </a:t>
            </a:r>
            <a:r>
              <a:rPr lang="en-US" sz="2400" dirty="0">
                <a:latin typeface="Tw Cen MT" panose="020B0602020104020603" pitchFamily="34" charset="0"/>
              </a:rPr>
              <a:t>in the QCNN layers performs slightly </a:t>
            </a:r>
            <a:r>
              <a:rPr lang="en-US" sz="2400" b="1" i="1" dirty="0">
                <a:solidFill>
                  <a:srgbClr val="FF5969"/>
                </a:solidFill>
                <a:latin typeface="Tw Cen MT" panose="020B0602020104020603" pitchFamily="34" charset="0"/>
              </a:rPr>
              <a:t>better</a:t>
            </a:r>
            <a:r>
              <a:rPr lang="en-US" sz="2400" dirty="0">
                <a:latin typeface="Tw Cen MT" panose="020B0602020104020603" pitchFamily="34" charset="0"/>
              </a:rPr>
              <a:t> than the model with only </a:t>
            </a:r>
            <a:r>
              <a:rPr lang="en-US" sz="2400" i="1" dirty="0">
                <a:latin typeface="Tw Cen MT" panose="020B0602020104020603" pitchFamily="34" charset="0"/>
              </a:rPr>
              <a:t>16 filters</a:t>
            </a:r>
            <a:r>
              <a:rPr lang="en-US" sz="2400" dirty="0">
                <a:latin typeface="Tw Cen MT" panose="020B06020201040206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w Cen MT" panose="020B0602020104020603" pitchFamily="34" charset="0"/>
              </a:rPr>
              <a:t>Compare the results obtained with a </a:t>
            </a:r>
            <a:r>
              <a:rPr lang="en-US" sz="2400" b="1" i="1" dirty="0" err="1">
                <a:solidFill>
                  <a:srgbClr val="00A0A8"/>
                </a:solidFill>
                <a:latin typeface="Tw Cen MT" panose="020B0602020104020603" pitchFamily="34" charset="0"/>
              </a:rPr>
              <a:t>SELDnet</a:t>
            </a:r>
            <a:r>
              <a:rPr lang="en-US" sz="2400" b="1" i="1" dirty="0">
                <a:solidFill>
                  <a:srgbClr val="00A0A8"/>
                </a:solidFill>
                <a:latin typeface="Tw Cen MT" panose="020B0602020104020603" pitchFamily="34" charset="0"/>
              </a:rPr>
              <a:t> architecture </a:t>
            </a:r>
            <a:r>
              <a:rPr lang="en-US" sz="2400" dirty="0">
                <a:latin typeface="Tw Cen MT" panose="020B0602020104020603" pitchFamily="34" charset="0"/>
              </a:rPr>
              <a:t>based on normal convolutional layer.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w Cen MT" panose="020B0602020104020603" pitchFamily="34" charset="0"/>
              </a:rPr>
              <a:t>Results have proved that the use of </a:t>
            </a:r>
            <a:r>
              <a:rPr lang="en-US" sz="2400" i="1" dirty="0">
                <a:solidFill>
                  <a:srgbClr val="FF5969"/>
                </a:solidFill>
                <a:latin typeface="Tw Cen MT" panose="020B0602020104020603" pitchFamily="34" charset="0"/>
              </a:rPr>
              <a:t>quaternion-valued acoustic intensity vector</a:t>
            </a:r>
            <a:r>
              <a:rPr lang="en-US" sz="2400" dirty="0">
                <a:latin typeface="Tw Cen MT" panose="020B0602020104020603" pitchFamily="34" charset="0"/>
              </a:rPr>
              <a:t> as input features leads to an </a:t>
            </a:r>
            <a:r>
              <a:rPr lang="en-US" sz="2400" b="1" i="1" dirty="0">
                <a:latin typeface="Tw Cen MT" panose="020B0602020104020603" pitchFamily="34" charset="0"/>
              </a:rPr>
              <a:t>improvement</a:t>
            </a:r>
            <a:r>
              <a:rPr lang="en-US" sz="2400" dirty="0">
                <a:latin typeface="Tw Cen MT" panose="020B0602020104020603" pitchFamily="34" charset="0"/>
              </a:rPr>
              <a:t> of 3D SELD performance in challenging environments compared to the traditional approach.</a:t>
            </a:r>
            <a:endParaRPr lang="it-IT" sz="24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983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9443922" y="0"/>
            <a:ext cx="12482921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-8981866" y="-14"/>
            <a:ext cx="1155881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-8160425" y="-7"/>
            <a:ext cx="10266188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-8375537" y="-4"/>
            <a:ext cx="10015178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1306639" y="0"/>
            <a:ext cx="12397564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3" name="TextBox 62">
            <a:extLst>
              <a:ext uri="{FF2B5EF4-FFF2-40B4-BE49-F238E27FC236}">
                <a16:creationId xmlns:a16="http://schemas.microsoft.com/office/drawing/2014/main" id="{02DBC3AA-053E-4DD2-A566-841B9ADFA88D}"/>
              </a:ext>
            </a:extLst>
          </p:cNvPr>
          <p:cNvSpPr txBox="1"/>
          <p:nvPr/>
        </p:nvSpPr>
        <p:spPr>
          <a:xfrm rot="16200000">
            <a:off x="9892589" y="3251160"/>
            <a:ext cx="2360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4" name="TextBox 57">
            <a:extLst>
              <a:ext uri="{FF2B5EF4-FFF2-40B4-BE49-F238E27FC236}">
                <a16:creationId xmlns:a16="http://schemas.microsoft.com/office/drawing/2014/main" id="{D12E11E7-9432-4A05-88C1-F2AFDE4DB383}"/>
              </a:ext>
            </a:extLst>
          </p:cNvPr>
          <p:cNvSpPr txBox="1"/>
          <p:nvPr/>
        </p:nvSpPr>
        <p:spPr>
          <a:xfrm rot="16200000">
            <a:off x="10400192" y="3251161"/>
            <a:ext cx="199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924E1FD4-FB96-4284-814A-31CD0025B1AD}"/>
              </a:ext>
            </a:extLst>
          </p:cNvPr>
          <p:cNvSpPr txBox="1"/>
          <p:nvPr/>
        </p:nvSpPr>
        <p:spPr>
          <a:xfrm rot="16200000">
            <a:off x="-789315" y="3251160"/>
            <a:ext cx="2166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Introduction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43295E5-8A53-4F19-840A-E3CFE86BA29A}"/>
              </a:ext>
            </a:extLst>
          </p:cNvPr>
          <p:cNvSpPr txBox="1"/>
          <p:nvPr/>
        </p:nvSpPr>
        <p:spPr>
          <a:xfrm rot="16200000">
            <a:off x="-356102" y="3276585"/>
            <a:ext cx="2443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Quaternion Domain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98416FCA-43B0-4EB9-903D-F3879C68F89D}"/>
              </a:ext>
            </a:extLst>
          </p:cNvPr>
          <p:cNvSpPr txBox="1"/>
          <p:nvPr/>
        </p:nvSpPr>
        <p:spPr>
          <a:xfrm rot="16200000">
            <a:off x="179725" y="3281936"/>
            <a:ext cx="244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 dirty="0">
                <a:solidFill>
                  <a:schemeClr val="bg1"/>
                </a:solidFill>
                <a:latin typeface="Tw Cen MT" panose="020B0602020104020603" pitchFamily="34" charset="0"/>
              </a:rPr>
              <a:t>Network Structure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9E558144-D9F7-41F0-808D-97D3302A8391}"/>
              </a:ext>
            </a:extLst>
          </p:cNvPr>
          <p:cNvSpPr txBox="1"/>
          <p:nvPr/>
        </p:nvSpPr>
        <p:spPr>
          <a:xfrm rot="16200000">
            <a:off x="664688" y="3281936"/>
            <a:ext cx="244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Dataset &amp; Metrics</a:t>
            </a:r>
            <a:endParaRPr lang="it-IT" sz="1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1E8AD54-CF83-48EB-803F-3946A28A1544}"/>
              </a:ext>
            </a:extLst>
          </p:cNvPr>
          <p:cNvSpPr txBox="1"/>
          <p:nvPr/>
        </p:nvSpPr>
        <p:spPr>
          <a:xfrm rot="16200000">
            <a:off x="1143354" y="3320206"/>
            <a:ext cx="2435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  <a:latin typeface="Tw Cen MT" panose="020B0602020104020603" pitchFamily="34" charset="0"/>
              </a:rPr>
              <a:t>Experimentation &amp; Results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8FB65D8B-0163-4638-B7F7-C3D7AD3E3ABD}"/>
              </a:ext>
            </a:extLst>
          </p:cNvPr>
          <p:cNvSpPr txBox="1"/>
          <p:nvPr/>
        </p:nvSpPr>
        <p:spPr>
          <a:xfrm rot="16200000">
            <a:off x="1883521" y="3215029"/>
            <a:ext cx="184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Conclusion</a:t>
            </a:r>
            <a:endParaRPr lang="it-IT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DCB1C086-29CB-421B-82FD-C170401C198D}"/>
              </a:ext>
            </a:extLst>
          </p:cNvPr>
          <p:cNvSpPr txBox="1"/>
          <p:nvPr/>
        </p:nvSpPr>
        <p:spPr>
          <a:xfrm>
            <a:off x="4966600" y="2497962"/>
            <a:ext cx="587424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500" b="1" dirty="0">
                <a:solidFill>
                  <a:srgbClr val="FF5969"/>
                </a:solidFill>
                <a:latin typeface="Tw Cen MT" panose="020B0602020104020603" pitchFamily="34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679876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518369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353259" y="-4"/>
            <a:ext cx="9903626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789679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3" y="-1"/>
            <a:ext cx="12165028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80363" y="0"/>
            <a:ext cx="11696730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A009B01-7DB2-4561-A3B2-AAFC49B016C6}"/>
              </a:ext>
            </a:extLst>
          </p:cNvPr>
          <p:cNvSpPr txBox="1"/>
          <p:nvPr/>
        </p:nvSpPr>
        <p:spPr>
          <a:xfrm rot="16200000">
            <a:off x="8548208" y="3256287"/>
            <a:ext cx="2166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Introduction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B8FFA87-18DB-4E44-99CA-5597EAF040B6}"/>
              </a:ext>
            </a:extLst>
          </p:cNvPr>
          <p:cNvSpPr txBox="1"/>
          <p:nvPr/>
        </p:nvSpPr>
        <p:spPr>
          <a:xfrm rot="16200000">
            <a:off x="8945528" y="3228943"/>
            <a:ext cx="2443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Quaternion Domain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F3C2139-4262-4A57-A249-C2CEBFB09DEA}"/>
              </a:ext>
            </a:extLst>
          </p:cNvPr>
          <p:cNvSpPr txBox="1"/>
          <p:nvPr/>
        </p:nvSpPr>
        <p:spPr>
          <a:xfrm rot="16200000">
            <a:off x="9413721" y="3245809"/>
            <a:ext cx="244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 dirty="0">
                <a:solidFill>
                  <a:schemeClr val="bg1"/>
                </a:solidFill>
                <a:latin typeface="Tw Cen MT" panose="020B0602020104020603" pitchFamily="34" charset="0"/>
              </a:rPr>
              <a:t>Network Structure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2EF1969-CA64-49A4-AD73-72376A66984D}"/>
              </a:ext>
            </a:extLst>
          </p:cNvPr>
          <p:cNvSpPr txBox="1"/>
          <p:nvPr/>
        </p:nvSpPr>
        <p:spPr>
          <a:xfrm rot="16200000">
            <a:off x="9827034" y="3257297"/>
            <a:ext cx="244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Dataset &amp; Metrics</a:t>
            </a:r>
            <a:endParaRPr lang="it-IT" sz="1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6865647-7DB3-479F-9AA1-6FB278966EF9}"/>
              </a:ext>
            </a:extLst>
          </p:cNvPr>
          <p:cNvSpPr txBox="1"/>
          <p:nvPr/>
        </p:nvSpPr>
        <p:spPr>
          <a:xfrm rot="16200000">
            <a:off x="9991404" y="2995468"/>
            <a:ext cx="3067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  <a:latin typeface="Tw Cen MT" panose="020B0602020104020603" pitchFamily="34" charset="0"/>
              </a:rPr>
              <a:t>Experimentation &amp; Results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96B552B-AC6C-41E8-AFB1-B25553EECA17}"/>
              </a:ext>
            </a:extLst>
          </p:cNvPr>
          <p:cNvSpPr txBox="1"/>
          <p:nvPr/>
        </p:nvSpPr>
        <p:spPr>
          <a:xfrm rot="16200000">
            <a:off x="11017189" y="3167388"/>
            <a:ext cx="184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Conclusion</a:t>
            </a:r>
            <a:endParaRPr lang="it-IT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97FDFBB-A555-425A-834F-ECCF8CFCF3F5}"/>
              </a:ext>
            </a:extLst>
          </p:cNvPr>
          <p:cNvSpPr txBox="1"/>
          <p:nvPr/>
        </p:nvSpPr>
        <p:spPr>
          <a:xfrm>
            <a:off x="709638" y="583862"/>
            <a:ext cx="8603886" cy="30469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dirty="0">
                <a:solidFill>
                  <a:srgbClr val="00A0A8"/>
                </a:solidFill>
                <a:latin typeface="TW Cen MT"/>
              </a:rPr>
              <a:t>When we are in an </a:t>
            </a:r>
            <a:r>
              <a:rPr lang="en-US" sz="3200" b="1" dirty="0">
                <a:solidFill>
                  <a:srgbClr val="00A0A8"/>
                </a:solidFill>
                <a:latin typeface="TW Cen MT"/>
              </a:rPr>
              <a:t>anechoic chamber</a:t>
            </a:r>
            <a:r>
              <a:rPr lang="en-US" sz="3200" dirty="0">
                <a:solidFill>
                  <a:srgbClr val="00A0A8"/>
                </a:solidFill>
                <a:latin typeface="TW Cen MT"/>
              </a:rPr>
              <a:t> or in </a:t>
            </a:r>
            <a:r>
              <a:rPr lang="en-US" sz="3200" b="1" dirty="0">
                <a:solidFill>
                  <a:srgbClr val="00A0A8"/>
                </a:solidFill>
                <a:latin typeface="TW Cen MT"/>
              </a:rPr>
              <a:t>open space</a:t>
            </a:r>
            <a:r>
              <a:rPr lang="en-US" sz="3200" dirty="0">
                <a:solidFill>
                  <a:srgbClr val="00A0A8"/>
                </a:solidFill>
                <a:latin typeface="TW Cen MT"/>
              </a:rPr>
              <a:t>, we can estimate the </a:t>
            </a:r>
            <a:r>
              <a:rPr lang="en-US" sz="3200" b="1" dirty="0" err="1">
                <a:solidFill>
                  <a:srgbClr val="00A0A8"/>
                </a:solidFill>
                <a:latin typeface="TW Cen MT"/>
              </a:rPr>
              <a:t>DoA</a:t>
            </a:r>
            <a:r>
              <a:rPr lang="en-US" sz="3200" dirty="0">
                <a:solidFill>
                  <a:srgbClr val="00A0A8"/>
                </a:solidFill>
                <a:latin typeface="TW Cen MT"/>
              </a:rPr>
              <a:t> in a closed form as the opposite direction of the </a:t>
            </a:r>
            <a:r>
              <a:rPr lang="en-US" sz="3200" b="1" dirty="0">
                <a:solidFill>
                  <a:srgbClr val="00A0A8"/>
                </a:solidFill>
                <a:latin typeface="TW Cen MT"/>
              </a:rPr>
              <a:t>active intensity</a:t>
            </a:r>
            <a:r>
              <a:rPr lang="en-US" sz="3200" dirty="0">
                <a:solidFill>
                  <a:srgbClr val="00A0A8"/>
                </a:solidFill>
                <a:latin typeface="TW Cen MT"/>
              </a:rPr>
              <a:t> vector.</a:t>
            </a:r>
            <a:endParaRPr lang="en-US" sz="3200" dirty="0">
              <a:latin typeface="TW Cen MT"/>
              <a:ea typeface="+mn-lt"/>
              <a:cs typeface="+mn-lt"/>
            </a:endParaRPr>
          </a:p>
          <a:p>
            <a:endParaRPr lang="en-US" sz="3200" dirty="0">
              <a:ea typeface="+mn-lt"/>
              <a:cs typeface="+mn-lt"/>
            </a:endParaRPr>
          </a:p>
          <a:p>
            <a:r>
              <a:rPr lang="en-US" sz="3200" b="1" i="1" dirty="0">
                <a:solidFill>
                  <a:srgbClr val="FF5969"/>
                </a:solidFill>
                <a:ea typeface="+mn-lt"/>
                <a:cs typeface="+mn-lt"/>
              </a:rPr>
              <a:t>So, why do we need a Neural Network?  </a:t>
            </a:r>
            <a:endParaRPr lang="en-US" sz="3200" dirty="0">
              <a:ea typeface="+mn-lt"/>
              <a:cs typeface="+mn-lt"/>
            </a:endParaRPr>
          </a:p>
        </p:txBody>
      </p:sp>
      <p:pic>
        <p:nvPicPr>
          <p:cNvPr id="30" name="Immagine 29" descr="Immagine che contiene disegnando&#10;&#10;Descrizione generata con affidabilità molto elevata">
            <a:extLst>
              <a:ext uri="{FF2B5EF4-FFF2-40B4-BE49-F238E27FC236}">
                <a16:creationId xmlns:a16="http://schemas.microsoft.com/office/drawing/2014/main" id="{5BF8D3E0-E384-4A4D-8530-F832548D7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6" y="3804907"/>
            <a:ext cx="5467348" cy="250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953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518369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353259" y="-4"/>
            <a:ext cx="9903626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789679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3" y="-1"/>
            <a:ext cx="12165028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80363" y="0"/>
            <a:ext cx="11696730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A009B01-7DB2-4561-A3B2-AAFC49B016C6}"/>
              </a:ext>
            </a:extLst>
          </p:cNvPr>
          <p:cNvSpPr txBox="1"/>
          <p:nvPr/>
        </p:nvSpPr>
        <p:spPr>
          <a:xfrm rot="16200000">
            <a:off x="8548208" y="3256287"/>
            <a:ext cx="2166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Introduction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B8FFA87-18DB-4E44-99CA-5597EAF040B6}"/>
              </a:ext>
            </a:extLst>
          </p:cNvPr>
          <p:cNvSpPr txBox="1"/>
          <p:nvPr/>
        </p:nvSpPr>
        <p:spPr>
          <a:xfrm rot="16200000">
            <a:off x="8945528" y="3228943"/>
            <a:ext cx="2443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Quaternion Domain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F3C2139-4262-4A57-A249-C2CEBFB09DEA}"/>
              </a:ext>
            </a:extLst>
          </p:cNvPr>
          <p:cNvSpPr txBox="1"/>
          <p:nvPr/>
        </p:nvSpPr>
        <p:spPr>
          <a:xfrm rot="16200000">
            <a:off x="9413721" y="3245809"/>
            <a:ext cx="244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 dirty="0">
                <a:solidFill>
                  <a:schemeClr val="bg1"/>
                </a:solidFill>
                <a:latin typeface="Tw Cen MT" panose="020B0602020104020603" pitchFamily="34" charset="0"/>
              </a:rPr>
              <a:t>Network Structure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2EF1969-CA64-49A4-AD73-72376A66984D}"/>
              </a:ext>
            </a:extLst>
          </p:cNvPr>
          <p:cNvSpPr txBox="1"/>
          <p:nvPr/>
        </p:nvSpPr>
        <p:spPr>
          <a:xfrm rot="16200000">
            <a:off x="9827034" y="3257297"/>
            <a:ext cx="244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Dataset &amp; Metrics</a:t>
            </a:r>
            <a:endParaRPr lang="it-IT" sz="1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6865647-7DB3-479F-9AA1-6FB278966EF9}"/>
              </a:ext>
            </a:extLst>
          </p:cNvPr>
          <p:cNvSpPr txBox="1"/>
          <p:nvPr/>
        </p:nvSpPr>
        <p:spPr>
          <a:xfrm rot="16200000">
            <a:off x="9991404" y="2995468"/>
            <a:ext cx="3067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  <a:latin typeface="Tw Cen MT" panose="020B0602020104020603" pitchFamily="34" charset="0"/>
              </a:rPr>
              <a:t>Experimentation &amp; Results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96B552B-AC6C-41E8-AFB1-B25553EECA17}"/>
              </a:ext>
            </a:extLst>
          </p:cNvPr>
          <p:cNvSpPr txBox="1"/>
          <p:nvPr/>
        </p:nvSpPr>
        <p:spPr>
          <a:xfrm rot="16200000">
            <a:off x="11017189" y="3167388"/>
            <a:ext cx="184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Conclusion</a:t>
            </a:r>
            <a:endParaRPr lang="it-IT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97FDFBB-A555-425A-834F-ECCF8CFCF3F5}"/>
              </a:ext>
            </a:extLst>
          </p:cNvPr>
          <p:cNvSpPr txBox="1"/>
          <p:nvPr/>
        </p:nvSpPr>
        <p:spPr>
          <a:xfrm>
            <a:off x="709638" y="583862"/>
            <a:ext cx="8603886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dirty="0">
                <a:solidFill>
                  <a:srgbClr val="00A0A8"/>
                </a:solidFill>
                <a:latin typeface="TW Cen MT"/>
                <a:ea typeface="+mn-lt"/>
                <a:cs typeface="+mn-lt"/>
              </a:rPr>
              <a:t>In practice the estimates obtained across all time frequency bins are inconsistent in </a:t>
            </a:r>
            <a:r>
              <a:rPr lang="en-US" sz="3200" b="1" dirty="0">
                <a:solidFill>
                  <a:srgbClr val="00A0A8"/>
                </a:solidFill>
                <a:latin typeface="TW Cen MT"/>
                <a:ea typeface="+mn-lt"/>
                <a:cs typeface="+mn-lt"/>
              </a:rPr>
              <a:t>reverberant environments</a:t>
            </a:r>
            <a:r>
              <a:rPr lang="en-US" sz="3200" dirty="0">
                <a:solidFill>
                  <a:srgbClr val="00A0A8"/>
                </a:solidFill>
                <a:latin typeface="TW Cen MT"/>
                <a:ea typeface="+mn-lt"/>
                <a:cs typeface="+mn-lt"/>
              </a:rPr>
              <a:t>.</a:t>
            </a:r>
            <a:endParaRPr lang="en-US" sz="3200" dirty="0">
              <a:solidFill>
                <a:srgbClr val="00A0A8"/>
              </a:solidFill>
              <a:latin typeface="TW Cen MT"/>
              <a:cs typeface="Calibri"/>
            </a:endParaRPr>
          </a:p>
        </p:txBody>
      </p:sp>
      <p:pic>
        <p:nvPicPr>
          <p:cNvPr id="9" name="Immagine 9" descr="Immagine che contiene sciando, uomo, tenendo, inpiedi&#10;&#10;Descrizione generata con affidabilità molto elevata">
            <a:extLst>
              <a:ext uri="{FF2B5EF4-FFF2-40B4-BE49-F238E27FC236}">
                <a16:creationId xmlns:a16="http://schemas.microsoft.com/office/drawing/2014/main" id="{8F7632EF-CAF2-43D1-BAA6-49B3E9D9A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900" y="2495550"/>
            <a:ext cx="3152775" cy="3162300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49663BD4-822F-4430-8FC8-F719BA7EBE51}"/>
              </a:ext>
            </a:extLst>
          </p:cNvPr>
          <p:cNvSpPr txBox="1"/>
          <p:nvPr/>
        </p:nvSpPr>
        <p:spPr>
          <a:xfrm>
            <a:off x="709638" y="2498387"/>
            <a:ext cx="4384311" cy="35394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dirty="0">
                <a:solidFill>
                  <a:srgbClr val="00A0A8"/>
                </a:solidFill>
                <a:latin typeface="TW Cen MT"/>
                <a:ea typeface="+mn-lt"/>
                <a:cs typeface="+mn-lt"/>
              </a:rPr>
              <a:t>In order to deal with </a:t>
            </a:r>
            <a:r>
              <a:rPr lang="en-US" sz="3200" b="1" dirty="0">
                <a:solidFill>
                  <a:srgbClr val="00A0A8"/>
                </a:solidFill>
                <a:latin typeface="TW Cen MT"/>
                <a:ea typeface="+mn-lt"/>
                <a:cs typeface="+mn-lt"/>
              </a:rPr>
              <a:t>noise </a:t>
            </a:r>
            <a:r>
              <a:rPr lang="en-US" sz="3200" dirty="0">
                <a:solidFill>
                  <a:srgbClr val="00A0A8"/>
                </a:solidFill>
                <a:latin typeface="TW Cen MT"/>
                <a:ea typeface="+mn-lt"/>
                <a:cs typeface="+mn-lt"/>
              </a:rPr>
              <a:t>and </a:t>
            </a:r>
            <a:r>
              <a:rPr lang="en-US" sz="3200" b="1" dirty="0">
                <a:solidFill>
                  <a:srgbClr val="00A0A8"/>
                </a:solidFill>
                <a:latin typeface="TW Cen MT"/>
                <a:ea typeface="+mn-lt"/>
                <a:cs typeface="+mn-lt"/>
              </a:rPr>
              <a:t>reverberation</a:t>
            </a:r>
            <a:r>
              <a:rPr lang="en-US" sz="3200" dirty="0">
                <a:solidFill>
                  <a:srgbClr val="00A0A8"/>
                </a:solidFill>
                <a:latin typeface="TW Cen MT"/>
                <a:ea typeface="+mn-lt"/>
                <a:cs typeface="+mn-lt"/>
              </a:rPr>
              <a:t>, we propose a</a:t>
            </a:r>
            <a:endParaRPr lang="en-US" dirty="0">
              <a:solidFill>
                <a:srgbClr val="00A0A8"/>
              </a:solidFill>
              <a:latin typeface="TW Cen MT"/>
              <a:ea typeface="+mn-lt"/>
              <a:cs typeface="+mn-lt"/>
            </a:endParaRPr>
          </a:p>
          <a:p>
            <a:r>
              <a:rPr lang="en-US" sz="3200" dirty="0">
                <a:solidFill>
                  <a:srgbClr val="FF5969"/>
                </a:solidFill>
                <a:latin typeface="TW Cen MT"/>
                <a:ea typeface="+mn-lt"/>
                <a:cs typeface="+mn-lt"/>
              </a:rPr>
              <a:t>neural network</a:t>
            </a:r>
            <a:r>
              <a:rPr lang="en-US" sz="3200" dirty="0">
                <a:solidFill>
                  <a:srgbClr val="00A0A8"/>
                </a:solidFill>
                <a:latin typeface="TW Cen MT"/>
                <a:ea typeface="+mn-lt"/>
                <a:cs typeface="+mn-lt"/>
              </a:rPr>
              <a:t> based method using appropriate input features.</a:t>
            </a:r>
            <a:endParaRPr lang="en-US" dirty="0">
              <a:solidFill>
                <a:srgbClr val="00A0A8"/>
              </a:solidFill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1591015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1" y="0"/>
            <a:ext cx="12482921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55881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2" y="0"/>
            <a:ext cx="10266188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10015178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5" y="-1"/>
            <a:ext cx="12397564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3" name="TextBox 62">
            <a:extLst>
              <a:ext uri="{FF2B5EF4-FFF2-40B4-BE49-F238E27FC236}">
                <a16:creationId xmlns:a16="http://schemas.microsoft.com/office/drawing/2014/main" id="{02DBC3AA-053E-4DD2-A566-841B9ADFA88D}"/>
              </a:ext>
            </a:extLst>
          </p:cNvPr>
          <p:cNvSpPr txBox="1"/>
          <p:nvPr/>
        </p:nvSpPr>
        <p:spPr>
          <a:xfrm rot="16200000">
            <a:off x="9715377" y="3230207"/>
            <a:ext cx="2360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4" name="TextBox 57">
            <a:extLst>
              <a:ext uri="{FF2B5EF4-FFF2-40B4-BE49-F238E27FC236}">
                <a16:creationId xmlns:a16="http://schemas.microsoft.com/office/drawing/2014/main" id="{D12E11E7-9432-4A05-88C1-F2AFDE4DB383}"/>
              </a:ext>
            </a:extLst>
          </p:cNvPr>
          <p:cNvSpPr txBox="1"/>
          <p:nvPr/>
        </p:nvSpPr>
        <p:spPr>
          <a:xfrm rot="16200000">
            <a:off x="10400192" y="3251161"/>
            <a:ext cx="199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11AC409-1517-4411-8302-52B8D4C4BD8B}"/>
              </a:ext>
            </a:extLst>
          </p:cNvPr>
          <p:cNvSpPr txBox="1"/>
          <p:nvPr/>
        </p:nvSpPr>
        <p:spPr>
          <a:xfrm rot="16200000">
            <a:off x="-789315" y="3251160"/>
            <a:ext cx="2166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Introduction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ABFABC9A-3A96-404B-936C-1ACEAFCC805B}"/>
              </a:ext>
            </a:extLst>
          </p:cNvPr>
          <p:cNvSpPr txBox="1"/>
          <p:nvPr/>
        </p:nvSpPr>
        <p:spPr>
          <a:xfrm rot="16200000">
            <a:off x="9177777" y="3291762"/>
            <a:ext cx="2443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Quaternion Domain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732DA5C7-9874-4BF3-9688-9023A984950F}"/>
              </a:ext>
            </a:extLst>
          </p:cNvPr>
          <p:cNvSpPr txBox="1"/>
          <p:nvPr/>
        </p:nvSpPr>
        <p:spPr>
          <a:xfrm rot="16200000">
            <a:off x="9626510" y="3245808"/>
            <a:ext cx="244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 dirty="0">
                <a:solidFill>
                  <a:schemeClr val="bg1"/>
                </a:solidFill>
                <a:latin typeface="Tw Cen MT" panose="020B0602020104020603" pitchFamily="34" charset="0"/>
              </a:rPr>
              <a:t>Network Structure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14B9601B-8BE9-4C5F-8D72-1C865B20F503}"/>
              </a:ext>
            </a:extLst>
          </p:cNvPr>
          <p:cNvSpPr txBox="1"/>
          <p:nvPr/>
        </p:nvSpPr>
        <p:spPr>
          <a:xfrm rot="16200000">
            <a:off x="10036966" y="3281937"/>
            <a:ext cx="244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Dataset &amp; Metrics</a:t>
            </a:r>
            <a:endParaRPr lang="it-IT" sz="1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DAAF0ACC-C915-4F85-953C-8D093B9C5BF7}"/>
              </a:ext>
            </a:extLst>
          </p:cNvPr>
          <p:cNvSpPr txBox="1"/>
          <p:nvPr/>
        </p:nvSpPr>
        <p:spPr>
          <a:xfrm rot="16200000">
            <a:off x="10401988" y="3322540"/>
            <a:ext cx="2431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  <a:latin typeface="Tw Cen MT" panose="020B0602020104020603" pitchFamily="34" charset="0"/>
              </a:rPr>
              <a:t>Experimentation &amp; Results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5878C5A6-A6BB-47EC-9152-28B171DB246B}"/>
              </a:ext>
            </a:extLst>
          </p:cNvPr>
          <p:cNvSpPr txBox="1"/>
          <p:nvPr/>
        </p:nvSpPr>
        <p:spPr>
          <a:xfrm rot="16200000">
            <a:off x="11017189" y="3167388"/>
            <a:ext cx="184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Conclusion</a:t>
            </a:r>
            <a:endParaRPr lang="it-IT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F822508-CAE2-4F57-A305-FAF55213B919}"/>
              </a:ext>
            </a:extLst>
          </p:cNvPr>
          <p:cNvSpPr txBox="1"/>
          <p:nvPr/>
        </p:nvSpPr>
        <p:spPr>
          <a:xfrm>
            <a:off x="810786" y="247973"/>
            <a:ext cx="98578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A0A8"/>
                </a:solidFill>
                <a:latin typeface="Tw Cen MT" panose="020B0602020104020603" pitchFamily="34" charset="0"/>
              </a:rPr>
              <a:t>3D audio files are sampled using the </a:t>
            </a:r>
            <a:r>
              <a:rPr lang="en-US" sz="2400" i="1" dirty="0">
                <a:latin typeface="Tw Cen MT" panose="020B0602020104020603" pitchFamily="34" charset="0"/>
              </a:rPr>
              <a:t>Ambisonics technique</a:t>
            </a:r>
            <a:r>
              <a:rPr lang="en-US" sz="2400" dirty="0">
                <a:solidFill>
                  <a:srgbClr val="00A0A8"/>
                </a:solidFill>
                <a:latin typeface="Tw Cen MT" panose="020B0602020104020603" pitchFamily="34" charset="0"/>
              </a:rPr>
              <a:t>, where sampling is based on the decomposition of sound in a </a:t>
            </a:r>
            <a:r>
              <a:rPr lang="en-US" sz="2400" i="1" dirty="0">
                <a:latin typeface="Tw Cen MT" panose="020B0602020104020603" pitchFamily="34" charset="0"/>
              </a:rPr>
              <a:t>linear combination of orthogonal bases of spherical harmonics</a:t>
            </a:r>
            <a:r>
              <a:rPr lang="en-US" sz="2400" dirty="0">
                <a:latin typeface="Tw Cen MT" panose="020B0602020104020603" pitchFamily="34" charset="0"/>
              </a:rPr>
              <a:t>.</a:t>
            </a:r>
            <a:r>
              <a:rPr lang="en-US" sz="2400" dirty="0">
                <a:solidFill>
                  <a:srgbClr val="00A0A8"/>
                </a:solidFill>
                <a:latin typeface="Tw Cen MT" panose="020B0602020104020603" pitchFamily="34" charset="0"/>
              </a:rPr>
              <a:t>  First-order Ambisonics (FOA) was considered, which is composed of </a:t>
            </a:r>
            <a:r>
              <a:rPr lang="en-US" sz="2400" i="1" dirty="0">
                <a:solidFill>
                  <a:srgbClr val="FF5969"/>
                </a:solidFill>
                <a:latin typeface="Tw Cen MT" panose="020B0602020104020603" pitchFamily="34" charset="0"/>
              </a:rPr>
              <a:t>4 microphone capsules</a:t>
            </a:r>
            <a:r>
              <a:rPr lang="en-US" sz="2400" dirty="0">
                <a:solidFill>
                  <a:srgbClr val="00A0A8"/>
                </a:solidFill>
                <a:latin typeface="Tw Cen MT" panose="020B0602020104020603" pitchFamily="34" charset="0"/>
              </a:rPr>
              <a:t>.</a:t>
            </a:r>
            <a:endParaRPr lang="it-IT" sz="2400" dirty="0">
              <a:solidFill>
                <a:srgbClr val="00A0A8"/>
              </a:solidFill>
              <a:latin typeface="Tw Cen MT" panose="020B0602020104020603" pitchFamily="34" charset="0"/>
            </a:endParaRPr>
          </a:p>
        </p:txBody>
      </p:sp>
      <p:pic>
        <p:nvPicPr>
          <p:cNvPr id="6" name="Immagine 5" descr="Immagine che contiene interni, computer, scrivania, elettronico&#10;&#10;Descrizione generata automaticamente">
            <a:extLst>
              <a:ext uri="{FF2B5EF4-FFF2-40B4-BE49-F238E27FC236}">
                <a16:creationId xmlns:a16="http://schemas.microsoft.com/office/drawing/2014/main" id="{D43A4201-5F81-45CC-B059-F04007F59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66" y="2168842"/>
            <a:ext cx="4924425" cy="28098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401C5F67-4A38-4211-9CA0-7AB6A2B6F13D}"/>
              </a:ext>
            </a:extLst>
          </p:cNvPr>
          <p:cNvSpPr txBox="1"/>
          <p:nvPr/>
        </p:nvSpPr>
        <p:spPr>
          <a:xfrm>
            <a:off x="6012543" y="2234951"/>
            <a:ext cx="37572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i="1" dirty="0">
                <a:solidFill>
                  <a:srgbClr val="FF5969"/>
                </a:solidFill>
                <a:latin typeface="Tw Cen MT" panose="020B0602020104020603" pitchFamily="34" charset="0"/>
              </a:rPr>
              <a:t>Pressure microphone:</a:t>
            </a:r>
          </a:p>
          <a:p>
            <a:r>
              <a:rPr lang="en-US" sz="2400" dirty="0">
                <a:latin typeface="Tw Cen MT" panose="020B0602020104020603" pitchFamily="34" charset="0"/>
              </a:rPr>
              <a:t>omnidirectional microphone with a unitary gain for all directions and</a:t>
            </a:r>
            <a:r>
              <a:rPr lang="it-IT" sz="2400" b="1" i="1" dirty="0">
                <a:solidFill>
                  <a:srgbClr val="FF5969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>
                <a:latin typeface="Tw Cen MT" panose="020B0602020104020603" pitchFamily="34" charset="0"/>
              </a:rPr>
              <a:t>corresponds </a:t>
            </a:r>
          </a:p>
          <a:p>
            <a:r>
              <a:rPr lang="en-US" sz="2400" dirty="0">
                <a:latin typeface="Tw Cen MT" panose="020B0602020104020603" pitchFamily="34" charset="0"/>
              </a:rPr>
              <a:t>to the spherical harmonic function of order 0.</a:t>
            </a:r>
          </a:p>
          <a:p>
            <a:r>
              <a:rPr lang="en-US" sz="2400" dirty="0">
                <a:latin typeface="Tw Cen MT" panose="020B0602020104020603" pitchFamily="34" charset="0"/>
              </a:rPr>
              <a:t>It is denoted with </a:t>
            </a:r>
            <a:r>
              <a:rPr lang="en-US" sz="2400" i="1" dirty="0">
                <a:solidFill>
                  <a:srgbClr val="FF5969"/>
                </a:solidFill>
                <a:latin typeface="Tw Cen MT" panose="020B0602020104020603" pitchFamily="34" charset="0"/>
              </a:rPr>
              <a:t>W</a:t>
            </a:r>
            <a:r>
              <a:rPr lang="en-US" sz="2400" dirty="0">
                <a:latin typeface="Tw Cen MT" panose="020B0602020104020603" pitchFamily="34" charset="0"/>
              </a:rPr>
              <a:t>.</a:t>
            </a:r>
            <a:endParaRPr lang="it-IT" sz="2400" dirty="0">
              <a:latin typeface="Tw Cen MT" panose="020B0602020104020603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479DA96-EE8E-4497-855F-5651E7BD3D9E}"/>
              </a:ext>
            </a:extLst>
          </p:cNvPr>
          <p:cNvSpPr txBox="1"/>
          <p:nvPr/>
        </p:nvSpPr>
        <p:spPr>
          <a:xfrm>
            <a:off x="765050" y="5201882"/>
            <a:ext cx="983449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i="1" dirty="0">
                <a:solidFill>
                  <a:srgbClr val="FF5969"/>
                </a:solidFill>
                <a:latin typeface="Tw Cen MT" panose="020B0602020104020603" pitchFamily="34" charset="0"/>
              </a:rPr>
              <a:t>Gradient of pressure (acoustic velocity):</a:t>
            </a:r>
            <a:r>
              <a:rPr lang="it-IT" sz="2800" b="1" dirty="0">
                <a:latin typeface="Tw Cen MT" panose="020B0602020104020603" pitchFamily="34" charset="0"/>
              </a:rPr>
              <a:t> </a:t>
            </a:r>
          </a:p>
          <a:p>
            <a:r>
              <a:rPr lang="en-US" sz="2400" dirty="0">
                <a:latin typeface="Tw Cen MT" panose="020B0602020104020603" pitchFamily="34" charset="0"/>
              </a:rPr>
              <a:t>three microphones are orthogonal figure-of-eight microphones and correspond to the spherical harmonic functions of order 1. They are denoted with </a:t>
            </a:r>
            <a:r>
              <a:rPr lang="en-US" sz="2400" i="1" dirty="0">
                <a:solidFill>
                  <a:srgbClr val="FF5969"/>
                </a:solidFill>
                <a:latin typeface="Tw Cen MT" panose="020B0602020104020603" pitchFamily="34" charset="0"/>
              </a:rPr>
              <a:t>X,Y,Z</a:t>
            </a:r>
            <a:r>
              <a:rPr lang="en-US" sz="2400" i="1" dirty="0">
                <a:latin typeface="Tw Cen MT" panose="020B0602020104020603" pitchFamily="34" charset="0"/>
              </a:rPr>
              <a:t>.</a:t>
            </a:r>
            <a:endParaRPr lang="it-IT" sz="2800" i="1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1" y="0"/>
            <a:ext cx="12482921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55881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2" y="0"/>
            <a:ext cx="10266188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10015178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71129" y="-1"/>
            <a:ext cx="12397564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3" name="TextBox 62">
            <a:extLst>
              <a:ext uri="{FF2B5EF4-FFF2-40B4-BE49-F238E27FC236}">
                <a16:creationId xmlns:a16="http://schemas.microsoft.com/office/drawing/2014/main" id="{02DBC3AA-053E-4DD2-A566-841B9ADFA88D}"/>
              </a:ext>
            </a:extLst>
          </p:cNvPr>
          <p:cNvSpPr txBox="1"/>
          <p:nvPr/>
        </p:nvSpPr>
        <p:spPr>
          <a:xfrm rot="16200000">
            <a:off x="9715377" y="3230207"/>
            <a:ext cx="2360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4" name="TextBox 57">
            <a:extLst>
              <a:ext uri="{FF2B5EF4-FFF2-40B4-BE49-F238E27FC236}">
                <a16:creationId xmlns:a16="http://schemas.microsoft.com/office/drawing/2014/main" id="{D12E11E7-9432-4A05-88C1-F2AFDE4DB383}"/>
              </a:ext>
            </a:extLst>
          </p:cNvPr>
          <p:cNvSpPr txBox="1"/>
          <p:nvPr/>
        </p:nvSpPr>
        <p:spPr>
          <a:xfrm rot="16200000">
            <a:off x="10400192" y="3251161"/>
            <a:ext cx="199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11AC409-1517-4411-8302-52B8D4C4BD8B}"/>
              </a:ext>
            </a:extLst>
          </p:cNvPr>
          <p:cNvSpPr txBox="1"/>
          <p:nvPr/>
        </p:nvSpPr>
        <p:spPr>
          <a:xfrm rot="16200000">
            <a:off x="-789315" y="3251160"/>
            <a:ext cx="2166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Introduction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ABFABC9A-3A96-404B-936C-1ACEAFCC805B}"/>
              </a:ext>
            </a:extLst>
          </p:cNvPr>
          <p:cNvSpPr txBox="1"/>
          <p:nvPr/>
        </p:nvSpPr>
        <p:spPr>
          <a:xfrm rot="16200000">
            <a:off x="9177777" y="3291762"/>
            <a:ext cx="2443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Quaternion Domain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732DA5C7-9874-4BF3-9688-9023A984950F}"/>
              </a:ext>
            </a:extLst>
          </p:cNvPr>
          <p:cNvSpPr txBox="1"/>
          <p:nvPr/>
        </p:nvSpPr>
        <p:spPr>
          <a:xfrm rot="16200000">
            <a:off x="9626510" y="3245808"/>
            <a:ext cx="244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 dirty="0">
                <a:solidFill>
                  <a:schemeClr val="bg1"/>
                </a:solidFill>
                <a:latin typeface="Tw Cen MT" panose="020B0602020104020603" pitchFamily="34" charset="0"/>
              </a:rPr>
              <a:t>Network Structure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14B9601B-8BE9-4C5F-8D72-1C865B20F503}"/>
              </a:ext>
            </a:extLst>
          </p:cNvPr>
          <p:cNvSpPr txBox="1"/>
          <p:nvPr/>
        </p:nvSpPr>
        <p:spPr>
          <a:xfrm rot="16200000">
            <a:off x="10036966" y="3281937"/>
            <a:ext cx="244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Dataset &amp; Metrics</a:t>
            </a:r>
            <a:endParaRPr lang="it-IT" sz="1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DAAF0ACC-C915-4F85-953C-8D093B9C5BF7}"/>
              </a:ext>
            </a:extLst>
          </p:cNvPr>
          <p:cNvSpPr txBox="1"/>
          <p:nvPr/>
        </p:nvSpPr>
        <p:spPr>
          <a:xfrm rot="16200000">
            <a:off x="10401988" y="3322540"/>
            <a:ext cx="2431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  <a:latin typeface="Tw Cen MT" panose="020B0602020104020603" pitchFamily="34" charset="0"/>
              </a:rPr>
              <a:t>Experimentation &amp; Results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5878C5A6-A6BB-47EC-9152-28B171DB246B}"/>
              </a:ext>
            </a:extLst>
          </p:cNvPr>
          <p:cNvSpPr txBox="1"/>
          <p:nvPr/>
        </p:nvSpPr>
        <p:spPr>
          <a:xfrm rot="16200000">
            <a:off x="11017189" y="3167388"/>
            <a:ext cx="184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Conclusion</a:t>
            </a:r>
            <a:endParaRPr lang="it-IT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D266A59-A23D-4460-9F9F-974BB450E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123" y="740236"/>
            <a:ext cx="5461337" cy="525128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2B56D1F4-B6FE-4EA9-8EC5-23C72CA59A14}"/>
              </a:ext>
            </a:extLst>
          </p:cNvPr>
          <p:cNvSpPr txBox="1"/>
          <p:nvPr/>
        </p:nvSpPr>
        <p:spPr>
          <a:xfrm>
            <a:off x="2392368" y="108508"/>
            <a:ext cx="6390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Tw Cen MT" panose="020B0602020104020603" pitchFamily="34" charset="0"/>
              </a:rPr>
              <a:t>Single quaternion-valued ambisonics signal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498BAFF5-4D04-435F-A0B5-EFED6671DE1E}"/>
                  </a:ext>
                </a:extLst>
              </p:cNvPr>
              <p:cNvSpPr txBox="1"/>
              <p:nvPr/>
            </p:nvSpPr>
            <p:spPr>
              <a:xfrm>
                <a:off x="700471" y="1316399"/>
                <a:ext cx="982274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solidFill>
                              <a:srgbClr val="00A0A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solidFill>
                              <a:srgbClr val="00A0A8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rgbClr val="00A0A8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it-IT" sz="2400" b="0" i="1" smtClean="0">
                        <a:solidFill>
                          <a:srgbClr val="00A0A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it-IT" sz="2400" b="0" i="1" smtClean="0">
                        <a:solidFill>
                          <a:srgbClr val="00A0A8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sz="2400" b="0" i="1" smtClean="0">
                        <a:solidFill>
                          <a:srgbClr val="00A0A8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sz="2400" dirty="0">
                    <a:latin typeface="Tw Cen MT" panose="020B0602020104020603" pitchFamily="34" charset="0"/>
                  </a:rPr>
                  <a:t>represents the </a:t>
                </a:r>
                <a:r>
                  <a:rPr lang="en-US" sz="2400" i="1" dirty="0">
                    <a:solidFill>
                      <a:srgbClr val="FF5969"/>
                    </a:solidFill>
                    <a:latin typeface="Tw Cen MT" panose="020B0602020104020603" pitchFamily="34" charset="0"/>
                  </a:rPr>
                  <a:t>real</a:t>
                </a:r>
                <a:r>
                  <a:rPr lang="en-US" sz="2400" dirty="0">
                    <a:latin typeface="Tw Cen MT" panose="020B0602020104020603" pitchFamily="34" charset="0"/>
                  </a:rPr>
                  <a:t> </a:t>
                </a:r>
                <a:r>
                  <a:rPr lang="en-US" sz="2400" i="1" dirty="0">
                    <a:solidFill>
                      <a:srgbClr val="FF5969"/>
                    </a:solidFill>
                    <a:latin typeface="Tw Cen MT" panose="020B0602020104020603" pitchFamily="34" charset="0"/>
                  </a:rPr>
                  <a:t>component</a:t>
                </a:r>
                <a:r>
                  <a:rPr lang="en-US" sz="2400" dirty="0">
                    <a:latin typeface="Tw Cen MT" panose="020B0602020104020603" pitchFamily="34" charset="0"/>
                  </a:rPr>
                  <a:t> of the quaternion, while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solidFill>
                              <a:srgbClr val="00A0A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solidFill>
                              <a:srgbClr val="00A0A8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rgbClr val="00A0A8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it-IT" sz="2400" i="1">
                        <a:solidFill>
                          <a:srgbClr val="00A0A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it-IT" sz="2400" i="1">
                        <a:solidFill>
                          <a:srgbClr val="00A0A8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sz="2400" i="1">
                        <a:solidFill>
                          <a:srgbClr val="00A0A8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it-IT" sz="2400" dirty="0">
                    <a:solidFill>
                      <a:srgbClr val="00A0A8"/>
                    </a:solidFill>
                    <a:latin typeface="Tw Cen MT" panose="020B06020201040206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solidFill>
                              <a:srgbClr val="00A0A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solidFill>
                              <a:srgbClr val="00A0A8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rgbClr val="00A0A8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it-IT" sz="2400" i="1">
                            <a:solidFill>
                              <a:srgbClr val="00A0A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i="1">
                            <a:solidFill>
                              <a:srgbClr val="00A0A8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it-IT" sz="2400" i="1" smtClean="0">
                        <a:solidFill>
                          <a:srgbClr val="00A0A8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w Cen MT" panose="020B0602020104020603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solidFill>
                              <a:srgbClr val="00A0A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solidFill>
                              <a:srgbClr val="00A0A8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i="1">
                            <a:solidFill>
                              <a:srgbClr val="00A0A8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it-IT" sz="2400" i="1">
                        <a:solidFill>
                          <a:srgbClr val="00A0A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it-IT" sz="2400" i="1">
                        <a:solidFill>
                          <a:srgbClr val="00A0A8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sz="2400" i="1">
                        <a:solidFill>
                          <a:srgbClr val="00A0A8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solidFill>
                      <a:srgbClr val="00A0A8"/>
                    </a:solidFill>
                    <a:latin typeface="Tw Cen MT" panose="020B0602020104020603" pitchFamily="34" charset="0"/>
                  </a:rPr>
                  <a:t> </a:t>
                </a:r>
                <a:r>
                  <a:rPr lang="en-US" sz="2400" dirty="0">
                    <a:latin typeface="Tw Cen MT" panose="020B0602020104020603" pitchFamily="34" charset="0"/>
                  </a:rPr>
                  <a:t>are the </a:t>
                </a:r>
                <a:r>
                  <a:rPr lang="en-US" sz="2400" i="1" dirty="0">
                    <a:solidFill>
                      <a:srgbClr val="FF5969"/>
                    </a:solidFill>
                    <a:latin typeface="Tw Cen MT" panose="020B0602020104020603" pitchFamily="34" charset="0"/>
                  </a:rPr>
                  <a:t>imaginary components </a:t>
                </a:r>
                <a:r>
                  <a:rPr lang="en-US" sz="2400" dirty="0">
                    <a:latin typeface="Tw Cen MT" panose="020B0602020104020603" pitchFamily="34" charset="0"/>
                  </a:rPr>
                  <a:t>of the quaternion.</a:t>
                </a:r>
                <a:endParaRPr lang="it-IT" sz="2400" dirty="0">
                  <a:latin typeface="Tw Cen MT" panose="020B0602020104020603" pitchFamily="34" charset="0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498BAFF5-4D04-435F-A0B5-EFED6671D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471" y="1316399"/>
                <a:ext cx="9822749" cy="830997"/>
              </a:xfrm>
              <a:prstGeom prst="rect">
                <a:avLst/>
              </a:prstGeom>
              <a:blipFill>
                <a:blip r:embed="rId3"/>
                <a:stretch>
                  <a:fillRect t="-5882" r="-1241" b="-1617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sellaDiTesto 6">
            <a:extLst>
              <a:ext uri="{FF2B5EF4-FFF2-40B4-BE49-F238E27FC236}">
                <a16:creationId xmlns:a16="http://schemas.microsoft.com/office/drawing/2014/main" id="{894007AB-10B4-402C-9CE8-9A5656B8127A}"/>
              </a:ext>
            </a:extLst>
          </p:cNvPr>
          <p:cNvSpPr txBox="1"/>
          <p:nvPr/>
        </p:nvSpPr>
        <p:spPr>
          <a:xfrm>
            <a:off x="3161886" y="2429694"/>
            <a:ext cx="4335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FF5969"/>
                </a:solidFill>
                <a:latin typeface="Tw Cen MT" panose="020B0602020104020603" pitchFamily="34" charset="0"/>
              </a:rPr>
              <a:t>Sound Field (Acoustic Intensity) 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30F5943-BBE0-4383-99A8-808685871D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60" y="3191437"/>
            <a:ext cx="1851379" cy="3681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D3E911C-421E-4AC4-A9B1-BBEF402089F9}"/>
              </a:ext>
            </a:extLst>
          </p:cNvPr>
          <p:cNvSpPr txBox="1"/>
          <p:nvPr/>
        </p:nvSpPr>
        <p:spPr>
          <a:xfrm>
            <a:off x="3954273" y="2960025"/>
            <a:ext cx="6009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A0A8"/>
                </a:solidFill>
                <a:latin typeface="Tw Cen MT" panose="020B0602020104020603" pitchFamily="34" charset="0"/>
              </a:rPr>
              <a:t>Average of the sound pressure, </a:t>
            </a:r>
            <a:r>
              <a:rPr lang="en-US" sz="2400" i="1" dirty="0">
                <a:latin typeface="Tw Cen MT" panose="020B0602020104020603" pitchFamily="34" charset="0"/>
              </a:rPr>
              <a:t>p[n]</a:t>
            </a:r>
            <a:r>
              <a:rPr lang="en-US" sz="2400" dirty="0">
                <a:solidFill>
                  <a:srgbClr val="00A0A8"/>
                </a:solidFill>
                <a:latin typeface="Tw Cen MT" panose="020B0602020104020603" pitchFamily="34" charset="0"/>
              </a:rPr>
              <a:t>,</a:t>
            </a:r>
          </a:p>
          <a:p>
            <a:r>
              <a:rPr lang="en-US" sz="2400" dirty="0">
                <a:solidFill>
                  <a:srgbClr val="00A0A8"/>
                </a:solidFill>
                <a:latin typeface="Tw Cen MT" panose="020B0602020104020603" pitchFamily="34" charset="0"/>
              </a:rPr>
              <a:t>and the particle velocity, </a:t>
            </a:r>
            <a:r>
              <a:rPr lang="en-US" sz="2400" i="1" dirty="0">
                <a:latin typeface="Tw Cen MT" panose="020B0602020104020603" pitchFamily="34" charset="0"/>
              </a:rPr>
              <a:t>v[n], </a:t>
            </a:r>
            <a:r>
              <a:rPr lang="en-US" sz="2400" dirty="0">
                <a:solidFill>
                  <a:srgbClr val="00A0A8"/>
                </a:solidFill>
                <a:latin typeface="Tw Cen MT" panose="020B0602020104020603" pitchFamily="34" charset="0"/>
              </a:rPr>
              <a:t>over time</a:t>
            </a:r>
            <a:endParaRPr lang="it-IT" sz="2400" dirty="0">
              <a:solidFill>
                <a:srgbClr val="00A0A8"/>
              </a:solidFill>
              <a:latin typeface="Tw Cen MT" panose="020B0602020104020603" pitchFamily="34" charset="0"/>
            </a:endParaRP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775F01D6-9FF3-4394-A374-A12F5D5AF7F7}"/>
              </a:ext>
            </a:extLst>
          </p:cNvPr>
          <p:cNvCxnSpPr>
            <a:cxnSpLocks/>
          </p:cNvCxnSpPr>
          <p:nvPr/>
        </p:nvCxnSpPr>
        <p:spPr>
          <a:xfrm flipH="1">
            <a:off x="3161886" y="3375523"/>
            <a:ext cx="54728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C86C6163-E12C-494C-8857-F30D86E13805}"/>
              </a:ext>
            </a:extLst>
          </p:cNvPr>
          <p:cNvCxnSpPr>
            <a:cxnSpLocks/>
          </p:cNvCxnSpPr>
          <p:nvPr/>
        </p:nvCxnSpPr>
        <p:spPr>
          <a:xfrm flipH="1">
            <a:off x="1918818" y="3791022"/>
            <a:ext cx="8331" cy="9333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275EA93-FD51-49BF-A4D6-212088EBC09B}"/>
              </a:ext>
            </a:extLst>
          </p:cNvPr>
          <p:cNvSpPr txBox="1"/>
          <p:nvPr/>
        </p:nvSpPr>
        <p:spPr>
          <a:xfrm>
            <a:off x="2108160" y="3966870"/>
            <a:ext cx="2763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i="1" dirty="0">
                <a:latin typeface="Tw Cen MT" panose="020B0602020104020603" pitchFamily="34" charset="0"/>
              </a:rPr>
              <a:t>In Ambisonics Format</a:t>
            </a:r>
          </a:p>
        </p:txBody>
      </p:sp>
      <p:pic>
        <p:nvPicPr>
          <p:cNvPr id="19" name="Immagine 18" descr="Immagine che contiene oggetto, orologio, stanza, pensile&#10;&#10;Descrizione generata automaticamente">
            <a:extLst>
              <a:ext uri="{FF2B5EF4-FFF2-40B4-BE49-F238E27FC236}">
                <a16:creationId xmlns:a16="http://schemas.microsoft.com/office/drawing/2014/main" id="{4D7D2330-004E-4645-B0A1-E6B415AB73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79" y="5113377"/>
            <a:ext cx="2862176" cy="1347608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5E2EDC23-CFDD-4142-BEA8-3180309957E1}"/>
                  </a:ext>
                </a:extLst>
              </p:cNvPr>
              <p:cNvSpPr txBox="1"/>
              <p:nvPr/>
            </p:nvSpPr>
            <p:spPr>
              <a:xfrm>
                <a:off x="3855604" y="4549674"/>
                <a:ext cx="6616171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i="1" dirty="0">
                    <a:solidFill>
                      <a:srgbClr val="FF5969"/>
                    </a:solidFill>
                    <a:latin typeface="Tw Cen MT" panose="020B0602020104020603" pitchFamily="34" charset="0"/>
                  </a:rPr>
                  <a:t>Sound pressure</a:t>
                </a:r>
                <a:r>
                  <a:rPr lang="en-US" sz="2400" i="1" dirty="0">
                    <a:solidFill>
                      <a:srgbClr val="00A0A8"/>
                    </a:solidFill>
                    <a:latin typeface="Tw Cen MT" panose="020B0602020104020603" pitchFamily="34" charset="0"/>
                  </a:rPr>
                  <a:t> </a:t>
                </a:r>
                <a:r>
                  <a:rPr lang="en-US" sz="2400" dirty="0">
                    <a:latin typeface="Tw Cen MT" panose="020B0602020104020603" pitchFamily="34" charset="0"/>
                  </a:rPr>
                  <a:t>is defined by the signal captured by the omnidirectional signal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i="1" dirty="0">
                    <a:solidFill>
                      <a:srgbClr val="FF5969"/>
                    </a:solidFill>
                    <a:latin typeface="Tw Cen MT" panose="020B0602020104020603" pitchFamily="34" charset="0"/>
                  </a:rPr>
                  <a:t>Particle velocity </a:t>
                </a:r>
                <a:r>
                  <a:rPr lang="en-US" sz="2400" dirty="0">
                    <a:latin typeface="Tw Cen MT" panose="020B0602020104020603" pitchFamily="34" charset="0"/>
                  </a:rPr>
                  <a:t>is defined by the three orthogonal figure-of-eight microphone signals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solidFill>
                              <a:srgbClr val="FF596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solidFill>
                              <a:srgbClr val="FF5969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rgbClr val="FF5969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5969"/>
                    </a:solidFill>
                    <a:latin typeface="Tw Cen MT" panose="020B0602020104020603" pitchFamily="34" charset="0"/>
                  </a:rPr>
                  <a:t> </a:t>
                </a:r>
                <a:r>
                  <a:rPr lang="en-US" sz="2400" dirty="0">
                    <a:latin typeface="Tw Cen MT" panose="020B0602020104020603" pitchFamily="34" charset="0"/>
                  </a:rPr>
                  <a:t>is the mean density of the air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FF5969"/>
                    </a:solidFill>
                    <a:latin typeface="Tw Cen MT" panose="020B0602020104020603" pitchFamily="34" charset="0"/>
                  </a:rPr>
                  <a:t>c</a:t>
                </a:r>
                <a:r>
                  <a:rPr lang="en-US" sz="2400" dirty="0">
                    <a:latin typeface="Tw Cen MT" panose="020B0602020104020603" pitchFamily="34" charset="0"/>
                  </a:rPr>
                  <a:t> is the speed of the sound</a:t>
                </a:r>
                <a:endParaRPr lang="it-IT" sz="2400" dirty="0">
                  <a:latin typeface="Tw Cen MT" panose="020B0602020104020603" pitchFamily="34" charset="0"/>
                </a:endParaRPr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5E2EDC23-CFDD-4142-BEA8-318030995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604" y="4549674"/>
                <a:ext cx="6616171" cy="2308324"/>
              </a:xfrm>
              <a:prstGeom prst="rect">
                <a:avLst/>
              </a:prstGeom>
              <a:blipFill>
                <a:blip r:embed="rId6"/>
                <a:stretch>
                  <a:fillRect l="-1197" t="-2111" r="-1381" b="-50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0422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1" y="0"/>
            <a:ext cx="12482921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55881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2" y="0"/>
            <a:ext cx="10266188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10015178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79749" y="0"/>
            <a:ext cx="12397564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3" name="TextBox 62">
            <a:extLst>
              <a:ext uri="{FF2B5EF4-FFF2-40B4-BE49-F238E27FC236}">
                <a16:creationId xmlns:a16="http://schemas.microsoft.com/office/drawing/2014/main" id="{02DBC3AA-053E-4DD2-A566-841B9ADFA88D}"/>
              </a:ext>
            </a:extLst>
          </p:cNvPr>
          <p:cNvSpPr txBox="1"/>
          <p:nvPr/>
        </p:nvSpPr>
        <p:spPr>
          <a:xfrm rot="16200000">
            <a:off x="9715377" y="3230207"/>
            <a:ext cx="2360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4" name="TextBox 57">
            <a:extLst>
              <a:ext uri="{FF2B5EF4-FFF2-40B4-BE49-F238E27FC236}">
                <a16:creationId xmlns:a16="http://schemas.microsoft.com/office/drawing/2014/main" id="{D12E11E7-9432-4A05-88C1-F2AFDE4DB383}"/>
              </a:ext>
            </a:extLst>
          </p:cNvPr>
          <p:cNvSpPr txBox="1"/>
          <p:nvPr/>
        </p:nvSpPr>
        <p:spPr>
          <a:xfrm rot="16200000">
            <a:off x="10400192" y="3251161"/>
            <a:ext cx="199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11AC409-1517-4411-8302-52B8D4C4BD8B}"/>
              </a:ext>
            </a:extLst>
          </p:cNvPr>
          <p:cNvSpPr txBox="1"/>
          <p:nvPr/>
        </p:nvSpPr>
        <p:spPr>
          <a:xfrm rot="16200000">
            <a:off x="-789315" y="3251160"/>
            <a:ext cx="2166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Introduction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ABFABC9A-3A96-404B-936C-1ACEAFCC805B}"/>
              </a:ext>
            </a:extLst>
          </p:cNvPr>
          <p:cNvSpPr txBox="1"/>
          <p:nvPr/>
        </p:nvSpPr>
        <p:spPr>
          <a:xfrm rot="16200000">
            <a:off x="9177777" y="3291762"/>
            <a:ext cx="2443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Quaternion Domain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732DA5C7-9874-4BF3-9688-9023A984950F}"/>
              </a:ext>
            </a:extLst>
          </p:cNvPr>
          <p:cNvSpPr txBox="1"/>
          <p:nvPr/>
        </p:nvSpPr>
        <p:spPr>
          <a:xfrm rot="16200000">
            <a:off x="9626510" y="3245808"/>
            <a:ext cx="244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 dirty="0">
                <a:solidFill>
                  <a:schemeClr val="bg1"/>
                </a:solidFill>
                <a:latin typeface="Tw Cen MT" panose="020B0602020104020603" pitchFamily="34" charset="0"/>
              </a:rPr>
              <a:t>Network Structure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14B9601B-8BE9-4C5F-8D72-1C865B20F503}"/>
              </a:ext>
            </a:extLst>
          </p:cNvPr>
          <p:cNvSpPr txBox="1"/>
          <p:nvPr/>
        </p:nvSpPr>
        <p:spPr>
          <a:xfrm rot="16200000">
            <a:off x="10036966" y="3281937"/>
            <a:ext cx="244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Dataset &amp; Metrics</a:t>
            </a:r>
            <a:endParaRPr lang="it-IT" sz="1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DAAF0ACC-C915-4F85-953C-8D093B9C5BF7}"/>
              </a:ext>
            </a:extLst>
          </p:cNvPr>
          <p:cNvSpPr txBox="1"/>
          <p:nvPr/>
        </p:nvSpPr>
        <p:spPr>
          <a:xfrm rot="16200000">
            <a:off x="10401988" y="3322540"/>
            <a:ext cx="2431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  <a:latin typeface="Tw Cen MT" panose="020B0602020104020603" pitchFamily="34" charset="0"/>
              </a:rPr>
              <a:t>Experimentation &amp; Results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5878C5A6-A6BB-47EC-9152-28B171DB246B}"/>
              </a:ext>
            </a:extLst>
          </p:cNvPr>
          <p:cNvSpPr txBox="1"/>
          <p:nvPr/>
        </p:nvSpPr>
        <p:spPr>
          <a:xfrm rot="16200000">
            <a:off x="11017189" y="3167388"/>
            <a:ext cx="184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Conclusion</a:t>
            </a:r>
            <a:endParaRPr lang="it-IT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1B60EC6-0FD4-4C88-85C7-E8FCCD542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144" y="268864"/>
            <a:ext cx="4649922" cy="442336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22ECBD13-AB20-40C0-B317-DD81BF9D4893}"/>
                  </a:ext>
                </a:extLst>
              </p:cNvPr>
              <p:cNvSpPr txBox="1"/>
              <p:nvPr/>
            </p:nvSpPr>
            <p:spPr>
              <a:xfrm>
                <a:off x="1433799" y="784777"/>
                <a:ext cx="98578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w Cen MT" panose="020B0602020104020603" pitchFamily="34" charset="0"/>
                  </a:rPr>
                  <a:t>Acoustic intensity may be split into two components: an </a:t>
                </a:r>
                <a:r>
                  <a:rPr lang="en-US" sz="2400" i="1" dirty="0">
                    <a:solidFill>
                      <a:srgbClr val="FF5969"/>
                    </a:solidFill>
                    <a:latin typeface="Tw Cen MT" panose="020B0602020104020603" pitchFamily="34" charset="0"/>
                  </a:rPr>
                  <a:t>active intensity </a:t>
                </a:r>
                <a:r>
                  <a:rPr lang="en-US" sz="2400" dirty="0">
                    <a:latin typeface="Tw Cen MT" panose="020B0602020104020603" pitchFamily="34" charset="0"/>
                  </a:rPr>
                  <a:t>component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00A0A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dirty="0" smtClean="0">
                            <a:solidFill>
                              <a:srgbClr val="00A0A8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400" b="0" i="1" dirty="0" smtClean="0">
                            <a:solidFill>
                              <a:srgbClr val="00A0A8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i="1" dirty="0">
                        <a:solidFill>
                          <a:srgbClr val="00A0A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>
                        <a:solidFill>
                          <a:srgbClr val="00A0A8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>
                        <a:solidFill>
                          <a:srgbClr val="00A0A8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>
                        <a:solidFill>
                          <a:srgbClr val="00A0A8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solidFill>
                          <a:srgbClr val="00A0A8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latin typeface="Tw Cen MT" panose="020B0602020104020603" pitchFamily="34" charset="0"/>
                  </a:rPr>
                  <a:t>, and a </a:t>
                </a:r>
                <a:r>
                  <a:rPr lang="en-US" sz="2400" i="1" dirty="0">
                    <a:solidFill>
                      <a:srgbClr val="FF5969"/>
                    </a:solidFill>
                    <a:latin typeface="Tw Cen MT" panose="020B0602020104020603" pitchFamily="34" charset="0"/>
                  </a:rPr>
                  <a:t>reactive intensity </a:t>
                </a:r>
                <a:r>
                  <a:rPr lang="en-US" sz="2400" dirty="0">
                    <a:latin typeface="Tw Cen MT" panose="020B0602020104020603" pitchFamily="34" charset="0"/>
                  </a:rPr>
                  <a:t>component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00A0A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 dirty="0">
                            <a:solidFill>
                              <a:srgbClr val="00A0A8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400" b="0" i="1" dirty="0" smtClean="0">
                            <a:solidFill>
                              <a:srgbClr val="00A0A8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solidFill>
                              <a:srgbClr val="00A0A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rgbClr val="00A0A8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 dirty="0">
                            <a:solidFill>
                              <a:srgbClr val="00A0A8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 dirty="0">
                            <a:solidFill>
                              <a:srgbClr val="00A0A8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it-IT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>
                    <a:solidFill>
                      <a:srgbClr val="00A0A8"/>
                    </a:solidFill>
                    <a:latin typeface="Tw Cen MT" panose="020B0602020104020603" pitchFamily="34" charset="0"/>
                  </a:rPr>
                  <a:t> </a:t>
                </a:r>
                <a:endParaRPr lang="it-IT" sz="3200" dirty="0">
                  <a:latin typeface="Tw Cen MT" panose="020B0602020104020603" pitchFamily="34" charset="0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22ECBD13-AB20-40C0-B317-DD81BF9D4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799" y="784777"/>
                <a:ext cx="9857867" cy="830997"/>
              </a:xfrm>
              <a:prstGeom prst="rect">
                <a:avLst/>
              </a:prstGeom>
              <a:blipFill>
                <a:blip r:embed="rId3"/>
                <a:stretch>
                  <a:fillRect l="-928" t="-5882" b="-1617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D8777D6F-CDF9-4983-AA52-B147DEA2E9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40" y="2284485"/>
            <a:ext cx="3805747" cy="45503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208AAC2A-47A9-40ED-BA33-E273DCC84821}"/>
              </a:ext>
            </a:extLst>
          </p:cNvPr>
          <p:cNvCxnSpPr>
            <a:cxnSpLocks/>
          </p:cNvCxnSpPr>
          <p:nvPr/>
        </p:nvCxnSpPr>
        <p:spPr>
          <a:xfrm>
            <a:off x="4653017" y="2516728"/>
            <a:ext cx="49163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9133A94-3DAA-45A9-9DBE-FE912D734135}"/>
              </a:ext>
            </a:extLst>
          </p:cNvPr>
          <p:cNvSpPr txBox="1"/>
          <p:nvPr/>
        </p:nvSpPr>
        <p:spPr>
          <a:xfrm>
            <a:off x="5246238" y="1828466"/>
            <a:ext cx="44877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w Cen MT" panose="020B0602020104020603" pitchFamily="34" charset="0"/>
              </a:rPr>
              <a:t>time average of the acoustic intensity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w Cen MT" panose="020B0602020104020603" pitchFamily="34" charset="0"/>
              </a:rPr>
              <a:t>transport of sound energy and </a:t>
            </a:r>
          </a:p>
          <a:p>
            <a:r>
              <a:rPr lang="en-US" sz="2400" dirty="0">
                <a:latin typeface="Tw Cen MT" panose="020B0602020104020603" pitchFamily="34" charset="0"/>
              </a:rPr>
              <a:t>   whose mean value is non-zero</a:t>
            </a:r>
            <a:endParaRPr lang="it-IT" sz="3200" dirty="0">
              <a:latin typeface="Tw Cen MT" panose="020B0602020104020603" pitchFamily="34" charset="0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10FFA9E3-F335-4439-AD24-0CD886DE45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92" y="4165913"/>
            <a:ext cx="3805747" cy="49556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19767996-B2E8-49D3-A1ED-EED907F1F852}"/>
              </a:ext>
            </a:extLst>
          </p:cNvPr>
          <p:cNvCxnSpPr>
            <a:cxnSpLocks/>
          </p:cNvCxnSpPr>
          <p:nvPr/>
        </p:nvCxnSpPr>
        <p:spPr>
          <a:xfrm>
            <a:off x="4601161" y="4413694"/>
            <a:ext cx="49163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A0CBC39C-24D2-4D70-BF59-70D952EC904E}"/>
              </a:ext>
            </a:extLst>
          </p:cNvPr>
          <p:cNvSpPr txBox="1"/>
          <p:nvPr/>
        </p:nvSpPr>
        <p:spPr>
          <a:xfrm>
            <a:off x="5176949" y="3676624"/>
            <a:ext cx="47621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w Cen MT" panose="020B0602020104020603" pitchFamily="34" charset="0"/>
              </a:rPr>
              <a:t>imaginary counterpart of the active intensity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w Cen MT" panose="020B0602020104020603" pitchFamily="34" charset="0"/>
              </a:rPr>
              <a:t>dissipative local energy transport and whose mean value is zero</a:t>
            </a:r>
            <a:endParaRPr lang="it-IT" sz="4000" dirty="0">
              <a:latin typeface="Tw Cen MT" panose="020B0602020104020603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E656E6F-7B95-44AB-A152-B73F25C4E66B}"/>
              </a:ext>
            </a:extLst>
          </p:cNvPr>
          <p:cNvSpPr txBox="1"/>
          <p:nvPr/>
        </p:nvSpPr>
        <p:spPr>
          <a:xfrm>
            <a:off x="763863" y="5724426"/>
            <a:ext cx="9835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FF5969"/>
                </a:solidFill>
                <a:latin typeface="Tw Cen MT" panose="020B0602020104020603" pitchFamily="34" charset="0"/>
              </a:rPr>
              <a:t>Active intensity </a:t>
            </a:r>
            <a:r>
              <a:rPr lang="en-US" sz="2400" dirty="0">
                <a:latin typeface="Tw Cen MT" panose="020B0602020104020603" pitchFamily="34" charset="0"/>
              </a:rPr>
              <a:t>refers directly to </a:t>
            </a:r>
            <a:r>
              <a:rPr lang="en-US" sz="2400" dirty="0">
                <a:solidFill>
                  <a:srgbClr val="00A0A8"/>
                </a:solidFill>
                <a:latin typeface="Tw Cen MT" panose="020B0602020104020603" pitchFamily="34" charset="0"/>
              </a:rPr>
              <a:t>DOA</a:t>
            </a:r>
            <a:r>
              <a:rPr lang="en-US" sz="2400" dirty="0">
                <a:latin typeface="Tw Cen MT" panose="020B0602020104020603" pitchFamily="34" charset="0"/>
              </a:rPr>
              <a:t>, while </a:t>
            </a:r>
            <a:r>
              <a:rPr lang="en-US" sz="2400" i="1" dirty="0">
                <a:solidFill>
                  <a:srgbClr val="FF5969"/>
                </a:solidFill>
                <a:latin typeface="Tw Cen MT" panose="020B0602020104020603" pitchFamily="34" charset="0"/>
              </a:rPr>
              <a:t>reactive intensity </a:t>
            </a:r>
            <a:r>
              <a:rPr lang="en-US" sz="2400" dirty="0">
                <a:latin typeface="Tw Cen MT" panose="020B0602020104020603" pitchFamily="34" charset="0"/>
              </a:rPr>
              <a:t>indicates whether a given frequency-time bin is dominated by sound directed by a single source.</a:t>
            </a:r>
            <a:endParaRPr lang="it-IT" sz="24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596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1" y="0"/>
            <a:ext cx="12482921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55881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2" y="0"/>
            <a:ext cx="10266188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10015178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79749" y="0"/>
            <a:ext cx="12397564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3" name="TextBox 62">
            <a:extLst>
              <a:ext uri="{FF2B5EF4-FFF2-40B4-BE49-F238E27FC236}">
                <a16:creationId xmlns:a16="http://schemas.microsoft.com/office/drawing/2014/main" id="{02DBC3AA-053E-4DD2-A566-841B9ADFA88D}"/>
              </a:ext>
            </a:extLst>
          </p:cNvPr>
          <p:cNvSpPr txBox="1"/>
          <p:nvPr/>
        </p:nvSpPr>
        <p:spPr>
          <a:xfrm rot="16200000">
            <a:off x="9715377" y="3230207"/>
            <a:ext cx="2360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4" name="TextBox 57">
            <a:extLst>
              <a:ext uri="{FF2B5EF4-FFF2-40B4-BE49-F238E27FC236}">
                <a16:creationId xmlns:a16="http://schemas.microsoft.com/office/drawing/2014/main" id="{D12E11E7-9432-4A05-88C1-F2AFDE4DB383}"/>
              </a:ext>
            </a:extLst>
          </p:cNvPr>
          <p:cNvSpPr txBox="1"/>
          <p:nvPr/>
        </p:nvSpPr>
        <p:spPr>
          <a:xfrm rot="16200000">
            <a:off x="10400192" y="3251161"/>
            <a:ext cx="199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11AC409-1517-4411-8302-52B8D4C4BD8B}"/>
              </a:ext>
            </a:extLst>
          </p:cNvPr>
          <p:cNvSpPr txBox="1"/>
          <p:nvPr/>
        </p:nvSpPr>
        <p:spPr>
          <a:xfrm rot="16200000">
            <a:off x="-789315" y="3251160"/>
            <a:ext cx="2166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Introduction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ABFABC9A-3A96-404B-936C-1ACEAFCC805B}"/>
              </a:ext>
            </a:extLst>
          </p:cNvPr>
          <p:cNvSpPr txBox="1"/>
          <p:nvPr/>
        </p:nvSpPr>
        <p:spPr>
          <a:xfrm rot="16200000">
            <a:off x="9177777" y="3291762"/>
            <a:ext cx="2443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Quaternion Domain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732DA5C7-9874-4BF3-9688-9023A984950F}"/>
              </a:ext>
            </a:extLst>
          </p:cNvPr>
          <p:cNvSpPr txBox="1"/>
          <p:nvPr/>
        </p:nvSpPr>
        <p:spPr>
          <a:xfrm rot="16200000">
            <a:off x="9626510" y="3245808"/>
            <a:ext cx="244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 dirty="0">
                <a:solidFill>
                  <a:schemeClr val="bg1"/>
                </a:solidFill>
                <a:latin typeface="Tw Cen MT" panose="020B0602020104020603" pitchFamily="34" charset="0"/>
              </a:rPr>
              <a:t>Network Structure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14B9601B-8BE9-4C5F-8D72-1C865B20F503}"/>
              </a:ext>
            </a:extLst>
          </p:cNvPr>
          <p:cNvSpPr txBox="1"/>
          <p:nvPr/>
        </p:nvSpPr>
        <p:spPr>
          <a:xfrm rot="16200000">
            <a:off x="10036966" y="3281937"/>
            <a:ext cx="244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Dataset &amp; Metrics</a:t>
            </a:r>
            <a:endParaRPr lang="it-IT" sz="1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DAAF0ACC-C915-4F85-953C-8D093B9C5BF7}"/>
              </a:ext>
            </a:extLst>
          </p:cNvPr>
          <p:cNvSpPr txBox="1"/>
          <p:nvPr/>
        </p:nvSpPr>
        <p:spPr>
          <a:xfrm rot="16200000">
            <a:off x="10401988" y="3322540"/>
            <a:ext cx="2431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  <a:latin typeface="Tw Cen MT" panose="020B0602020104020603" pitchFamily="34" charset="0"/>
              </a:rPr>
              <a:t>Experimentation &amp; Results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5878C5A6-A6BB-47EC-9152-28B171DB246B}"/>
              </a:ext>
            </a:extLst>
          </p:cNvPr>
          <p:cNvSpPr txBox="1"/>
          <p:nvPr/>
        </p:nvSpPr>
        <p:spPr>
          <a:xfrm rot="16200000">
            <a:off x="11017189" y="3167388"/>
            <a:ext cx="184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Conclusion</a:t>
            </a:r>
            <a:endParaRPr lang="it-IT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14" name="Immagine 13" descr="Immagine che contiene tavolo, largo, stanza, dilegno&#10;&#10;Descrizione generata automaticamente">
            <a:extLst>
              <a:ext uri="{FF2B5EF4-FFF2-40B4-BE49-F238E27FC236}">
                <a16:creationId xmlns:a16="http://schemas.microsoft.com/office/drawing/2014/main" id="{20A94C83-45AE-41A8-A431-D84CFC48F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696" y="323127"/>
            <a:ext cx="3296035" cy="12932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Immagine 15" descr="Immagine che contiene largo, segnale, tavolo, tenendo&#10;&#10;Descrizione generata automaticamente">
            <a:extLst>
              <a:ext uri="{FF2B5EF4-FFF2-40B4-BE49-F238E27FC236}">
                <a16:creationId xmlns:a16="http://schemas.microsoft.com/office/drawing/2014/main" id="{69F95335-1D1F-4A8E-8316-150336B97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259" y="323127"/>
            <a:ext cx="3121604" cy="12932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F45C556-9F70-422F-86F5-4ACB23E7CFDF}"/>
              </a:ext>
            </a:extLst>
          </p:cNvPr>
          <p:cNvSpPr txBox="1"/>
          <p:nvPr/>
        </p:nvSpPr>
        <p:spPr>
          <a:xfrm>
            <a:off x="1076186" y="1905555"/>
            <a:ext cx="8576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00A0A8"/>
                </a:solidFill>
                <a:latin typeface="Tw Cen MT" panose="020B0602020104020603" pitchFamily="34" charset="0"/>
              </a:rPr>
              <a:t>Three</a:t>
            </a:r>
            <a:r>
              <a:rPr lang="en-US" sz="2400" dirty="0">
                <a:latin typeface="Tw Cen MT" panose="020B0602020104020603" pitchFamily="34" charset="0"/>
              </a:rPr>
              <a:t> components for each intensity vector and </a:t>
            </a:r>
            <a:r>
              <a:rPr lang="en-US" sz="2400" i="1" dirty="0">
                <a:solidFill>
                  <a:srgbClr val="00A0A8"/>
                </a:solidFill>
                <a:latin typeface="Tw Cen MT" panose="020B0602020104020603" pitchFamily="34" charset="0"/>
              </a:rPr>
              <a:t>another more channel </a:t>
            </a:r>
            <a:r>
              <a:rPr lang="en-US" sz="2400" dirty="0">
                <a:latin typeface="Tw Cen MT" panose="020B0602020104020603" pitchFamily="34" charset="0"/>
              </a:rPr>
              <a:t>related to </a:t>
            </a:r>
            <a:r>
              <a:rPr lang="en-US" sz="2400" i="1" dirty="0">
                <a:solidFill>
                  <a:srgbClr val="FF5969"/>
                </a:solidFill>
                <a:latin typeface="Tw Cen MT" panose="020B0602020104020603" pitchFamily="34" charset="0"/>
              </a:rPr>
              <a:t>the magnitude of the omnidirectional microphone signal </a:t>
            </a:r>
            <a:r>
              <a:rPr lang="en-US" sz="2400" dirty="0">
                <a:latin typeface="Tw Cen MT" panose="020B0602020104020603" pitchFamily="34" charset="0"/>
              </a:rPr>
              <a:t>in order to improve the performances of the localization task.</a:t>
            </a:r>
            <a:endParaRPr lang="it-IT" sz="2400" dirty="0">
              <a:latin typeface="Tw Cen MT" panose="020B0602020104020603" pitchFamily="34" charset="0"/>
            </a:endParaRPr>
          </a:p>
        </p:txBody>
      </p:sp>
      <p:pic>
        <p:nvPicPr>
          <p:cNvPr id="20" name="Immagine 19" descr="Immagine che contiene oggetto, orologio&#10;&#10;Descrizione generata automaticamente">
            <a:extLst>
              <a:ext uri="{FF2B5EF4-FFF2-40B4-BE49-F238E27FC236}">
                <a16:creationId xmlns:a16="http://schemas.microsoft.com/office/drawing/2014/main" id="{3221D897-5112-47C1-A457-03DBA8A5FB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103" y="3610288"/>
            <a:ext cx="2014165" cy="7464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Immagine 21" descr="Immagine che contiene oggetto, orologio&#10;&#10;Descrizione generata automaticamente">
            <a:extLst>
              <a:ext uri="{FF2B5EF4-FFF2-40B4-BE49-F238E27FC236}">
                <a16:creationId xmlns:a16="http://schemas.microsoft.com/office/drawing/2014/main" id="{91622683-378E-4D61-B195-CBD6F719A9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185" y="5437637"/>
            <a:ext cx="2014165" cy="7773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Parentesi graffa chiusa 28">
            <a:extLst>
              <a:ext uri="{FF2B5EF4-FFF2-40B4-BE49-F238E27FC236}">
                <a16:creationId xmlns:a16="http://schemas.microsoft.com/office/drawing/2014/main" id="{4A4F553A-530E-4CC3-857A-5E2789D2A20B}"/>
              </a:ext>
            </a:extLst>
          </p:cNvPr>
          <p:cNvSpPr/>
          <p:nvPr/>
        </p:nvSpPr>
        <p:spPr>
          <a:xfrm>
            <a:off x="3934691" y="3685309"/>
            <a:ext cx="858982" cy="236091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AB618FD8-2C2A-4C3F-A862-33D0AAC6BB5E}"/>
                  </a:ext>
                </a:extLst>
              </p:cNvPr>
              <p:cNvSpPr txBox="1"/>
              <p:nvPr/>
            </p:nvSpPr>
            <p:spPr>
              <a:xfrm>
                <a:off x="4886502" y="3643113"/>
                <a:ext cx="4699646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dirty="0">
                    <a:latin typeface="Tw Cen MT" panose="020B0602020104020603" pitchFamily="34" charset="0"/>
                  </a:rPr>
                  <a:t>normalize quaternion using </a:t>
                </a:r>
                <a:r>
                  <a:rPr lang="en-US" sz="2400" dirty="0">
                    <a:latin typeface="Tw Cen MT" panose="020B0602020104020603" pitchFamily="34" charset="0"/>
                  </a:rPr>
                  <a:t>potential energy density related to the sound pressure </a:t>
                </a:r>
                <a14:m>
                  <m:oMath xmlns:m="http://schemas.openxmlformats.org/officeDocument/2006/math">
                    <m:r>
                      <a:rPr lang="it-IT" sz="24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w Cen MT" panose="020B0602020104020603" pitchFamily="34" charset="0"/>
                  </a:rPr>
                  <a:t> and kinetic energy density related to the particle velocity </a:t>
                </a:r>
                <a14:m>
                  <m:oMath xmlns:m="http://schemas.openxmlformats.org/officeDocument/2006/math">
                    <m:r>
                      <a:rPr lang="it-IT" sz="24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it-IT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w Cen MT" panose="020B0602020104020603" pitchFamily="34" charset="0"/>
                  </a:rPr>
                  <a:t> .</a:t>
                </a:r>
              </a:p>
              <a:p>
                <a:endParaRPr lang="en-US" sz="2400" dirty="0">
                  <a:latin typeface="Tw Cen MT" panose="020B06020201040206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it-IT" sz="2400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it-IT" sz="2400" i="1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it-IT" sz="2400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it-IT" sz="2400" i="1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it-IT" sz="2400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it-IT" sz="2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w Cen MT" panose="020B0602020104020603" pitchFamily="34" charset="0"/>
                </a:endParaRPr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AB618FD8-2C2A-4C3F-A862-33D0AAC6B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502" y="3643113"/>
                <a:ext cx="4699646" cy="2677656"/>
              </a:xfrm>
              <a:prstGeom prst="rect">
                <a:avLst/>
              </a:prstGeom>
              <a:blipFill>
                <a:blip r:embed="rId6"/>
                <a:stretch>
                  <a:fillRect l="-2075" t="-1822" r="-1427" b="-4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489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1" y="0"/>
            <a:ext cx="12482921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55881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2" y="0"/>
            <a:ext cx="10266188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10015178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1306639" y="0"/>
            <a:ext cx="12397564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3" name="TextBox 62">
            <a:extLst>
              <a:ext uri="{FF2B5EF4-FFF2-40B4-BE49-F238E27FC236}">
                <a16:creationId xmlns:a16="http://schemas.microsoft.com/office/drawing/2014/main" id="{02DBC3AA-053E-4DD2-A566-841B9ADFA88D}"/>
              </a:ext>
            </a:extLst>
          </p:cNvPr>
          <p:cNvSpPr txBox="1"/>
          <p:nvPr/>
        </p:nvSpPr>
        <p:spPr>
          <a:xfrm rot="16200000">
            <a:off x="9715377" y="3230207"/>
            <a:ext cx="2360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4" name="TextBox 57">
            <a:extLst>
              <a:ext uri="{FF2B5EF4-FFF2-40B4-BE49-F238E27FC236}">
                <a16:creationId xmlns:a16="http://schemas.microsoft.com/office/drawing/2014/main" id="{D12E11E7-9432-4A05-88C1-F2AFDE4DB383}"/>
              </a:ext>
            </a:extLst>
          </p:cNvPr>
          <p:cNvSpPr txBox="1"/>
          <p:nvPr/>
        </p:nvSpPr>
        <p:spPr>
          <a:xfrm rot="16200000">
            <a:off x="10400192" y="3251161"/>
            <a:ext cx="199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7EF2699-CF24-408E-97E3-945AEEB106C2}"/>
              </a:ext>
            </a:extLst>
          </p:cNvPr>
          <p:cNvSpPr txBox="1"/>
          <p:nvPr/>
        </p:nvSpPr>
        <p:spPr>
          <a:xfrm rot="16200000">
            <a:off x="-789315" y="3251160"/>
            <a:ext cx="2166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Introduction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D8364121-02CE-40D2-9949-B8FE561AAB26}"/>
              </a:ext>
            </a:extLst>
          </p:cNvPr>
          <p:cNvSpPr txBox="1"/>
          <p:nvPr/>
        </p:nvSpPr>
        <p:spPr>
          <a:xfrm rot="16200000">
            <a:off x="9626510" y="3245808"/>
            <a:ext cx="244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 dirty="0">
                <a:solidFill>
                  <a:schemeClr val="bg1"/>
                </a:solidFill>
                <a:latin typeface="Tw Cen MT" panose="020B0602020104020603" pitchFamily="34" charset="0"/>
              </a:rPr>
              <a:t>Network Structure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0E392B87-C979-4B3B-B214-C51B96853E5A}"/>
              </a:ext>
            </a:extLst>
          </p:cNvPr>
          <p:cNvSpPr txBox="1"/>
          <p:nvPr/>
        </p:nvSpPr>
        <p:spPr>
          <a:xfrm rot="16200000">
            <a:off x="10036966" y="3281937"/>
            <a:ext cx="244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Dataset &amp; Metrics</a:t>
            </a:r>
            <a:endParaRPr lang="it-IT" sz="1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32D2B009-33E3-4D26-91FD-95AAA2E0224E}"/>
              </a:ext>
            </a:extLst>
          </p:cNvPr>
          <p:cNvSpPr txBox="1"/>
          <p:nvPr/>
        </p:nvSpPr>
        <p:spPr>
          <a:xfrm rot="16200000">
            <a:off x="10401988" y="3322540"/>
            <a:ext cx="2431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  <a:latin typeface="Tw Cen MT" panose="020B0602020104020603" pitchFamily="34" charset="0"/>
              </a:rPr>
              <a:t>Experimentation &amp; Results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9067121-9703-40A0-A898-B89EA1FA7E8F}"/>
              </a:ext>
            </a:extLst>
          </p:cNvPr>
          <p:cNvSpPr txBox="1"/>
          <p:nvPr/>
        </p:nvSpPr>
        <p:spPr>
          <a:xfrm rot="16200000">
            <a:off x="11017189" y="3167388"/>
            <a:ext cx="184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Conclusion</a:t>
            </a:r>
            <a:endParaRPr lang="it-IT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526580E2-BB86-4138-8433-2364FC3ABC20}"/>
              </a:ext>
            </a:extLst>
          </p:cNvPr>
          <p:cNvSpPr txBox="1"/>
          <p:nvPr/>
        </p:nvSpPr>
        <p:spPr>
          <a:xfrm rot="16200000">
            <a:off x="-356102" y="3276585"/>
            <a:ext cx="2443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Quaternion Domain</a:t>
            </a:r>
          </a:p>
        </p:txBody>
      </p:sp>
      <p:pic>
        <p:nvPicPr>
          <p:cNvPr id="3" name="Immagine 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67F29A74-EAA5-429B-9B82-1E46703D1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817" y="476679"/>
            <a:ext cx="3783558" cy="59046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BC718CEA-E6A4-435F-A82B-BBB2A1BC80EB}"/>
              </a:ext>
            </a:extLst>
          </p:cNvPr>
          <p:cNvSpPr txBox="1"/>
          <p:nvPr/>
        </p:nvSpPr>
        <p:spPr>
          <a:xfrm>
            <a:off x="5767575" y="268824"/>
            <a:ext cx="4427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rgbClr val="FF5969"/>
                </a:solidFill>
                <a:latin typeface="Tw Cen MT" panose="020B0602020104020603" pitchFamily="34" charset="0"/>
              </a:rPr>
              <a:t>Quaternion Convolutional Recurrent Neural Network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8C82BC4-9ADC-402F-8DD3-9D4DA04DB4F7}"/>
              </a:ext>
            </a:extLst>
          </p:cNvPr>
          <p:cNvSpPr txBox="1"/>
          <p:nvPr/>
        </p:nvSpPr>
        <p:spPr>
          <a:xfrm>
            <a:off x="5418866" y="1411542"/>
            <a:ext cx="456694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00A0A8"/>
                </a:solidFill>
                <a:latin typeface="Tw Cen MT" panose="020B0602020104020603" pitchFamily="34" charset="0"/>
              </a:rPr>
              <a:t>Three convolutional layers </a:t>
            </a:r>
            <a:r>
              <a:rPr lang="en-US" sz="2800" dirty="0">
                <a:latin typeface="Tw Cen MT" panose="020B0602020104020603" pitchFamily="34" charset="0"/>
              </a:rPr>
              <a:t>based on quaternions (QCNN)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00A0A8"/>
                </a:solidFill>
                <a:latin typeface="Tw Cen MT" panose="020B0602020104020603" pitchFamily="34" charset="0"/>
              </a:rPr>
              <a:t>Two recurrent layers </a:t>
            </a:r>
            <a:r>
              <a:rPr lang="en-US" sz="2800" dirty="0">
                <a:latin typeface="Tw Cen MT" panose="020B0602020104020603" pitchFamily="34" charset="0"/>
              </a:rPr>
              <a:t>(QRNN)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FF5969"/>
                </a:solidFill>
                <a:latin typeface="Tw Cen MT" panose="020B0602020104020603" pitchFamily="34" charset="0"/>
              </a:rPr>
              <a:t>Two parallel outputs</a:t>
            </a:r>
            <a:r>
              <a:rPr lang="en-US" sz="2800" dirty="0">
                <a:latin typeface="Tw Cen MT" panose="020B0602020104020603" pitchFamily="34" charset="0"/>
              </a:rPr>
              <a:t>:  both are composed of </a:t>
            </a:r>
            <a:r>
              <a:rPr lang="en-US" sz="2800" b="1" i="1" dirty="0">
                <a:solidFill>
                  <a:srgbClr val="00A0A8"/>
                </a:solidFill>
                <a:latin typeface="Tw Cen MT" panose="020B0602020104020603" pitchFamily="34" charset="0"/>
              </a:rPr>
              <a:t>two fully-connected layers</a:t>
            </a:r>
            <a:r>
              <a:rPr lang="en-US" sz="2800" dirty="0">
                <a:latin typeface="Tw Cen MT" panose="020B0602020104020603" pitchFamily="34" charset="0"/>
              </a:rPr>
              <a:t>, which obviously differ in their activation functions and size that receive input from previous layers.</a:t>
            </a:r>
            <a:endParaRPr lang="it-IT" sz="28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727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1884</Words>
  <Application>Microsoft Office PowerPoint</Application>
  <PresentationFormat>Widescreen</PresentationFormat>
  <Paragraphs>260</Paragraphs>
  <Slides>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TW Cen MT</vt:lpstr>
      <vt:lpstr>TW Cen MT</vt:lpstr>
      <vt:lpstr>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Sveva Pepe</cp:lastModifiedBy>
  <cp:revision>256</cp:revision>
  <dcterms:created xsi:type="dcterms:W3CDTF">2017-01-05T13:17:27Z</dcterms:created>
  <dcterms:modified xsi:type="dcterms:W3CDTF">2020-03-21T18:20:23Z</dcterms:modified>
</cp:coreProperties>
</file>