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1" r:id="rId3"/>
    <p:sldId id="257" r:id="rId4"/>
    <p:sldId id="258" r:id="rId5"/>
    <p:sldId id="259" r:id="rId6"/>
    <p:sldId id="260" r:id="rId7"/>
    <p:sldId id="271" r:id="rId8"/>
    <p:sldId id="262" r:id="rId9"/>
    <p:sldId id="263" r:id="rId10"/>
    <p:sldId id="282" r:id="rId11"/>
    <p:sldId id="275" r:id="rId12"/>
    <p:sldId id="287" r:id="rId13"/>
    <p:sldId id="279" r:id="rId14"/>
    <p:sldId id="276" r:id="rId15"/>
    <p:sldId id="286" r:id="rId16"/>
    <p:sldId id="284" r:id="rId17"/>
    <p:sldId id="285" r:id="rId18"/>
    <p:sldId id="283" r:id="rId19"/>
    <p:sldId id="292" r:id="rId20"/>
    <p:sldId id="281" r:id="rId21"/>
    <p:sldId id="264" r:id="rId22"/>
    <p:sldId id="265" r:id="rId23"/>
    <p:sldId id="267" r:id="rId24"/>
    <p:sldId id="277" r:id="rId25"/>
    <p:sldId id="278" r:id="rId26"/>
    <p:sldId id="269" r:id="rId27"/>
    <p:sldId id="290" r:id="rId28"/>
    <p:sldId id="291" r:id="rId29"/>
    <p:sldId id="289" r:id="rId30"/>
    <p:sldId id="294" r:id="rId31"/>
    <p:sldId id="2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26AB4DA-536C-804C-96FD-07DF191A07C5}">
          <p14:sldIdLst>
            <p14:sldId id="256"/>
          </p14:sldIdLst>
        </p14:section>
        <p14:section name="Example" id="{507E4F34-3C03-9F4C-8EA7-6A92AAF3C303}">
          <p14:sldIdLst>
            <p14:sldId id="261"/>
            <p14:sldId id="257"/>
            <p14:sldId id="258"/>
            <p14:sldId id="259"/>
            <p14:sldId id="260"/>
            <p14:sldId id="271"/>
          </p14:sldIdLst>
        </p14:section>
        <p14:section name="Hypersequent Classical Processes" id="{7E777A4D-2FE9-D14E-84B4-6FECBE986750}">
          <p14:sldIdLst>
            <p14:sldId id="262"/>
            <p14:sldId id="263"/>
            <p14:sldId id="282"/>
            <p14:sldId id="275"/>
            <p14:sldId id="287"/>
            <p14:sldId id="279"/>
            <p14:sldId id="276"/>
            <p14:sldId id="286"/>
            <p14:sldId id="284"/>
            <p14:sldId id="285"/>
            <p14:sldId id="283"/>
          </p14:sldIdLst>
        </p14:section>
        <p14:section name="Non-deterministic HCP" id="{E88F1FE0-34A8-8C41-8DE0-E57B7CC0DC50}">
          <p14:sldIdLst>
            <p14:sldId id="292"/>
            <p14:sldId id="281"/>
            <p14:sldId id="264"/>
            <p14:sldId id="265"/>
            <p14:sldId id="267"/>
            <p14:sldId id="277"/>
            <p14:sldId id="278"/>
            <p14:sldId id="269"/>
          </p14:sldIdLst>
        </p14:section>
        <p14:section name="Problems with Non-deterministic HCP" id="{E58E33AB-0EC6-014F-A27A-90F46FD628B5}">
          <p14:sldIdLst>
            <p14:sldId id="290"/>
            <p14:sldId id="291"/>
          </p14:sldIdLst>
        </p14:section>
        <p14:section name="Relation with Non-deterministic Choice" id="{E8ACC463-54D6-074D-9B52-F5E9A8EFD031}">
          <p14:sldIdLst>
            <p14:sldId id="289"/>
          </p14:sldIdLst>
        </p14:section>
        <p14:section name="Relation with Manifest Sharing" id="{3E453477-19C5-9C48-B5C3-DF61A008A83E}">
          <p14:sldIdLst>
            <p14:sldId id="294"/>
          </p14:sldIdLst>
        </p14:section>
        <p14:section name="Conclusion" id="{67017D9C-ACB9-0747-8528-42848F6E9811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6"/>
    <p:restoredTop sz="63464"/>
  </p:normalViewPr>
  <p:slideViewPr>
    <p:cSldViewPr snapToGrid="0" snapToObjects="1">
      <p:cViewPr varScale="1">
        <p:scale>
          <a:sx n="76" d="100"/>
          <a:sy n="76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59395-95C7-9142-B471-7D2139927931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A8710-4598-924A-B671-44446C26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</a:t>
            </a:r>
            <a:r>
              <a:rPr lang="en-US" dirty="0" err="1"/>
              <a:t>gonna</a:t>
            </a:r>
            <a:r>
              <a:rPr lang="en-US" dirty="0"/>
              <a:t> talk about session types and cake – or, session types for sharing finite resources – like cake – with a bunch of people.</a:t>
            </a:r>
          </a:p>
          <a:p>
            <a:endParaRPr lang="en-US" dirty="0"/>
          </a:p>
          <a:p>
            <a:r>
              <a:rPr lang="en-US" dirty="0"/>
              <a:t>What I’ll describe in this talk is a simple and elegant trick for adding finite non-determinism to classical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A8710-4598-924A-B671-44446C26F6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41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you don’t really need to know about the typing rules of CP.</a:t>
            </a:r>
          </a:p>
          <a:p>
            <a:r>
              <a:rPr lang="en-US" dirty="0"/>
              <a:t>All you need to know to follow this talk is this syntax.</a:t>
            </a:r>
          </a:p>
          <a:p>
            <a:endParaRPr lang="en-US" dirty="0"/>
          </a:p>
          <a:p>
            <a:r>
              <a:rPr lang="en-US" dirty="0"/>
              <a:t>We can create a new channel with two endpoints, x and y, which are available in P and Q, respectively. </a:t>
            </a:r>
          </a:p>
          <a:p>
            <a:endParaRPr lang="en-US" dirty="0"/>
          </a:p>
          <a:p>
            <a:r>
              <a:rPr lang="en-US" dirty="0"/>
              <a:t>We can send messages using square brackets, and receive them using round brackets.</a:t>
            </a:r>
          </a:p>
          <a:p>
            <a:r>
              <a:rPr lang="en-US" dirty="0"/>
              <a:t>In both cases, the name in brackets is </a:t>
            </a:r>
            <a:r>
              <a:rPr lang="en-US" i="1" dirty="0"/>
              <a:t>fresh</a:t>
            </a:r>
            <a:r>
              <a:rPr lang="en-US" dirty="0"/>
              <a:t>.</a:t>
            </a:r>
          </a:p>
          <a:p>
            <a:r>
              <a:rPr lang="en-US" dirty="0"/>
              <a:t>Hence, we have internal sends only.</a:t>
            </a:r>
          </a:p>
          <a:p>
            <a:endParaRPr lang="en-US" dirty="0"/>
          </a:p>
          <a:p>
            <a:r>
              <a:rPr lang="en-US" dirty="0"/>
              <a:t>If we send a message, P takes care of the message, Q takes care of the rest of the session.</a:t>
            </a:r>
          </a:p>
          <a:p>
            <a:endParaRPr lang="en-US" dirty="0"/>
          </a:p>
          <a:p>
            <a:r>
              <a:rPr lang="en-US" dirty="0"/>
              <a:t>Note that, if we create a new channel, or send a message, we have to split immediately afterwards.</a:t>
            </a:r>
          </a:p>
          <a:p>
            <a:r>
              <a:rPr lang="en-US" dirty="0"/>
              <a:t>This is going to be a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A8710-4598-924A-B671-44446C26F6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94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this has a syntax has a few problems.</a:t>
            </a:r>
          </a:p>
          <a:p>
            <a:r>
              <a:rPr lang="en-US" dirty="0"/>
              <a:t>See what we’d really like to write is something like this.</a:t>
            </a:r>
          </a:p>
          <a:p>
            <a:r>
              <a:rPr lang="en-US" dirty="0"/>
              <a:t>Two clients, Ami and Boé, communicating over a </a:t>
            </a:r>
            <a:r>
              <a:rPr lang="en-US" i="1" dirty="0"/>
              <a:t>shared channel</a:t>
            </a:r>
            <a:r>
              <a:rPr lang="en-US" i="0" dirty="0"/>
              <a:t> with a server.</a:t>
            </a:r>
          </a:p>
          <a:p>
            <a:r>
              <a:rPr lang="en-US" i="0" dirty="0"/>
              <a:t>But somewhere in that term there’s a pool of clients, composed in parallel.</a:t>
            </a:r>
          </a:p>
          <a:p>
            <a:r>
              <a:rPr lang="en-US" i="0" dirty="0"/>
              <a:t>And if you recall from our syntax, we don’t have parallel composition.</a:t>
            </a:r>
          </a:p>
          <a:p>
            <a:r>
              <a:rPr lang="en-US" i="0" dirty="0"/>
              <a:t>It’s only allowed (and forced) directly after channel creation or sending.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A8710-4598-924A-B671-44446C26F6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7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this has a syntax has a few problems.</a:t>
            </a:r>
          </a:p>
          <a:p>
            <a:r>
              <a:rPr lang="en-US" dirty="0"/>
              <a:t>See what we’d really like to write is something like this.</a:t>
            </a:r>
          </a:p>
          <a:p>
            <a:r>
              <a:rPr lang="en-US" dirty="0"/>
              <a:t>Two clients, Ami and Boé, communicating over a </a:t>
            </a:r>
            <a:r>
              <a:rPr lang="en-US" i="1" dirty="0"/>
              <a:t>shared channel</a:t>
            </a:r>
            <a:r>
              <a:rPr lang="en-US" i="0" dirty="0"/>
              <a:t> with a server.</a:t>
            </a:r>
          </a:p>
          <a:p>
            <a:r>
              <a:rPr lang="en-US" i="0" dirty="0"/>
              <a:t>But somewhere in that term there’s a pool of clients, composed in parallel.</a:t>
            </a:r>
          </a:p>
          <a:p>
            <a:r>
              <a:rPr lang="en-US" i="0" dirty="0"/>
              <a:t>And if you recall from our syntax, we don’t have parallel composition.</a:t>
            </a:r>
          </a:p>
          <a:p>
            <a:r>
              <a:rPr lang="en-US" i="0" dirty="0"/>
              <a:t>It’s only allowed (and forced) directly after channel creation or sending.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A8710-4598-924A-B671-44446C26F6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29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rules for channel creation and sending in CP.</a:t>
            </a:r>
          </a:p>
          <a:p>
            <a:r>
              <a:rPr lang="en-US" dirty="0"/>
              <a:t>They’re both binary rules, and both embed a parallel composition.</a:t>
            </a:r>
          </a:p>
          <a:p>
            <a:r>
              <a:rPr lang="en-US" dirty="0"/>
              <a:t>What we’d like to do is to extract this parallel composition.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A8710-4598-924A-B671-44446C26F6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6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doing this decomposition naively is dangerous.</a:t>
            </a:r>
          </a:p>
          <a:p>
            <a:r>
              <a:rPr lang="en-US" dirty="0"/>
              <a:t>There’s a reason these rules are stuck together in CP.</a:t>
            </a:r>
          </a:p>
          <a:p>
            <a:r>
              <a:rPr lang="en-US" dirty="0"/>
              <a:t>If you unstuck them, bad things happen.</a:t>
            </a:r>
          </a:p>
          <a:p>
            <a:r>
              <a:rPr lang="en-US" dirty="0"/>
              <a:t>You’ll get </a:t>
            </a:r>
            <a:r>
              <a:rPr lang="en-US" dirty="0" err="1"/>
              <a:t>multicut</a:t>
            </a:r>
            <a:r>
              <a:rPr lang="en-US" dirty="0"/>
              <a:t> – i.e. any number of processes can communicate on a channel – which isn’t generally what you want in session-typed systems.</a:t>
            </a:r>
          </a:p>
          <a:p>
            <a:r>
              <a:rPr lang="en-US" dirty="0"/>
              <a:t>And you’ll get deadlocks.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A8710-4598-924A-B671-44446C26F6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9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Instead, there’s a small trick.</a:t>
            </a:r>
          </a:p>
          <a:p>
            <a:r>
              <a:rPr lang="en-US" dirty="0"/>
              <a:t>You have to remember which channels are in parallel to which other channels.</a:t>
            </a:r>
          </a:p>
          <a:p>
            <a:r>
              <a:rPr lang="en-US" dirty="0"/>
              <a:t>So we’re </a:t>
            </a:r>
            <a:r>
              <a:rPr lang="en-US" dirty="0" err="1"/>
              <a:t>gonna</a:t>
            </a:r>
            <a:r>
              <a:rPr lang="en-US" dirty="0"/>
              <a:t> use </a:t>
            </a:r>
            <a:r>
              <a:rPr lang="en-US" dirty="0" err="1"/>
              <a:t>hyperenvironments</a:t>
            </a:r>
            <a:r>
              <a:rPr lang="en-US" dirty="0"/>
              <a:t>, which remember which channels are in parallel to which other channels by putting them in different environments, separated by a vertical bar.</a:t>
            </a:r>
          </a:p>
          <a:p>
            <a:r>
              <a:rPr lang="en-US" dirty="0"/>
              <a:t>Obvious conflict with BCNF syntax is obvious.</a:t>
            </a:r>
          </a:p>
          <a:p>
            <a:r>
              <a:rPr lang="en-US" dirty="0"/>
              <a:t>So when you compose, you remember that the channels from the LHS aren’t connected to the channels from the RHS.</a:t>
            </a:r>
          </a:p>
          <a:p>
            <a:r>
              <a:rPr lang="en-US" dirty="0"/>
              <a:t>And then when you cut – since you’re connecting the sets of channels – you merge these environments.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A8710-4598-924A-B671-44446C26F6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80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Okay.</a:t>
            </a:r>
          </a:p>
          <a:p>
            <a:r>
              <a:rPr lang="en-US" dirty="0"/>
              <a:t>So I talked about modeling that example as a program.</a:t>
            </a:r>
          </a:p>
          <a:p>
            <a:r>
              <a:rPr lang="en-US" dirty="0"/>
              <a:t>The language I like to use to model concurrent interactions is called “Classical Processes” by </a:t>
            </a:r>
            <a:r>
              <a:rPr lang="en-US" dirty="0" err="1"/>
              <a:t>Wadler</a:t>
            </a:r>
            <a:endParaRPr lang="en-US" dirty="0"/>
          </a:p>
          <a:p>
            <a:r>
              <a:rPr lang="en-US" dirty="0"/>
              <a:t>You can see it here, but…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A8710-4598-924A-B671-44446C26F6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5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Okay.</a:t>
            </a:r>
          </a:p>
          <a:p>
            <a:r>
              <a:rPr lang="en-US" dirty="0"/>
              <a:t>So I talked about modeling that example as a program.</a:t>
            </a:r>
          </a:p>
          <a:p>
            <a:r>
              <a:rPr lang="en-US" dirty="0"/>
              <a:t>The language I like to use to model concurrent interactions is called “Classical Processes” by </a:t>
            </a:r>
            <a:r>
              <a:rPr lang="en-US" dirty="0" err="1"/>
              <a:t>Wadler</a:t>
            </a:r>
            <a:endParaRPr lang="en-US" dirty="0"/>
          </a:p>
          <a:p>
            <a:r>
              <a:rPr lang="en-US" dirty="0"/>
              <a:t>You can see it here, but…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A8710-4598-924A-B671-44446C26F6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81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is the final syntax we’ll end up with.</a:t>
            </a:r>
          </a:p>
          <a:p>
            <a:r>
              <a:rPr lang="en-US" dirty="0"/>
              <a:t>This is the context in which we make our contribution.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A8710-4598-924A-B671-44446C26F6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83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means Ami and Boé have to race.</a:t>
            </a:r>
          </a:p>
          <a:p>
            <a:r>
              <a:rPr lang="en-US" dirty="0"/>
              <a:t>For the store, that’s ok.</a:t>
            </a:r>
          </a:p>
          <a:p>
            <a:r>
              <a:rPr lang="en-US" dirty="0"/>
              <a:t>It doesn’t mind.</a:t>
            </a:r>
          </a:p>
          <a:p>
            <a:r>
              <a:rPr lang="en-US" dirty="0"/>
              <a:t>It just wants to sell its one cake.</a:t>
            </a:r>
          </a:p>
          <a:p>
            <a:r>
              <a:rPr lang="en-US" dirty="0"/>
              <a:t>It doesn’t mind dishing out an extra serving of disappointment.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A8710-4598-924A-B671-44446C26F6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65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first, a 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A8710-4598-924A-B671-44446C26F6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74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got a construct for saying “this interaction is a client interaction of type A” and a constructor for saying “this interaction is a server interaction of type A”</a:t>
            </a:r>
          </a:p>
          <a:p>
            <a:r>
              <a:rPr lang="en-US" dirty="0"/>
              <a:t>Both constructs will create a channel of type !/? A with a </a:t>
            </a:r>
            <a:r>
              <a:rPr lang="en-US" i="0" dirty="0"/>
              <a:t>ONE.</a:t>
            </a:r>
          </a:p>
          <a:p>
            <a:r>
              <a:rPr lang="en-US" i="0" dirty="0"/>
              <a:t>Note that we’re marking sending/receiving on shared channels with a star, to set them apart from normal send/receive.</a:t>
            </a:r>
          </a:p>
          <a:p>
            <a:endParaRPr lang="en-US" i="0" dirty="0"/>
          </a:p>
          <a:p>
            <a:r>
              <a:rPr lang="en-US" i="0" dirty="0"/>
              <a:t>We can group together a bunch of interactions, either client or server.</a:t>
            </a:r>
          </a:p>
          <a:p>
            <a:r>
              <a:rPr lang="en-US" i="0" dirty="0"/>
              <a:t>The crucial difference is in HOW.</a:t>
            </a:r>
          </a:p>
          <a:p>
            <a:r>
              <a:rPr lang="en-US" i="0" dirty="0"/>
              <a:t>The server contraction on the right is normal contraction.</a:t>
            </a:r>
          </a:p>
          <a:p>
            <a:r>
              <a:rPr lang="en-US" i="0" dirty="0"/>
              <a:t>Both interactions live in the same environment, so they can depend on one another, be interleaved, etc.</a:t>
            </a:r>
          </a:p>
          <a:p>
            <a:r>
              <a:rPr lang="en-US" i="0" dirty="0"/>
              <a:t>This is contraction the way you’d have it for the standard ? exponential.</a:t>
            </a:r>
          </a:p>
          <a:p>
            <a:r>
              <a:rPr lang="en-US" i="0" dirty="0"/>
              <a:t>The client contraction on the left is different.</a:t>
            </a:r>
          </a:p>
          <a:p>
            <a:r>
              <a:rPr lang="en-US" i="0" dirty="0"/>
              <a:t>It demands that the two (bunches of) client interactions live in different environments!</a:t>
            </a:r>
          </a:p>
          <a:p>
            <a:r>
              <a:rPr lang="en-US" i="0" dirty="0"/>
              <a:t>Hence, they must be in parallel.</a:t>
            </a:r>
          </a:p>
          <a:p>
            <a:r>
              <a:rPr lang="en-US" i="0" dirty="0"/>
              <a:t>This rule forces a parallel composition.</a:t>
            </a:r>
          </a:p>
          <a:p>
            <a:endParaRPr lang="en-US" i="0" dirty="0"/>
          </a:p>
          <a:p>
            <a:r>
              <a:rPr lang="en-US" i="0" dirty="0"/>
              <a:t>Using these rules, we can type our example.</a:t>
            </a:r>
          </a:p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A8710-4598-924A-B671-44446C26F6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43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typing derivation for our example.</a:t>
            </a:r>
          </a:p>
          <a:p>
            <a:r>
              <a:rPr lang="en-US" dirty="0"/>
              <a:t>We’re using the little gift box to mean “this could either be a cake, or it could be empty”</a:t>
            </a:r>
          </a:p>
          <a:p>
            <a:r>
              <a:rPr lang="en-US" dirty="0"/>
              <a:t>We could use a sum type here, but then the whole derivation would be much bigger, and we’d have to talk about those…</a:t>
            </a:r>
          </a:p>
          <a:p>
            <a:r>
              <a:rPr lang="en-US" dirty="0"/>
              <a:t>So just pretend “cake” and “no cake” are of the same type.</a:t>
            </a:r>
          </a:p>
          <a:p>
            <a:endParaRPr lang="en-US" dirty="0"/>
          </a:p>
          <a:p>
            <a:r>
              <a:rPr lang="en-US" dirty="0"/>
              <a:t>Note that we have two separate client processes on the left, which are mixed together and then contracted.</a:t>
            </a:r>
          </a:p>
          <a:p>
            <a:r>
              <a:rPr lang="en-US" dirty="0"/>
              <a:t>On the right we have a single server, taking care of both interactions.</a:t>
            </a:r>
          </a:p>
          <a:p>
            <a:endParaRPr lang="en-US" dirty="0"/>
          </a:p>
          <a:p>
            <a:r>
              <a:rPr lang="en-US" dirty="0"/>
              <a:t>If we run this process, there is a natural non-deterministic choice.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A8710-4598-924A-B671-44446C26F6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22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A8710-4598-924A-B671-44446C26F6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60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Okay, so what’s missing?</a:t>
            </a:r>
          </a:p>
          <a:p>
            <a:r>
              <a:rPr lang="en-US" dirty="0"/>
              <a:t>Recursion.</a:t>
            </a:r>
          </a:p>
          <a:p>
            <a:r>
              <a:rPr lang="en-US" dirty="0"/>
              <a:t>That’s a big one.</a:t>
            </a:r>
          </a:p>
          <a:p>
            <a:r>
              <a:rPr lang="en-US" dirty="0"/>
              <a:t>At the moment our system does not support recursion.</a:t>
            </a:r>
          </a:p>
          <a:p>
            <a:endParaRPr lang="en-US" dirty="0"/>
          </a:p>
          <a:p>
            <a:r>
              <a:rPr lang="en-US" dirty="0"/>
              <a:t>Now, we can probably add some primitives for recursion, but we know, for a fact, that the recursion based on the work by Lindley and Morris doesn’t work out of the box, which is rather unsatisfactory.</a:t>
            </a:r>
          </a:p>
          <a:p>
            <a:endParaRPr lang="en-US" dirty="0"/>
          </a:p>
          <a:p>
            <a:r>
              <a:rPr lang="en-US" dirty="0"/>
              <a:t>However, from the work by </a:t>
            </a:r>
            <a:r>
              <a:rPr lang="en-US" dirty="0" err="1"/>
              <a:t>Atkey</a:t>
            </a:r>
            <a:r>
              <a:rPr lang="en-US" dirty="0"/>
              <a:t>, Lindley, and Morris, we know that conflating two duals generally gives you more expressivity.</a:t>
            </a:r>
          </a:p>
          <a:p>
            <a:r>
              <a:rPr lang="en-US" dirty="0"/>
              <a:t>And conflating these duals gives you a construct known as “access points”.</a:t>
            </a:r>
          </a:p>
          <a:p>
            <a:r>
              <a:rPr lang="en-US" dirty="0"/>
              <a:t>Which is expressive enough to give you non-determinism (obviously) and recursion (woo!) and deadlocks.</a:t>
            </a:r>
          </a:p>
          <a:p>
            <a:endParaRPr lang="en-US" dirty="0"/>
          </a:p>
          <a:p>
            <a:r>
              <a:rPr lang="en-US" dirty="0"/>
              <a:t>We’re not talking about that construct here, because we’re not interested in deadlocking calculi.</a:t>
            </a:r>
          </a:p>
          <a:p>
            <a:r>
              <a:rPr lang="en-US" dirty="0"/>
              <a:t>So our hope is that we can use some other mechanism in the future to constrain this calculus, and give you a nice, well-behaved version of this calculus which supports recursion.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A8710-4598-924A-B671-44446C26F66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94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A8710-4598-924A-B671-44446C26F6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096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A8710-4598-924A-B671-44446C26F66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51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two characters in our story.</a:t>
            </a:r>
          </a:p>
          <a:p>
            <a:r>
              <a:rPr lang="en-US" dirty="0"/>
              <a:t>Ami and Boé.</a:t>
            </a:r>
          </a:p>
          <a:p>
            <a:r>
              <a:rPr lang="en-US" dirty="0"/>
              <a:t>They both love cake, and they’re on holiday in the US at the moment.</a:t>
            </a:r>
          </a:p>
          <a:p>
            <a:r>
              <a:rPr lang="en-US" dirty="0"/>
              <a:t>They’ve decided – independently – to indulge in something that really only feels appropriate if you do it in the US.</a:t>
            </a:r>
          </a:p>
          <a:p>
            <a:r>
              <a:rPr lang="en-US" dirty="0"/>
              <a:t>Order cake online, and have it delivered to your door.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A8710-4598-924A-B671-44446C26F6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96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store.</a:t>
            </a:r>
          </a:p>
          <a:p>
            <a:r>
              <a:rPr lang="en-US" dirty="0"/>
              <a:t>It’s called “24”, because that’s what the twitter emoji for stores happens to say.</a:t>
            </a:r>
          </a:p>
          <a:p>
            <a:r>
              <a:rPr lang="en-US" dirty="0"/>
              <a:t>It’s cool like that.</a:t>
            </a:r>
          </a:p>
          <a:p>
            <a:endParaRPr lang="en-US" dirty="0"/>
          </a:p>
          <a:p>
            <a:r>
              <a:rPr lang="en-US" dirty="0"/>
              <a:t>There’s one unfortunate thing about this store.</a:t>
            </a:r>
          </a:p>
          <a:p>
            <a:r>
              <a:rPr lang="en-US" dirty="0"/>
              <a:t>It has only one cake left.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A8710-4598-924A-B671-44446C26F6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50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means Ami and Boé have to race.</a:t>
            </a:r>
          </a:p>
          <a:p>
            <a:r>
              <a:rPr lang="en-US" dirty="0"/>
              <a:t>For the store, that’s ok.</a:t>
            </a:r>
          </a:p>
          <a:p>
            <a:r>
              <a:rPr lang="en-US" dirty="0"/>
              <a:t>It doesn’t mind.</a:t>
            </a:r>
          </a:p>
          <a:p>
            <a:r>
              <a:rPr lang="en-US" dirty="0"/>
              <a:t>It just wants to sell its one cake.</a:t>
            </a:r>
          </a:p>
          <a:p>
            <a:r>
              <a:rPr lang="en-US" dirty="0"/>
              <a:t>It doesn’t mind dishing out an extra serving of disappointment.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A8710-4598-924A-B671-44446C26F6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62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were to write out a program modeling this interaction...</a:t>
            </a:r>
          </a:p>
          <a:p>
            <a:r>
              <a:rPr lang="en-US" dirty="0"/>
              <a:t>It would be racy.</a:t>
            </a:r>
          </a:p>
          <a:p>
            <a:r>
              <a:rPr lang="en-US" dirty="0"/>
              <a:t>That’s okay.</a:t>
            </a:r>
          </a:p>
          <a:p>
            <a:r>
              <a:rPr lang="en-US" dirty="0"/>
              <a:t>Sometimes races are 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A8710-4598-924A-B671-44446C26F6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62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Usually, I’d have an extra bit of a story, where Ami gets the cake…</a:t>
            </a:r>
          </a:p>
          <a:p>
            <a:r>
              <a:rPr lang="en-US" dirty="0"/>
              <a:t>They decide to sell the cake on to Boé, ‘</a:t>
            </a:r>
            <a:r>
              <a:rPr lang="en-US" dirty="0" err="1"/>
              <a:t>cuz</a:t>
            </a:r>
            <a:r>
              <a:rPr lang="en-US" dirty="0"/>
              <a:t> they like profits more than cake.</a:t>
            </a:r>
          </a:p>
          <a:p>
            <a:r>
              <a:rPr lang="en-US" dirty="0"/>
              <a:t>But since it’s a back-alley cake resale, neither party is trusting.</a:t>
            </a:r>
          </a:p>
          <a:p>
            <a:r>
              <a:rPr lang="en-US" dirty="0"/>
              <a:t>Ami demands to get the money first.</a:t>
            </a:r>
          </a:p>
          <a:p>
            <a:r>
              <a:rPr lang="en-US" dirty="0"/>
              <a:t>Boé demands to get the cake first.</a:t>
            </a:r>
          </a:p>
          <a:p>
            <a:endParaRPr lang="en-US" dirty="0"/>
          </a:p>
          <a:p>
            <a:r>
              <a:rPr lang="en-US" dirty="0"/>
              <a:t>Anyway, the point is, they’re stuck…</a:t>
            </a:r>
          </a:p>
          <a:p>
            <a:r>
              <a:rPr lang="en-US" dirty="0"/>
              <a:t>And it’s a deadlock…</a:t>
            </a:r>
          </a:p>
          <a:p>
            <a:r>
              <a:rPr lang="en-US" dirty="0"/>
              <a:t>And deadlocks are bad…</a:t>
            </a:r>
          </a:p>
          <a:p>
            <a:r>
              <a:rPr lang="en-US" dirty="0"/>
              <a:t>But I’m sure you all know.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A8710-4598-924A-B671-44446C26F6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6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Okay.</a:t>
            </a:r>
          </a:p>
          <a:p>
            <a:r>
              <a:rPr lang="en-US" dirty="0"/>
              <a:t>So I talked about modeling that example as a program.</a:t>
            </a:r>
          </a:p>
          <a:p>
            <a:r>
              <a:rPr lang="en-US" dirty="0"/>
              <a:t>The language I like to use to model concurrent interactions is called “Classical Processes” by </a:t>
            </a:r>
            <a:r>
              <a:rPr lang="en-US" dirty="0" err="1"/>
              <a:t>Wadler</a:t>
            </a:r>
            <a:endParaRPr lang="en-US" dirty="0"/>
          </a:p>
          <a:p>
            <a:r>
              <a:rPr lang="en-US" dirty="0"/>
              <a:t>You can see it here, but…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A8710-4598-924A-B671-44446C26F6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7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basically just linear logic, where we’ve invented some process terms to go with each rule…</a:t>
            </a:r>
          </a:p>
          <a:p>
            <a:r>
              <a:rPr lang="en-US" dirty="0"/>
              <a:t>Because of that, it has some very strong properties.</a:t>
            </a:r>
          </a:p>
          <a:p>
            <a:r>
              <a:rPr lang="en-US" dirty="0"/>
              <a:t>It has progress and preservation, is free from live- and deadlocks, and is terminating…</a:t>
            </a:r>
          </a:p>
          <a:p>
            <a:r>
              <a:rPr lang="en-US" dirty="0"/>
              <a:t>Plus, it’s been extended with various constructs, so we know it’s a versatile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A8710-4598-924A-B671-44446C26F6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2057-9C6A-294A-8BD5-499C74B8BD6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0A45-2B29-F64A-AD09-0F9C4FFF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5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2057-9C6A-294A-8BD5-499C74B8BD6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0A45-2B29-F64A-AD09-0F9C4FFF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0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2057-9C6A-294A-8BD5-499C74B8BD6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0A45-2B29-F64A-AD09-0F9C4FFF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2057-9C6A-294A-8BD5-499C74B8BD6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0A45-2B29-F64A-AD09-0F9C4FFF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1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2057-9C6A-294A-8BD5-499C74B8BD6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0A45-2B29-F64A-AD09-0F9C4FFF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2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2057-9C6A-294A-8BD5-499C74B8BD6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0A45-2B29-F64A-AD09-0F9C4FFF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1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2057-9C6A-294A-8BD5-499C74B8BD6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0A45-2B29-F64A-AD09-0F9C4FFF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2057-9C6A-294A-8BD5-499C74B8BD6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0A45-2B29-F64A-AD09-0F9C4FFF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2057-9C6A-294A-8BD5-499C74B8BD6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0A45-2B29-F64A-AD09-0F9C4FFF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3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2057-9C6A-294A-8BD5-499C74B8BD6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0A45-2B29-F64A-AD09-0F9C4FFF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4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2057-9C6A-294A-8BD5-499C74B8BD6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0A45-2B29-F64A-AD09-0F9C4FFF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82057-9C6A-294A-8BD5-499C74B8BD6E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0A45-2B29-F64A-AD09-0F9C4FFF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 Rounded" charset="0"/>
          <a:ea typeface="Helvetica Rounded" charset="0"/>
          <a:cs typeface="Helvetica Rounde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1" i="0" kern="1200">
          <a:solidFill>
            <a:schemeClr val="tx1"/>
          </a:solidFill>
          <a:latin typeface="Helvetica Rounded" charset="0"/>
          <a:ea typeface="Helvetica Rounded" charset="0"/>
          <a:cs typeface="Helvetica Rounded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1" i="0" kern="1200">
          <a:solidFill>
            <a:schemeClr val="tx1"/>
          </a:solidFill>
          <a:latin typeface="Helvetica Rounded" charset="0"/>
          <a:ea typeface="Helvetica Rounded" charset="0"/>
          <a:cs typeface="Helvetica Rounded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1" i="0" kern="1200">
          <a:solidFill>
            <a:schemeClr val="tx1"/>
          </a:solidFill>
          <a:latin typeface="Helvetica Rounded" charset="0"/>
          <a:ea typeface="Helvetica Rounded" charset="0"/>
          <a:cs typeface="Helvetica Rounded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1" i="0" kern="1200">
          <a:solidFill>
            <a:schemeClr val="tx1"/>
          </a:solidFill>
          <a:latin typeface="Helvetica Rounded" charset="0"/>
          <a:ea typeface="Helvetica Rounded" charset="0"/>
          <a:cs typeface="Helvetica Rounded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1" i="0" kern="1200">
          <a:solidFill>
            <a:schemeClr val="tx1"/>
          </a:solidFill>
          <a:latin typeface="Helvetica Rounded" charset="0"/>
          <a:ea typeface="Helvetica Rounded" charset="0"/>
          <a:cs typeface="Helvetica Rounded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emf"/><Relationship Id="rId5" Type="http://schemas.openxmlformats.org/officeDocument/2006/relationships/image" Target="../media/image6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" y="979706"/>
            <a:ext cx="12078402" cy="120784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Session Types </a:t>
            </a:r>
            <a:br>
              <a:rPr lang="en-US" dirty="0"/>
            </a:br>
            <a:r>
              <a:rPr lang="en-US" dirty="0"/>
              <a:t>and Cake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5511"/>
            <a:ext cx="9144000" cy="172278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u="sng" dirty="0"/>
              <a:t>Wen Kokke</a:t>
            </a:r>
            <a:r>
              <a:rPr lang="en-US" dirty="0"/>
              <a:t>, J. Garrett Morris, and Philip </a:t>
            </a:r>
            <a:r>
              <a:rPr lang="en-US" dirty="0" err="1"/>
              <a:t>Wadler</a:t>
            </a:r>
            <a:r>
              <a:rPr lang="en-US" dirty="0"/>
              <a:t> </a:t>
            </a:r>
          </a:p>
          <a:p>
            <a:r>
              <a:rPr lang="en-US" dirty="0"/>
              <a:t>University of Edinburgh</a:t>
            </a:r>
          </a:p>
        </p:txBody>
      </p:sp>
    </p:spTree>
    <p:extLst>
      <p:ext uri="{BB962C8B-B14F-4D97-AF65-F5344CB8AC3E}">
        <p14:creationId xmlns:p14="http://schemas.microsoft.com/office/powerpoint/2010/main" val="36024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FA210C-A0F2-514E-975B-C24AAC71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This is CP’s syntax.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8F87F-6FAB-0147-A22E-C0D418D70C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6121" y="2842591"/>
            <a:ext cx="4800600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024809-4462-2543-BD27-8736439F0CB1}"/>
              </a:ext>
            </a:extLst>
          </p:cNvPr>
          <p:cNvSpPr txBox="1"/>
          <p:nvPr/>
        </p:nvSpPr>
        <p:spPr>
          <a:xfrm>
            <a:off x="5900527" y="2842591"/>
            <a:ext cx="5385352" cy="138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40"/>
              </a:lnSpc>
            </a:pPr>
            <a:r>
              <a:rPr lang="en-US" sz="2200" b="1" dirty="0">
                <a:latin typeface="Helvetica Rounded" pitchFamily="2" charset="77"/>
              </a:rPr>
              <a:t>We can make new channels </a:t>
            </a:r>
            <a:r>
              <a:rPr lang="en-US" sz="2200" b="1" i="1" dirty="0">
                <a:latin typeface="Helvetica Rounded" pitchFamily="2" charset="77"/>
              </a:rPr>
              <a:t>and split</a:t>
            </a:r>
            <a:r>
              <a:rPr lang="en-US" sz="2200" b="1" dirty="0">
                <a:latin typeface="Helvetica Rounded" pitchFamily="2" charset="77"/>
              </a:rPr>
              <a:t>.</a:t>
            </a:r>
          </a:p>
          <a:p>
            <a:pPr>
              <a:lnSpc>
                <a:spcPts val="3540"/>
              </a:lnSpc>
            </a:pPr>
            <a:r>
              <a:rPr lang="en-US" sz="2200" b="1" dirty="0">
                <a:latin typeface="Helvetica Rounded" pitchFamily="2" charset="77"/>
              </a:rPr>
              <a:t>We can send a message </a:t>
            </a:r>
            <a:r>
              <a:rPr lang="en-US" sz="2200" b="1" i="1" dirty="0">
                <a:latin typeface="Helvetica Rounded" pitchFamily="2" charset="77"/>
              </a:rPr>
              <a:t>and split.</a:t>
            </a:r>
            <a:endParaRPr lang="en-US" sz="2200" b="1" dirty="0">
              <a:latin typeface="Helvetica Rounded" pitchFamily="2" charset="77"/>
            </a:endParaRPr>
          </a:p>
          <a:p>
            <a:pPr>
              <a:lnSpc>
                <a:spcPts val="3540"/>
              </a:lnSpc>
            </a:pPr>
            <a:r>
              <a:rPr lang="en-US" sz="2200" b="1" dirty="0">
                <a:latin typeface="Helvetica Rounded" pitchFamily="2" charset="77"/>
              </a:rPr>
              <a:t>We can receive a message.</a:t>
            </a:r>
          </a:p>
        </p:txBody>
      </p:sp>
    </p:spTree>
    <p:extLst>
      <p:ext uri="{BB962C8B-B14F-4D97-AF65-F5344CB8AC3E}">
        <p14:creationId xmlns:p14="http://schemas.microsoft.com/office/powerpoint/2010/main" val="110253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Oh no! Something’s wrong.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9F630-2B67-CA4C-AE12-A8819E6D4B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62050" y="3206750"/>
            <a:ext cx="9867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7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Oh no! Something’s wrong.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9F630-2B67-CA4C-AE12-A8819E6D4B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62050" y="3206750"/>
            <a:ext cx="9867900" cy="4445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73F977F-44D7-8B4C-97F1-7709945ADD75}"/>
              </a:ext>
            </a:extLst>
          </p:cNvPr>
          <p:cNvGrpSpPr/>
          <p:nvPr/>
        </p:nvGrpSpPr>
        <p:grpSpPr>
          <a:xfrm>
            <a:off x="1162050" y="2958548"/>
            <a:ext cx="9867900" cy="940904"/>
            <a:chOff x="1162050" y="2958548"/>
            <a:chExt cx="9867900" cy="9409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C159EC-61B5-6142-BD3F-555D4F63DC07}"/>
                </a:ext>
              </a:extLst>
            </p:cNvPr>
            <p:cNvSpPr/>
            <p:nvPr/>
          </p:nvSpPr>
          <p:spPr>
            <a:xfrm>
              <a:off x="1162050" y="2958548"/>
              <a:ext cx="1594402" cy="940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05A59B-6AA7-DD45-B51F-DA8B6F0CA488}"/>
                </a:ext>
              </a:extLst>
            </p:cNvPr>
            <p:cNvSpPr/>
            <p:nvPr/>
          </p:nvSpPr>
          <p:spPr>
            <a:xfrm>
              <a:off x="6549058" y="2958548"/>
              <a:ext cx="4480892" cy="940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193F93-DFC1-3349-9417-8102697D8E1F}"/>
              </a:ext>
            </a:extLst>
          </p:cNvPr>
          <p:cNvGrpSpPr/>
          <p:nvPr/>
        </p:nvGrpSpPr>
        <p:grpSpPr>
          <a:xfrm>
            <a:off x="453058" y="3899452"/>
            <a:ext cx="12192000" cy="2399748"/>
            <a:chOff x="453058" y="3899452"/>
            <a:chExt cx="12192000" cy="2399748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4DCFF505-96C7-EF4D-9D37-2C9B362FCF05}"/>
                </a:ext>
              </a:extLst>
            </p:cNvPr>
            <p:cNvSpPr txBox="1">
              <a:spLocks/>
            </p:cNvSpPr>
            <p:nvPr/>
          </p:nvSpPr>
          <p:spPr>
            <a:xfrm>
              <a:off x="453058" y="5181600"/>
              <a:ext cx="12192000" cy="1117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b="1" i="0" kern="1200">
                  <a:solidFill>
                    <a:schemeClr val="tx1"/>
                  </a:solidFill>
                  <a:latin typeface="Helvetica Rounded" charset="0"/>
                  <a:ea typeface="Helvetica Rounded" charset="0"/>
                  <a:cs typeface="Helvetica Rounded" charset="0"/>
                </a:defRPr>
              </a:lvl1pPr>
            </a:lstStyle>
            <a:p>
              <a:pPr algn="ctr"/>
              <a:r>
                <a:rPr lang="en-US" sz="4500" dirty="0"/>
                <a:t>pool of clients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205E9D-D8B9-7F4B-A8DC-390755AB8C6A}"/>
                </a:ext>
              </a:extLst>
            </p:cNvPr>
            <p:cNvCxnSpPr/>
            <p:nvPr/>
          </p:nvCxnSpPr>
          <p:spPr>
            <a:xfrm>
              <a:off x="2915478" y="3899452"/>
              <a:ext cx="3458818" cy="0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89F23F9-33D7-2A4B-A5E1-1898E2E3A331}"/>
                </a:ext>
              </a:extLst>
            </p:cNvPr>
            <p:cNvCxnSpPr/>
            <p:nvPr/>
          </p:nvCxnSpPr>
          <p:spPr>
            <a:xfrm>
              <a:off x="5075583" y="4200939"/>
              <a:ext cx="1192695" cy="980661"/>
            </a:xfrm>
            <a:prstGeom prst="line">
              <a:avLst/>
            </a:prstGeom>
            <a:ln w="63500" cap="rnd">
              <a:solidFill>
                <a:schemeClr val="tx1"/>
              </a:solidFill>
              <a:prstDash val="solid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888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No parallel composition?!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FD1798-953A-FA48-8E51-DE7EA0124E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39950" y="2448374"/>
            <a:ext cx="7912100" cy="1111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CA9DC-EDE5-4E43-8AAE-E80A86AF9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425" y="4302573"/>
            <a:ext cx="7423150" cy="10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9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Just doing it is dangerous!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86F44-1FA5-A948-AA40-3115743D69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71900" y="2990850"/>
            <a:ext cx="4648200" cy="87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E32A16-7A56-8242-B40A-58FCA2D5BB1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04900" y="4330699"/>
            <a:ext cx="4991100" cy="95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28776D-F3C8-A541-9B68-746AE2020A7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6000" y="4330699"/>
            <a:ext cx="51054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8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Remember what’s in parallel!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86F44-1FA5-A948-AA40-3115743D69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24250" y="2990850"/>
            <a:ext cx="5143500" cy="87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E32A16-7A56-8242-B40A-58FCA2D5BB1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1008" y="4386607"/>
            <a:ext cx="5713476" cy="876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28776D-F3C8-A541-9B68-746AE2020A7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354484" y="4386607"/>
            <a:ext cx="5367337" cy="876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96FFBC-058E-AD4D-8FDF-8C6F3CA3F0C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981450" y="2090393"/>
            <a:ext cx="4229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46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This is Hypersequent CP.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17650" y="2098164"/>
            <a:ext cx="9156700" cy="397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07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This is Hypersequent CP.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28762" y="2098164"/>
            <a:ext cx="9134475" cy="3978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4A4F5B-CB62-C745-9577-F52D7BFA4A12}"/>
              </a:ext>
            </a:extLst>
          </p:cNvPr>
          <p:cNvSpPr txBox="1"/>
          <p:nvPr/>
        </p:nvSpPr>
        <p:spPr>
          <a:xfrm>
            <a:off x="1248004" y="901997"/>
            <a:ext cx="9695992" cy="59663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3817" b="1" dirty="0">
              <a:latin typeface="Helvetica Rounded" charset="0"/>
              <a:ea typeface="Helvetica Rounded" charset="0"/>
              <a:cs typeface="Helvetica Rounded" charset="0"/>
            </a:endParaRPr>
          </a:p>
          <a:p>
            <a:pPr algn="ctr"/>
            <a:endParaRPr lang="en-US" sz="3817" b="1" dirty="0">
              <a:latin typeface="Helvetica Rounded" charset="0"/>
              <a:ea typeface="Helvetica Rounded" charset="0"/>
              <a:cs typeface="Helvetica Rounded" charset="0"/>
            </a:endParaRPr>
          </a:p>
          <a:p>
            <a:pPr algn="ctr"/>
            <a:endParaRPr lang="en-US" sz="3817" b="1" dirty="0">
              <a:latin typeface="Helvetica Rounded" charset="0"/>
              <a:ea typeface="Helvetica Rounded" charset="0"/>
              <a:cs typeface="Helvetica Rounded" charset="0"/>
            </a:endParaRPr>
          </a:p>
          <a:p>
            <a:pPr algn="ctr"/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It’s still basically classical linear logic,</a:t>
            </a:r>
          </a:p>
          <a:p>
            <a:pPr algn="ctr"/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typing a process calculus.</a:t>
            </a:r>
          </a:p>
          <a:p>
            <a:pPr algn="ctr"/>
            <a:endParaRPr lang="en-US" sz="3817" b="1" dirty="0">
              <a:latin typeface="Helvetica Rounded" charset="0"/>
              <a:ea typeface="Helvetica Rounded" charset="0"/>
              <a:cs typeface="Helvetica Rounded" charset="0"/>
            </a:endParaRPr>
          </a:p>
          <a:p>
            <a:pPr algn="ctr"/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Except now it has parallel composition.</a:t>
            </a:r>
          </a:p>
          <a:p>
            <a:pPr algn="ctr"/>
            <a:endParaRPr lang="en-US" sz="3817" b="1" dirty="0">
              <a:latin typeface="Helvetica Rounded" charset="0"/>
              <a:ea typeface="Helvetica Rounded" charset="0"/>
              <a:cs typeface="Helvetica Rounded" charset="0"/>
            </a:endParaRPr>
          </a:p>
          <a:p>
            <a:pPr algn="ctr"/>
            <a:endParaRPr lang="en-US" sz="3817" b="1" dirty="0">
              <a:latin typeface="Helvetica Rounded" charset="0"/>
              <a:ea typeface="Helvetica Rounded" charset="0"/>
              <a:cs typeface="Helvetica Rounded" charset="0"/>
            </a:endParaRPr>
          </a:p>
          <a:p>
            <a:pPr algn="ctr"/>
            <a:endParaRPr lang="en-US" sz="3817" b="1" dirty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69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FA210C-A0F2-514E-975B-C24AAC71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This is HCP’s syntax.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8F87F-6FAB-0147-A22E-C0D418D70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46" y="2643809"/>
            <a:ext cx="3886200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024809-4462-2543-BD27-8736439F0CB1}"/>
              </a:ext>
            </a:extLst>
          </p:cNvPr>
          <p:cNvSpPr txBox="1"/>
          <p:nvPr/>
        </p:nvSpPr>
        <p:spPr>
          <a:xfrm>
            <a:off x="5335656" y="2643809"/>
            <a:ext cx="6095998" cy="1837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40"/>
              </a:lnSpc>
            </a:pPr>
            <a:r>
              <a:rPr lang="en-US" sz="2200" b="1" dirty="0">
                <a:latin typeface="Helvetica Rounded" pitchFamily="2" charset="77"/>
              </a:rPr>
              <a:t>We can make new channels.</a:t>
            </a:r>
          </a:p>
          <a:p>
            <a:pPr>
              <a:lnSpc>
                <a:spcPts val="3540"/>
              </a:lnSpc>
            </a:pPr>
            <a:r>
              <a:rPr lang="en-US" sz="2200" b="1" dirty="0">
                <a:latin typeface="Helvetica Rounded" pitchFamily="2" charset="77"/>
              </a:rPr>
              <a:t>We can split.</a:t>
            </a:r>
          </a:p>
          <a:p>
            <a:pPr>
              <a:lnSpc>
                <a:spcPts val="3540"/>
              </a:lnSpc>
            </a:pPr>
            <a:r>
              <a:rPr lang="en-US" sz="2200" b="1" dirty="0">
                <a:latin typeface="Helvetica Rounded" pitchFamily="2" charset="77"/>
              </a:rPr>
              <a:t>We can send message y over channel x.</a:t>
            </a:r>
          </a:p>
          <a:p>
            <a:pPr>
              <a:lnSpc>
                <a:spcPts val="3540"/>
              </a:lnSpc>
            </a:pPr>
            <a:r>
              <a:rPr lang="en-US" sz="2200" b="1" dirty="0">
                <a:latin typeface="Helvetica Rounded" pitchFamily="2" charset="77"/>
              </a:rPr>
              <a:t>We can receive message y over channel x.</a:t>
            </a:r>
          </a:p>
        </p:txBody>
      </p:sp>
    </p:spTree>
    <p:extLst>
      <p:ext uri="{BB962C8B-B14F-4D97-AF65-F5344CB8AC3E}">
        <p14:creationId xmlns:p14="http://schemas.microsoft.com/office/powerpoint/2010/main" val="126467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/>
          <p:nvPr/>
        </p:nvCxnSpPr>
        <p:spPr>
          <a:xfrm>
            <a:off x="6507898" y="4452147"/>
            <a:ext cx="3435588" cy="1430317"/>
          </a:xfrm>
          <a:prstGeom prst="bentConnector3">
            <a:avLst>
              <a:gd name="adj1" fmla="val -997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1678035" y="4452146"/>
            <a:ext cx="3435588" cy="1430317"/>
          </a:xfrm>
          <a:prstGeom prst="bentConnector3">
            <a:avLst>
              <a:gd name="adj1" fmla="val -1062"/>
            </a:avLst>
          </a:prstGeom>
          <a:ln w="635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349067" y="2332020"/>
            <a:ext cx="3232315" cy="32323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42121" y="2332020"/>
            <a:ext cx="3232315" cy="32323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12" y="2157263"/>
            <a:ext cx="3232315" cy="32323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416897" y="4943599"/>
            <a:ext cx="1617589" cy="16175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80" y="4943599"/>
            <a:ext cx="1617589" cy="16175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8004" y="643467"/>
            <a:ext cx="9695992" cy="1267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Ami and Boé have to </a:t>
            </a:r>
            <a:r>
              <a:rPr lang="en-US" sz="3817" b="1" i="1" dirty="0">
                <a:latin typeface="Helvetica Rounded" charset="0"/>
                <a:ea typeface="Helvetica Rounded" charset="0"/>
                <a:cs typeface="Helvetica Rounded" charset="0"/>
              </a:rPr>
              <a:t>race</a:t>
            </a:r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.</a:t>
            </a:r>
          </a:p>
          <a:p>
            <a:pPr algn="ctr"/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That’s ok. The store doesn’t mind.</a:t>
            </a:r>
          </a:p>
        </p:txBody>
      </p:sp>
    </p:spTree>
    <p:extLst>
      <p:ext uri="{BB962C8B-B14F-4D97-AF65-F5344CB8AC3E}">
        <p14:creationId xmlns:p14="http://schemas.microsoft.com/office/powerpoint/2010/main" val="352710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8000"/>
          </a:xfrm>
        </p:spPr>
        <p:txBody>
          <a:bodyPr anchor="ctr"/>
          <a:lstStyle/>
          <a:p>
            <a:pPr algn="ctr"/>
            <a:r>
              <a:rPr lang="en-US" dirty="0"/>
              <a:t>First, a story.</a:t>
            </a:r>
          </a:p>
        </p:txBody>
      </p:sp>
    </p:spTree>
    <p:extLst>
      <p:ext uri="{BB962C8B-B14F-4D97-AF65-F5344CB8AC3E}">
        <p14:creationId xmlns:p14="http://schemas.microsoft.com/office/powerpoint/2010/main" val="100689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This is what we’ve added.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ED17D-8EDD-6B4D-98C3-E543D07A7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891" y="2602947"/>
            <a:ext cx="4000500" cy="730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EC3EB7-CED3-694B-A665-32F6D78F0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2603499"/>
            <a:ext cx="4191000" cy="730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D7EAED-A50B-0741-853C-5E1FD44BE44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05516" y="4330148"/>
            <a:ext cx="5937250" cy="76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2CA566-51B9-F840-A893-6D5B8D26BC8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296025" y="4330148"/>
            <a:ext cx="56197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99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3927" y="2840693"/>
            <a:ext cx="11824144" cy="1886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992927"/>
            <a:ext cx="12192000" cy="6797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(    : Could be cake, could be disappointing.)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6" y="6091496"/>
            <a:ext cx="482600" cy="4826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This is our example race.</a:t>
            </a:r>
          </a:p>
        </p:txBody>
      </p:sp>
    </p:spTree>
    <p:extLst>
      <p:ext uri="{BB962C8B-B14F-4D97-AF65-F5344CB8AC3E}">
        <p14:creationId xmlns:p14="http://schemas.microsoft.com/office/powerpoint/2010/main" val="1541671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3927" y="2840693"/>
            <a:ext cx="11824144" cy="18863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3115558"/>
            <a:ext cx="12192000" cy="1845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94029" y="3355942"/>
            <a:ext cx="452486" cy="16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9757" y="3355941"/>
            <a:ext cx="452486" cy="16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5472" y="3115558"/>
            <a:ext cx="527900" cy="400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5992927"/>
            <a:ext cx="12192000" cy="6797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(    : Could be cake, could be disappointing.)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6" y="6091496"/>
            <a:ext cx="482600" cy="4826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This is our example race.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B5CB7F-2D66-7B4E-BEA7-6DBB8BA59E57}"/>
              </a:ext>
            </a:extLst>
          </p:cNvPr>
          <p:cNvSpPr/>
          <p:nvPr/>
        </p:nvSpPr>
        <p:spPr>
          <a:xfrm>
            <a:off x="2630078" y="2775738"/>
            <a:ext cx="527901" cy="39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FEFED8-6820-C44E-8CF0-2AE7893A5ADE}"/>
              </a:ext>
            </a:extLst>
          </p:cNvPr>
          <p:cNvSpPr/>
          <p:nvPr/>
        </p:nvSpPr>
        <p:spPr>
          <a:xfrm>
            <a:off x="5699414" y="2776508"/>
            <a:ext cx="860412" cy="39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4B3D49-FBF0-2946-BBE5-76B694421082}"/>
              </a:ext>
            </a:extLst>
          </p:cNvPr>
          <p:cNvSpPr/>
          <p:nvPr/>
        </p:nvSpPr>
        <p:spPr>
          <a:xfrm>
            <a:off x="10699422" y="2773192"/>
            <a:ext cx="527901" cy="39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05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05289" y="4844360"/>
            <a:ext cx="5289550" cy="44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992927"/>
            <a:ext cx="12192000" cy="6797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(    : Could be cake, could be disappointing.)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6" y="6091496"/>
            <a:ext cx="482600" cy="4826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Ami gets the cake.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96364" y="2360307"/>
            <a:ext cx="3556000" cy="444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189045" y="2369043"/>
            <a:ext cx="3644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06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05289" y="4844360"/>
            <a:ext cx="5289550" cy="44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992927"/>
            <a:ext cx="12192000" cy="6797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(    : Could be cake, could be disappointing.)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6" y="6091496"/>
            <a:ext cx="482600" cy="4826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Ami gets the cake.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96364" y="2360307"/>
            <a:ext cx="3556000" cy="444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189045" y="2369043"/>
            <a:ext cx="3644900" cy="444500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3505206" y="2973168"/>
            <a:ext cx="1800000" cy="1800000"/>
          </a:xfrm>
          <a:prstGeom prst="line">
            <a:avLst/>
          </a:prstGeom>
          <a:ln w="127000">
            <a:solidFill>
              <a:schemeClr val="accent2">
                <a:lumMod val="50000"/>
              </a:schemeClr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341446" y="2952045"/>
            <a:ext cx="1800000" cy="1800000"/>
          </a:xfrm>
          <a:prstGeom prst="line">
            <a:avLst/>
          </a:prstGeom>
          <a:ln w="127000"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645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05289" y="4844360"/>
            <a:ext cx="5289550" cy="44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992927"/>
            <a:ext cx="12192000" cy="6797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(    : Could be cake, could be disappointing.)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6" y="6091496"/>
            <a:ext cx="482600" cy="4826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Boé gets the cake.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96364" y="2360307"/>
            <a:ext cx="3556000" cy="444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189045" y="2369043"/>
            <a:ext cx="3644900" cy="444500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3597840" y="2880459"/>
            <a:ext cx="3240000" cy="1800000"/>
          </a:xfrm>
          <a:prstGeom prst="line">
            <a:avLst/>
          </a:prstGeom>
          <a:ln w="127000">
            <a:solidFill>
              <a:schemeClr val="accent2">
                <a:lumMod val="50000"/>
              </a:schemeClr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5889104" y="2883864"/>
            <a:ext cx="3240000" cy="1800000"/>
          </a:xfrm>
          <a:prstGeom prst="line">
            <a:avLst/>
          </a:prstGeom>
          <a:ln w="127000"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20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And so we had races,</a:t>
            </a:r>
            <a:br>
              <a:rPr lang="en-US" dirty="0"/>
            </a:br>
            <a:r>
              <a:rPr lang="en-US" dirty="0"/>
              <a:t>but no deadlocks.</a:t>
            </a:r>
          </a:p>
        </p:txBody>
      </p:sp>
    </p:spTree>
    <p:extLst>
      <p:ext uri="{BB962C8B-B14F-4D97-AF65-F5344CB8AC3E}">
        <p14:creationId xmlns:p14="http://schemas.microsoft.com/office/powerpoint/2010/main" val="1590764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53334D-9A2A-1442-8999-94B54B6E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What’s not yet right?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4D6A1-4FC3-2045-9D35-05C03E785B4B}"/>
              </a:ext>
            </a:extLst>
          </p:cNvPr>
          <p:cNvSpPr txBox="1"/>
          <p:nvPr/>
        </p:nvSpPr>
        <p:spPr>
          <a:xfrm>
            <a:off x="993913" y="2188644"/>
            <a:ext cx="1020417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00" b="1" dirty="0">
                <a:latin typeface="Helvetica Rounded" pitchFamily="2" charset="77"/>
              </a:rPr>
              <a:t>No recursion 😔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00" b="1" dirty="0">
                <a:latin typeface="Helvetica Rounded" pitchFamily="2" charset="77"/>
              </a:rPr>
              <a:t>No infinite interactions 😩</a:t>
            </a:r>
          </a:p>
          <a:p>
            <a:endParaRPr lang="en-US" sz="5000" b="1" dirty="0">
              <a:latin typeface="Helvetica Rounded" pitchFamily="2" charset="77"/>
            </a:endParaRPr>
          </a:p>
          <a:p>
            <a:r>
              <a:rPr lang="en-US" sz="5000" b="1" dirty="0">
                <a:latin typeface="Helvetica Rounded" pitchFamily="2" charset="77"/>
              </a:rPr>
              <a:t>But:</a:t>
            </a:r>
          </a:p>
          <a:p>
            <a:r>
              <a:rPr lang="en-US" sz="5000" b="1" i="1" dirty="0">
                <a:latin typeface="Helvetica Rounded" pitchFamily="2" charset="77"/>
              </a:rPr>
              <a:t>Conflation confers concurrency.</a:t>
            </a:r>
          </a:p>
        </p:txBody>
      </p:sp>
    </p:spTree>
    <p:extLst>
      <p:ext uri="{BB962C8B-B14F-4D97-AF65-F5344CB8AC3E}">
        <p14:creationId xmlns:p14="http://schemas.microsoft.com/office/powerpoint/2010/main" val="615922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251CCA-BECF-184C-B6FA-7198CC68DB94}"/>
              </a:ext>
            </a:extLst>
          </p:cNvPr>
          <p:cNvSpPr txBox="1">
            <a:spLocks/>
          </p:cNvSpPr>
          <p:nvPr/>
        </p:nvSpPr>
        <p:spPr>
          <a:xfrm>
            <a:off x="0" y="457201"/>
            <a:ext cx="12192000" cy="111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Helvetica Rounded" charset="0"/>
                <a:ea typeface="Helvetica Rounded" charset="0"/>
                <a:cs typeface="Helvetica Rounded" charset="0"/>
              </a:defRPr>
            </a:lvl1pPr>
          </a:lstStyle>
          <a:p>
            <a:pPr algn="ctr"/>
            <a:r>
              <a:rPr lang="en-US" dirty="0"/>
              <a:t>What is ‘conflation’?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8013E-98D8-A04D-B7C8-BED4F345C83F}"/>
              </a:ext>
            </a:extLst>
          </p:cNvPr>
          <p:cNvSpPr txBox="1"/>
          <p:nvPr/>
        </p:nvSpPr>
        <p:spPr>
          <a:xfrm>
            <a:off x="993913" y="1574801"/>
            <a:ext cx="102041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00" b="1" dirty="0">
                <a:latin typeface="Helvetica Rounded" pitchFamily="2" charset="77"/>
              </a:rPr>
              <a:t>Makes two duals isomorphic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00" b="1" dirty="0">
                <a:latin typeface="Helvetica Rounded" pitchFamily="2" charset="77"/>
              </a:rPr>
              <a:t>Conflation of !/? confers: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000" b="1" dirty="0">
                <a:latin typeface="Helvetica Rounded" pitchFamily="2" charset="77"/>
              </a:rPr>
              <a:t>No lock freedom 😩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000" b="1" dirty="0">
                <a:latin typeface="Helvetica Rounded" pitchFamily="2" charset="77"/>
              </a:rPr>
              <a:t>No termination 😔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000" b="1" dirty="0">
                <a:latin typeface="Helvetica Rounded" pitchFamily="2" charset="77"/>
              </a:rPr>
              <a:t>Concurrent shared state 🙂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000" b="1" dirty="0">
                <a:latin typeface="Helvetica Rounded" pitchFamily="2" charset="77"/>
              </a:rPr>
              <a:t>Recursion 😄</a:t>
            </a:r>
          </a:p>
        </p:txBody>
      </p:sp>
    </p:spTree>
    <p:extLst>
      <p:ext uri="{BB962C8B-B14F-4D97-AF65-F5344CB8AC3E}">
        <p14:creationId xmlns:p14="http://schemas.microsoft.com/office/powerpoint/2010/main" val="4226179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F7A940-C5F4-B845-8432-DEBBD4BC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Other mechanisms?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0E5B8D-D019-064A-98BC-E7FFD169D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50" y="3429000"/>
            <a:ext cx="3289300" cy="106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B099F3-8E1E-5E4A-BB0D-C9A78B7317BA}"/>
              </a:ext>
            </a:extLst>
          </p:cNvPr>
          <p:cNvSpPr txBox="1"/>
          <p:nvPr/>
        </p:nvSpPr>
        <p:spPr>
          <a:xfrm>
            <a:off x="993913" y="2188644"/>
            <a:ext cx="102041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00" b="1" dirty="0">
                <a:latin typeface="Helvetica Rounded" pitchFamily="2" charset="77"/>
              </a:rPr>
              <a:t>Non-deterministic local choice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E35CD-1932-8848-A682-AD83C9854C6C}"/>
              </a:ext>
            </a:extLst>
          </p:cNvPr>
          <p:cNvSpPr txBox="1"/>
          <p:nvPr/>
        </p:nvSpPr>
        <p:spPr>
          <a:xfrm>
            <a:off x="993913" y="4699931"/>
            <a:ext cx="10204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00" b="1" dirty="0">
                <a:latin typeface="Helvetica Rounded" pitchFamily="2" charset="77"/>
              </a:rPr>
              <a:t>Equally expressive, not equal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00" b="1" dirty="0">
                <a:latin typeface="Helvetica Rounded" pitchFamily="2" charset="77"/>
              </a:rPr>
              <a:t>Translate from O(1), to O(n!)</a:t>
            </a:r>
          </a:p>
        </p:txBody>
      </p:sp>
    </p:spTree>
    <p:extLst>
      <p:ext uri="{BB962C8B-B14F-4D97-AF65-F5344CB8AC3E}">
        <p14:creationId xmlns:p14="http://schemas.microsoft.com/office/powerpoint/2010/main" val="363226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48004" y="278291"/>
            <a:ext cx="4848023" cy="48480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02467" y="5407979"/>
            <a:ext cx="3939097" cy="1267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This is Ami. </a:t>
            </a:r>
          </a:p>
          <a:p>
            <a:pPr algn="ctr"/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They love cake.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26" y="278292"/>
            <a:ext cx="4848023" cy="48480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1" y="5407979"/>
            <a:ext cx="4848022" cy="1267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This is Boé.</a:t>
            </a:r>
          </a:p>
          <a:p>
            <a:pPr algn="ctr"/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She loves cake too.</a:t>
            </a:r>
          </a:p>
        </p:txBody>
      </p:sp>
    </p:spTree>
    <p:extLst>
      <p:ext uri="{BB962C8B-B14F-4D97-AF65-F5344CB8AC3E}">
        <p14:creationId xmlns:p14="http://schemas.microsoft.com/office/powerpoint/2010/main" val="2012648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F7A940-C5F4-B845-8432-DEBBD4BC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Other mechanisms?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099F3-8E1E-5E4A-BB0D-C9A78B7317BA}"/>
              </a:ext>
            </a:extLst>
          </p:cNvPr>
          <p:cNvSpPr txBox="1"/>
          <p:nvPr/>
        </p:nvSpPr>
        <p:spPr>
          <a:xfrm>
            <a:off x="993913" y="2036244"/>
            <a:ext cx="1020417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Helvetica Rounded" pitchFamily="2" charset="77"/>
              </a:rPr>
              <a:t>Manifest Sharing:</a:t>
            </a:r>
          </a:p>
          <a:p>
            <a:endParaRPr lang="en-US" sz="5000" b="1" dirty="0">
              <a:latin typeface="Helvetica Rounded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00" b="1" dirty="0">
                <a:latin typeface="Helvetica Rounded" pitchFamily="2" charset="77"/>
              </a:rPr>
              <a:t>Recursion 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00" b="1" dirty="0">
                <a:latin typeface="Helvetica Rounded" pitchFamily="2" charset="77"/>
              </a:rPr>
              <a:t>No deadlock freedom 😔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00" b="1" dirty="0">
                <a:latin typeface="Helvetica Rounded" pitchFamily="2" charset="77"/>
              </a:rPr>
              <a:t>Cannot interleave requests 😩</a:t>
            </a:r>
          </a:p>
        </p:txBody>
      </p:sp>
    </p:spTree>
    <p:extLst>
      <p:ext uri="{BB962C8B-B14F-4D97-AF65-F5344CB8AC3E}">
        <p14:creationId xmlns:p14="http://schemas.microsoft.com/office/powerpoint/2010/main" val="1917585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90517">
            <a:off x="4730398" y="-3848345"/>
            <a:ext cx="12078402" cy="120784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9D21FA-DA39-2241-B02C-59D3AE8692AF}"/>
              </a:ext>
            </a:extLst>
          </p:cNvPr>
          <p:cNvSpPr txBox="1"/>
          <p:nvPr/>
        </p:nvSpPr>
        <p:spPr>
          <a:xfrm>
            <a:off x="993913" y="689788"/>
            <a:ext cx="1020417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Helvetica Rounded" pitchFamily="2" charset="77"/>
              </a:rPr>
              <a:t>Non-deterministic HCP:</a:t>
            </a:r>
          </a:p>
          <a:p>
            <a:endParaRPr lang="en-US" sz="5000" b="1" dirty="0">
              <a:latin typeface="Helvetica Rounded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00" b="1" dirty="0">
                <a:latin typeface="Helvetica Rounded" pitchFamily="2" charset="77"/>
              </a:rPr>
              <a:t>Simple extension of HCP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00" b="1" dirty="0">
                <a:latin typeface="Helvetica Rounded" pitchFamily="2" charset="77"/>
              </a:rPr>
              <a:t>Finite non-determinism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00" b="1" dirty="0">
                <a:latin typeface="Helvetica Rounded" pitchFamily="2" charset="77"/>
              </a:rPr>
              <a:t>Deadlock free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5000" b="1" dirty="0">
              <a:latin typeface="Helvetica Rounded" pitchFamily="2" charset="77"/>
            </a:endParaRPr>
          </a:p>
          <a:p>
            <a:r>
              <a:rPr lang="en-US" sz="5000" b="1" dirty="0">
                <a:latin typeface="Helvetica Rounded" pitchFamily="2" charset="77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117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000" y="702002"/>
            <a:ext cx="5453996" cy="54539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9701" y="1923683"/>
            <a:ext cx="3901327" cy="3029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This is a store. </a:t>
            </a:r>
          </a:p>
          <a:p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It sells cake.</a:t>
            </a:r>
          </a:p>
          <a:p>
            <a:endParaRPr lang="en-US" sz="3817" b="1" dirty="0">
              <a:latin typeface="Helvetica Rounded" charset="0"/>
              <a:ea typeface="Helvetica Rounded" charset="0"/>
              <a:cs typeface="Helvetica Rounded" charset="0"/>
            </a:endParaRPr>
          </a:p>
          <a:p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There is only </a:t>
            </a:r>
            <a:r>
              <a:rPr lang="en-US" sz="3817" b="1" i="1" dirty="0">
                <a:latin typeface="Helvetica Rounded" charset="0"/>
                <a:ea typeface="Helvetica Rounded" charset="0"/>
                <a:cs typeface="Helvetica Rounded" charset="0"/>
              </a:rPr>
              <a:t>one</a:t>
            </a:r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 cake left.</a:t>
            </a:r>
          </a:p>
        </p:txBody>
      </p:sp>
    </p:spTree>
    <p:extLst>
      <p:ext uri="{BB962C8B-B14F-4D97-AF65-F5344CB8AC3E}">
        <p14:creationId xmlns:p14="http://schemas.microsoft.com/office/powerpoint/2010/main" val="156118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/>
          <p:nvPr/>
        </p:nvCxnSpPr>
        <p:spPr>
          <a:xfrm>
            <a:off x="6507898" y="4452147"/>
            <a:ext cx="3435588" cy="1430317"/>
          </a:xfrm>
          <a:prstGeom prst="bentConnector3">
            <a:avLst>
              <a:gd name="adj1" fmla="val -997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1678035" y="4452146"/>
            <a:ext cx="3435588" cy="1430317"/>
          </a:xfrm>
          <a:prstGeom prst="bentConnector3">
            <a:avLst>
              <a:gd name="adj1" fmla="val -1062"/>
            </a:avLst>
          </a:prstGeom>
          <a:ln w="635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349067" y="2332020"/>
            <a:ext cx="3232315" cy="32323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42121" y="2332020"/>
            <a:ext cx="3232315" cy="32323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12" y="2157263"/>
            <a:ext cx="3232315" cy="32323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416897" y="4943599"/>
            <a:ext cx="1617589" cy="16175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80" y="4943599"/>
            <a:ext cx="1617589" cy="16175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8004" y="643467"/>
            <a:ext cx="9695992" cy="1267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Ami and Boé have to </a:t>
            </a:r>
            <a:r>
              <a:rPr lang="en-US" sz="3817" b="1" i="1" dirty="0">
                <a:latin typeface="Helvetica Rounded" charset="0"/>
                <a:ea typeface="Helvetica Rounded" charset="0"/>
                <a:cs typeface="Helvetica Rounded" charset="0"/>
              </a:rPr>
              <a:t>race</a:t>
            </a:r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.</a:t>
            </a:r>
          </a:p>
          <a:p>
            <a:pPr algn="ctr"/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That’s ok. The store doesn’t mind.</a:t>
            </a:r>
          </a:p>
        </p:txBody>
      </p:sp>
    </p:spTree>
    <p:extLst>
      <p:ext uri="{BB962C8B-B14F-4D97-AF65-F5344CB8AC3E}">
        <p14:creationId xmlns:p14="http://schemas.microsoft.com/office/powerpoint/2010/main" val="94148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8000"/>
          </a:xfrm>
        </p:spPr>
        <p:txBody>
          <a:bodyPr anchor="ctr"/>
          <a:lstStyle/>
          <a:p>
            <a:pPr algn="ctr"/>
            <a:r>
              <a:rPr lang="en-US" dirty="0"/>
              <a:t>So</a:t>
            </a:r>
            <a:r>
              <a:rPr lang="is-IS" dirty="0"/>
              <a:t>…</a:t>
            </a:r>
            <a:br>
              <a:rPr lang="en-US" dirty="0"/>
            </a:br>
            <a:r>
              <a:rPr lang="en-US" dirty="0"/>
              <a:t>Races are good sometimes!</a:t>
            </a:r>
          </a:p>
        </p:txBody>
      </p:sp>
    </p:spTree>
    <p:extLst>
      <p:ext uri="{BB962C8B-B14F-4D97-AF65-F5344CB8AC3E}">
        <p14:creationId xmlns:p14="http://schemas.microsoft.com/office/powerpoint/2010/main" val="194820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368126" y="3027389"/>
            <a:ext cx="3232315" cy="32323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49573" y="3027390"/>
            <a:ext cx="3232315" cy="3232315"/>
          </a:xfrm>
          <a:prstGeom prst="rect">
            <a:avLst/>
          </a:prstGeom>
        </p:spPr>
      </p:pic>
      <p:cxnSp>
        <p:nvCxnSpPr>
          <p:cNvPr id="27" name="Elbow Connector 26"/>
          <p:cNvCxnSpPr/>
          <p:nvPr/>
        </p:nvCxnSpPr>
        <p:spPr>
          <a:xfrm flipV="1">
            <a:off x="2908948" y="4452739"/>
            <a:ext cx="5817627" cy="0"/>
          </a:xfrm>
          <a:prstGeom prst="straightConnector1">
            <a:avLst/>
          </a:prstGeom>
          <a:ln w="190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009" y="3643944"/>
            <a:ext cx="1617589" cy="1617589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2908948" y="5358708"/>
            <a:ext cx="5817627" cy="30266"/>
          </a:xfrm>
          <a:prstGeom prst="straightConnector1">
            <a:avLst/>
          </a:prstGeom>
          <a:ln w="1905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871" y="4643547"/>
            <a:ext cx="1617589" cy="1617589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831850" y="0"/>
            <a:ext cx="10515600" cy="377138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Rounded" charset="0"/>
                <a:ea typeface="Helvetica Rounded" charset="0"/>
                <a:cs typeface="Helvetica Rounded" charset="0"/>
              </a:defRPr>
            </a:lvl1pPr>
          </a:lstStyle>
          <a:p>
            <a:pPr algn="ctr"/>
            <a:r>
              <a:rPr lang="en-US" dirty="0"/>
              <a:t>And deadlocks are bad.</a:t>
            </a:r>
          </a:p>
          <a:p>
            <a:pPr algn="ctr"/>
            <a:r>
              <a:rPr lang="en-US" dirty="0"/>
              <a:t>I’m sure we all know.</a:t>
            </a:r>
          </a:p>
        </p:txBody>
      </p:sp>
    </p:spTree>
    <p:extLst>
      <p:ext uri="{BB962C8B-B14F-4D97-AF65-F5344CB8AC3E}">
        <p14:creationId xmlns:p14="http://schemas.microsoft.com/office/powerpoint/2010/main" val="11451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This is Classical Processes.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28912" y="1890000"/>
            <a:ext cx="6733709" cy="39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This is Classical Processes.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35375" y="1890000"/>
            <a:ext cx="6711486" cy="397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8004" y="1489401"/>
            <a:ext cx="9695992" cy="47915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3817" b="1" dirty="0">
              <a:latin typeface="Helvetica Rounded" charset="0"/>
              <a:ea typeface="Helvetica Rounded" charset="0"/>
              <a:cs typeface="Helvetica Rounded" charset="0"/>
            </a:endParaRPr>
          </a:p>
          <a:p>
            <a:pPr algn="ctr"/>
            <a:endParaRPr lang="en-US" sz="3817" b="1" dirty="0">
              <a:latin typeface="Helvetica Rounded" charset="0"/>
              <a:ea typeface="Helvetica Rounded" charset="0"/>
              <a:cs typeface="Helvetica Rounded" charset="0"/>
            </a:endParaRPr>
          </a:p>
          <a:p>
            <a:pPr algn="ctr"/>
            <a:endParaRPr lang="en-US" sz="3817" b="1" dirty="0">
              <a:latin typeface="Helvetica Rounded" charset="0"/>
              <a:ea typeface="Helvetica Rounded" charset="0"/>
              <a:cs typeface="Helvetica Rounded" charset="0"/>
            </a:endParaRPr>
          </a:p>
          <a:p>
            <a:pPr algn="ctr"/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It’s basically classical linear logic,</a:t>
            </a:r>
          </a:p>
          <a:p>
            <a:pPr algn="ctr"/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typing a process calculus.</a:t>
            </a:r>
          </a:p>
          <a:p>
            <a:pPr algn="ctr"/>
            <a:endParaRPr lang="en-US" sz="3817" b="1" dirty="0">
              <a:latin typeface="Helvetica Rounded" charset="0"/>
              <a:ea typeface="Helvetica Rounded" charset="0"/>
              <a:cs typeface="Helvetica Rounded" charset="0"/>
            </a:endParaRPr>
          </a:p>
          <a:p>
            <a:pPr algn="ctr"/>
            <a:endParaRPr lang="en-US" sz="3817" b="1" dirty="0">
              <a:latin typeface="Helvetica Rounded" charset="0"/>
              <a:ea typeface="Helvetica Rounded" charset="0"/>
              <a:cs typeface="Helvetica Rounded" charset="0"/>
            </a:endParaRPr>
          </a:p>
          <a:p>
            <a:pPr algn="ctr"/>
            <a:endParaRPr lang="en-US" sz="3817" b="1" dirty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3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8529</TotalTime>
  <Words>1874</Words>
  <Application>Microsoft Macintosh PowerPoint</Application>
  <PresentationFormat>Widescreen</PresentationFormat>
  <Paragraphs>253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Helvetica Rounded</vt:lpstr>
      <vt:lpstr>Office Theme</vt:lpstr>
      <vt:lpstr>Session Types  and Cake</vt:lpstr>
      <vt:lpstr>First, a story.</vt:lpstr>
      <vt:lpstr>PowerPoint Presentation</vt:lpstr>
      <vt:lpstr>PowerPoint Presentation</vt:lpstr>
      <vt:lpstr>PowerPoint Presentation</vt:lpstr>
      <vt:lpstr>So… Races are good sometimes!</vt:lpstr>
      <vt:lpstr>PowerPoint Presentation</vt:lpstr>
      <vt:lpstr>This is Classical Processes.</vt:lpstr>
      <vt:lpstr>This is Classical Processes.</vt:lpstr>
      <vt:lpstr>This is CP’s syntax.</vt:lpstr>
      <vt:lpstr>Oh no! Something’s wrong.</vt:lpstr>
      <vt:lpstr>Oh no! Something’s wrong.</vt:lpstr>
      <vt:lpstr>No parallel composition?!</vt:lpstr>
      <vt:lpstr>Just doing it is dangerous!</vt:lpstr>
      <vt:lpstr>Remember what’s in parallel!</vt:lpstr>
      <vt:lpstr>This is Hypersequent CP.</vt:lpstr>
      <vt:lpstr>This is Hypersequent CP.</vt:lpstr>
      <vt:lpstr>This is HCP’s syntax.</vt:lpstr>
      <vt:lpstr>PowerPoint Presentation</vt:lpstr>
      <vt:lpstr>This is what we’ve added.</vt:lpstr>
      <vt:lpstr>This is our example race.</vt:lpstr>
      <vt:lpstr>This is our example race.</vt:lpstr>
      <vt:lpstr>Ami gets the cake.</vt:lpstr>
      <vt:lpstr>Ami gets the cake.</vt:lpstr>
      <vt:lpstr>Boé gets the cake.</vt:lpstr>
      <vt:lpstr>And so we had races, but no deadlocks.</vt:lpstr>
      <vt:lpstr>What’s not yet right?</vt:lpstr>
      <vt:lpstr>PowerPoint Presentation</vt:lpstr>
      <vt:lpstr>Other mechanisms?</vt:lpstr>
      <vt:lpstr>Other mechanisms?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 P!N</dc:creator>
  <cp:lastModifiedBy>Microsoft Office User</cp:lastModifiedBy>
  <cp:revision>127</cp:revision>
  <cp:lastPrinted>2019-06-18T09:03:46Z</cp:lastPrinted>
  <dcterms:created xsi:type="dcterms:W3CDTF">2017-09-05T12:29:54Z</dcterms:created>
  <dcterms:modified xsi:type="dcterms:W3CDTF">2019-06-18T10:05:34Z</dcterms:modified>
</cp:coreProperties>
</file>