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70" r:id="rId2"/>
    <p:sldId id="259" r:id="rId3"/>
    <p:sldId id="257" r:id="rId4"/>
    <p:sldId id="256" r:id="rId5"/>
    <p:sldId id="261" r:id="rId6"/>
    <p:sldId id="262" r:id="rId7"/>
    <p:sldId id="263" r:id="rId8"/>
    <p:sldId id="264" r:id="rId9"/>
    <p:sldId id="267" r:id="rId10"/>
    <p:sldId id="258" r:id="rId11"/>
    <p:sldId id="265" r:id="rId12"/>
    <p:sldId id="266" r:id="rId13"/>
    <p:sldId id="268" r:id="rId14"/>
    <p:sldId id="271" r:id="rId15"/>
    <p:sldId id="26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9"/>
    <p:restoredTop sz="94629"/>
  </p:normalViewPr>
  <p:slideViewPr>
    <p:cSldViewPr snapToGrid="0" snapToObjects="1">
      <p:cViewPr varScale="1">
        <p:scale>
          <a:sx n="154" d="100"/>
          <a:sy n="154" d="100"/>
        </p:scale>
        <p:origin x="22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DC2D53-66BE-4E41-978D-249EC2A371A9}" type="datetimeFigureOut">
              <a:rPr lang="en-US" smtClean="0"/>
              <a:t>6/7/17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199441-F055-5349-8CCA-7564BF464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62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3B3A-499E-6C4C-820E-2FC0089BE648}" type="datetimeFigureOut">
              <a:rPr lang="en-US" smtClean="0"/>
              <a:t>6/7/17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5396-DC63-464F-B114-2FB5C722943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3B3A-499E-6C4C-820E-2FC0089BE648}" type="datetimeFigureOut">
              <a:rPr lang="en-US" smtClean="0"/>
              <a:t>6/7/17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5396-DC63-464F-B114-2FB5C72294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3B3A-499E-6C4C-820E-2FC0089BE648}" type="datetimeFigureOut">
              <a:rPr lang="en-US" smtClean="0"/>
              <a:t>6/7/17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5396-DC63-464F-B114-2FB5C72294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3B3A-499E-6C4C-820E-2FC0089BE648}" type="datetimeFigureOut">
              <a:rPr lang="en-US" smtClean="0"/>
              <a:t>6/7/17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5396-DC63-464F-B114-2FB5C72294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3B3A-499E-6C4C-820E-2FC0089BE648}" type="datetimeFigureOut">
              <a:rPr lang="en-US" smtClean="0"/>
              <a:t>6/7/17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5396-DC63-464F-B114-2FB5C722943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3B3A-499E-6C4C-820E-2FC0089BE648}" type="datetimeFigureOut">
              <a:rPr lang="en-US" smtClean="0"/>
              <a:t>6/7/17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5396-DC63-464F-B114-2FB5C72294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3B3A-499E-6C4C-820E-2FC0089BE648}" type="datetimeFigureOut">
              <a:rPr lang="en-US" smtClean="0"/>
              <a:t>6/7/17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5396-DC63-464F-B114-2FB5C722943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3B3A-499E-6C4C-820E-2FC0089BE648}" type="datetimeFigureOut">
              <a:rPr lang="en-US" smtClean="0"/>
              <a:t>6/7/17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5396-DC63-464F-B114-2FB5C72294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3B3A-499E-6C4C-820E-2FC0089BE648}" type="datetimeFigureOut">
              <a:rPr lang="en-US" smtClean="0"/>
              <a:t>6/7/17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5396-DC63-464F-B114-2FB5C72294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3B3A-499E-6C4C-820E-2FC0089BE648}" type="datetimeFigureOut">
              <a:rPr lang="en-US" smtClean="0"/>
              <a:t>6/7/17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5396-DC63-464F-B114-2FB5C72294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3143B3A-499E-6C4C-820E-2FC0089BE648}" type="datetimeFigureOut">
              <a:rPr lang="en-US" smtClean="0"/>
              <a:t>6/7/17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5396-DC63-464F-B114-2FB5C72294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3143B3A-499E-6C4C-820E-2FC0089BE648}" type="datetimeFigureOut">
              <a:rPr lang="en-US" smtClean="0"/>
              <a:t>6/7/17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F1E5396-DC63-464F-B114-2FB5C7229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288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1.emf"/><Relationship Id="rId5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1.emf"/><Relationship Id="rId5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1.emf"/><Relationship Id="rId6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6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3" y="3218328"/>
            <a:ext cx="12192000" cy="1219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4752" y="512763"/>
            <a:ext cx="10632141" cy="2387600"/>
          </a:xfrm>
        </p:spPr>
        <p:txBody>
          <a:bodyPr/>
          <a:lstStyle/>
          <a:p>
            <a:r>
              <a:rPr lang="en-US" b="1" dirty="0" smtClean="0">
                <a:latin typeface="Helvetica Rounded" charset="0"/>
                <a:ea typeface="Helvetica Rounded" charset="0"/>
                <a:cs typeface="Helvetica Rounded" charset="0"/>
              </a:rPr>
              <a:t>Session Types and Cake</a:t>
            </a:r>
            <a:endParaRPr lang="en-US" b="1" dirty="0">
              <a:latin typeface="Helvetica Rounded" charset="0"/>
              <a:ea typeface="Helvetica Rounded" charset="0"/>
              <a:cs typeface="Helvetica Rounded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8822" y="3218328"/>
            <a:ext cx="9144000" cy="1655762"/>
          </a:xfrm>
        </p:spPr>
        <p:txBody>
          <a:bodyPr/>
          <a:lstStyle/>
          <a:p>
            <a:r>
              <a:rPr lang="en-US" b="1" dirty="0" smtClean="0">
                <a:latin typeface="Helvetica Rounded" charset="0"/>
                <a:ea typeface="Helvetica Rounded" charset="0"/>
                <a:cs typeface="Helvetica Rounded" charset="0"/>
              </a:rPr>
              <a:t>Wen </a:t>
            </a:r>
            <a:r>
              <a:rPr lang="en-US" b="1" dirty="0" err="1" smtClean="0">
                <a:latin typeface="Helvetica Rounded" charset="0"/>
                <a:ea typeface="Helvetica Rounded" charset="0"/>
                <a:cs typeface="Helvetica Rounded" charset="0"/>
              </a:rPr>
              <a:t>Kokke</a:t>
            </a:r>
            <a:endParaRPr lang="en-US" b="1" dirty="0">
              <a:latin typeface="Helvetica Rounded" charset="0"/>
              <a:ea typeface="Helvetica Rounded" charset="0"/>
              <a:cs typeface="Helvetica Round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91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2552" y="1536174"/>
            <a:ext cx="532794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latin typeface="Helvetica Rounded" charset="0"/>
                <a:ea typeface="Helvetica Rounded" charset="0"/>
                <a:cs typeface="Helvetica Rounded" charset="0"/>
              </a:rPr>
              <a:t>This is money.</a:t>
            </a:r>
          </a:p>
          <a:p>
            <a:endParaRPr lang="en-US" sz="4800" b="1" dirty="0" smtClean="0">
              <a:latin typeface="Helvetica Rounded" charset="0"/>
              <a:ea typeface="Helvetica Rounded" charset="0"/>
              <a:cs typeface="Helvetica Rounded" charset="0"/>
            </a:endParaRPr>
          </a:p>
          <a:p>
            <a:r>
              <a:rPr lang="en-US" sz="4800" b="1" dirty="0" smtClean="0">
                <a:latin typeface="Helvetica Rounded" charset="0"/>
                <a:ea typeface="Helvetica Rounded" charset="0"/>
                <a:cs typeface="Helvetica Rounded" charset="0"/>
              </a:rPr>
              <a:t>John loves money too.</a:t>
            </a:r>
          </a:p>
          <a:p>
            <a:r>
              <a:rPr lang="en-US" sz="4800" b="1" dirty="0" smtClean="0">
                <a:latin typeface="Helvetica Rounded" charset="0"/>
                <a:ea typeface="Helvetica Rounded" charset="0"/>
                <a:cs typeface="Helvetica Rounded" charset="0"/>
              </a:rPr>
              <a:t>He loves it a lot.</a:t>
            </a:r>
          </a:p>
        </p:txBody>
      </p:sp>
    </p:spTree>
    <p:extLst>
      <p:ext uri="{BB962C8B-B14F-4D97-AF65-F5344CB8AC3E}">
        <p14:creationId xmlns:p14="http://schemas.microsoft.com/office/powerpoint/2010/main" val="156756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Elbow Connector 26"/>
          <p:cNvCxnSpPr/>
          <p:nvPr/>
        </p:nvCxnSpPr>
        <p:spPr>
          <a:xfrm flipV="1">
            <a:off x="1260000" y="1260001"/>
            <a:ext cx="9673200" cy="0"/>
          </a:xfrm>
          <a:prstGeom prst="straightConnector1">
            <a:avLst/>
          </a:prstGeom>
          <a:ln w="635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 flipV="1">
            <a:off x="1260000" y="5598000"/>
            <a:ext cx="9673200" cy="0"/>
          </a:xfrm>
          <a:prstGeom prst="bentConnector3">
            <a:avLst>
              <a:gd name="adj1" fmla="val -1062"/>
            </a:avLst>
          </a:prstGeom>
          <a:ln w="635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2200" y="1398494"/>
            <a:ext cx="4064399" cy="40643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9800" y="1398495"/>
            <a:ext cx="4064399" cy="40643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800" y="4445753"/>
            <a:ext cx="2034000" cy="2034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199" y="243001"/>
            <a:ext cx="2034000" cy="20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75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Elbow Connector 26"/>
          <p:cNvCxnSpPr/>
          <p:nvPr/>
        </p:nvCxnSpPr>
        <p:spPr>
          <a:xfrm flipV="1">
            <a:off x="1260000" y="1260001"/>
            <a:ext cx="9673200" cy="0"/>
          </a:xfrm>
          <a:prstGeom prst="straightConnector1">
            <a:avLst/>
          </a:prstGeom>
          <a:ln w="635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 flipV="1">
            <a:off x="1260000" y="5598000"/>
            <a:ext cx="9673200" cy="0"/>
          </a:xfrm>
          <a:prstGeom prst="bentConnector3">
            <a:avLst>
              <a:gd name="adj1" fmla="val -1062"/>
            </a:avLst>
          </a:prstGeom>
          <a:ln w="635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2200" y="1398494"/>
            <a:ext cx="4064399" cy="40643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9800" y="1398495"/>
            <a:ext cx="4064399" cy="40643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800" y="4445753"/>
            <a:ext cx="2034000" cy="2034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199" y="243001"/>
            <a:ext cx="2034000" cy="2034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32199" y="1843951"/>
            <a:ext cx="358094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Helvetica Rounded" charset="0"/>
                <a:ea typeface="Helvetica Rounded" charset="0"/>
                <a:cs typeface="Helvetica Rounded" charset="0"/>
              </a:rPr>
              <a:t>  receive x</a:t>
            </a:r>
          </a:p>
          <a:p>
            <a:r>
              <a:rPr lang="en-US" sz="4000" b="1" dirty="0">
                <a:latin typeface="Helvetica Rounded" charset="0"/>
                <a:ea typeface="Helvetica Rounded" charset="0"/>
                <a:cs typeface="Helvetica Rounded" charset="0"/>
              </a:rPr>
              <a:t> </a:t>
            </a:r>
            <a:r>
              <a:rPr lang="en-US" sz="4000" b="1" dirty="0" smtClean="0">
                <a:latin typeface="Helvetica Rounded" charset="0"/>
                <a:ea typeface="Helvetica Rounded" charset="0"/>
                <a:cs typeface="Helvetica Rounded" charset="0"/>
              </a:rPr>
              <a:t>   cake → </a:t>
            </a:r>
          </a:p>
          <a:p>
            <a:r>
              <a:rPr lang="en-US" sz="4000" b="1" dirty="0">
                <a:latin typeface="Helvetica Rounded" charset="0"/>
                <a:ea typeface="Helvetica Rounded" charset="0"/>
                <a:cs typeface="Helvetica Rounded" charset="0"/>
              </a:rPr>
              <a:t> </a:t>
            </a:r>
            <a:r>
              <a:rPr lang="en-US" sz="4000" b="1" dirty="0" smtClean="0">
                <a:latin typeface="Helvetica Rounded" charset="0"/>
                <a:ea typeface="Helvetica Rounded" charset="0"/>
                <a:cs typeface="Helvetica Rounded" charset="0"/>
              </a:rPr>
              <a:t>     x ! money</a:t>
            </a:r>
          </a:p>
          <a:p>
            <a:r>
              <a:rPr lang="en-US" sz="4000" b="1" dirty="0" smtClean="0">
                <a:latin typeface="Helvetica Rounded" charset="0"/>
                <a:ea typeface="Helvetica Rounded" charset="0"/>
                <a:cs typeface="Helvetica Rounded" charset="0"/>
              </a:rPr>
              <a:t>      </a:t>
            </a:r>
            <a:r>
              <a:rPr lang="is-IS" sz="4000" b="1" dirty="0" smtClean="0">
                <a:latin typeface="Helvetica Rounded" charset="0"/>
                <a:ea typeface="Helvetica Rounded" charset="0"/>
                <a:cs typeface="Helvetica Rounded" charset="0"/>
              </a:rPr>
              <a:t>…</a:t>
            </a:r>
          </a:p>
          <a:p>
            <a:r>
              <a:rPr lang="is-IS" sz="4000" b="1" dirty="0" smtClean="0">
                <a:latin typeface="Helvetica Rounded" charset="0"/>
                <a:ea typeface="Helvetica Rounded" charset="0"/>
                <a:cs typeface="Helvetica Rounded" charset="0"/>
              </a:rPr>
              <a:t>  end</a:t>
            </a:r>
            <a:endParaRPr lang="en-US" sz="4000" b="1" dirty="0" smtClean="0">
              <a:latin typeface="Helvetica Rounded" charset="0"/>
              <a:ea typeface="Helvetica Rounded" charset="0"/>
              <a:cs typeface="Helvetica Rounded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78859" y="1843950"/>
            <a:ext cx="358094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Helvetica Rounded" charset="0"/>
                <a:ea typeface="Helvetica Rounded" charset="0"/>
                <a:cs typeface="Helvetica Rounded" charset="0"/>
              </a:rPr>
              <a:t>  receive y</a:t>
            </a:r>
          </a:p>
          <a:p>
            <a:r>
              <a:rPr lang="en-US" sz="4000" b="1" dirty="0">
                <a:latin typeface="Helvetica Rounded" charset="0"/>
                <a:ea typeface="Helvetica Rounded" charset="0"/>
                <a:cs typeface="Helvetica Rounded" charset="0"/>
              </a:rPr>
              <a:t> </a:t>
            </a:r>
            <a:r>
              <a:rPr lang="en-US" sz="4000" b="1" dirty="0" smtClean="0">
                <a:latin typeface="Helvetica Rounded" charset="0"/>
                <a:ea typeface="Helvetica Rounded" charset="0"/>
                <a:cs typeface="Helvetica Rounded" charset="0"/>
              </a:rPr>
              <a:t>   money → </a:t>
            </a:r>
          </a:p>
          <a:p>
            <a:r>
              <a:rPr lang="en-US" sz="4000" b="1" dirty="0">
                <a:latin typeface="Helvetica Rounded" charset="0"/>
                <a:ea typeface="Helvetica Rounded" charset="0"/>
                <a:cs typeface="Helvetica Rounded" charset="0"/>
              </a:rPr>
              <a:t> </a:t>
            </a:r>
            <a:r>
              <a:rPr lang="en-US" sz="4000" b="1" dirty="0" smtClean="0">
                <a:latin typeface="Helvetica Rounded" charset="0"/>
                <a:ea typeface="Helvetica Rounded" charset="0"/>
                <a:cs typeface="Helvetica Rounded" charset="0"/>
              </a:rPr>
              <a:t>     y ! cake</a:t>
            </a:r>
          </a:p>
          <a:p>
            <a:r>
              <a:rPr lang="en-US" sz="4000" b="1" dirty="0" smtClean="0">
                <a:latin typeface="Helvetica Rounded" charset="0"/>
                <a:ea typeface="Helvetica Rounded" charset="0"/>
                <a:cs typeface="Helvetica Rounded" charset="0"/>
              </a:rPr>
              <a:t>      </a:t>
            </a:r>
            <a:r>
              <a:rPr lang="is-IS" sz="4000" b="1" dirty="0" smtClean="0">
                <a:latin typeface="Helvetica Rounded" charset="0"/>
                <a:ea typeface="Helvetica Rounded" charset="0"/>
                <a:cs typeface="Helvetica Rounded" charset="0"/>
              </a:rPr>
              <a:t>…</a:t>
            </a:r>
          </a:p>
          <a:p>
            <a:r>
              <a:rPr lang="is-IS" sz="4000" b="1" dirty="0" smtClean="0">
                <a:latin typeface="Helvetica Rounded" charset="0"/>
                <a:ea typeface="Helvetica Rounded" charset="0"/>
                <a:cs typeface="Helvetica Rounded" charset="0"/>
              </a:rPr>
              <a:t>  end</a:t>
            </a:r>
            <a:endParaRPr lang="en-US" sz="4000" b="1" dirty="0" smtClean="0">
              <a:latin typeface="Helvetica Rounded" charset="0"/>
              <a:ea typeface="Helvetica Rounded" charset="0"/>
              <a:cs typeface="Helvetica Round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33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059668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  <a:latin typeface="Helvetica Rounded" charset="0"/>
                <a:ea typeface="Helvetica Rounded" charset="0"/>
                <a:cs typeface="Helvetica Rounded" charset="0"/>
              </a:rPr>
              <a:t>That is a deadlock!</a:t>
            </a:r>
            <a:endParaRPr lang="en-US" sz="4800" b="1" dirty="0">
              <a:solidFill>
                <a:schemeClr val="bg1"/>
              </a:solidFill>
              <a:latin typeface="Helvetica Rounded" charset="0"/>
              <a:ea typeface="Helvetica Rounded" charset="0"/>
              <a:cs typeface="Helvetica Round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73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252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  <a:gridCol w="4064000"/>
              </a:tblGrid>
              <a:tr h="6858000">
                <a:tc>
                  <a:txBody>
                    <a:bodyPr/>
                    <a:lstStyle/>
                    <a:p>
                      <a:pPr algn="ctr"/>
                      <a:r>
                        <a:rPr lang="en-US" sz="4000" b="1" i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Helvetica Rounded" charset="0"/>
                          <a:ea typeface="Helvetica Rounded" charset="0"/>
                          <a:cs typeface="Helvetica Rounded" charset="0"/>
                        </a:rPr>
                        <a:t>Races</a:t>
                      </a:r>
                    </a:p>
                    <a:p>
                      <a:pPr algn="ctr"/>
                      <a:r>
                        <a:rPr lang="en-US" sz="4000" b="1" i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Helvetica Rounded" charset="0"/>
                          <a:ea typeface="Helvetica Rounded" charset="0"/>
                          <a:cs typeface="Helvetica Rounded" charset="0"/>
                        </a:rPr>
                        <a:t>Deadlocks</a:t>
                      </a:r>
                    </a:p>
                    <a:p>
                      <a:pPr algn="ctr"/>
                      <a:endParaRPr lang="en-US" sz="4000" b="1" i="0" dirty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Helvetica Rounded" charset="0"/>
                        <a:ea typeface="Helvetica Rounded" charset="0"/>
                        <a:cs typeface="Helvetica Rounded" charset="0"/>
                      </a:endParaRPr>
                    </a:p>
                    <a:p>
                      <a:pPr algn="ctr"/>
                      <a:r>
                        <a:rPr lang="en-US" sz="4000" b="1" i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Helvetica Rounded" charset="0"/>
                          <a:ea typeface="Helvetica Rounded" charset="0"/>
                          <a:cs typeface="Helvetica Rounded" charset="0"/>
                        </a:rPr>
                        <a:t>Almost everything</a:t>
                      </a:r>
                      <a:endParaRPr lang="en-US" sz="4000" b="1" i="0" dirty="0">
                        <a:solidFill>
                          <a:schemeClr val="bg1">
                            <a:lumMod val="95000"/>
                          </a:schemeClr>
                        </a:solidFill>
                        <a:latin typeface="Helvetica Rounded" charset="0"/>
                        <a:ea typeface="Helvetica Rounded" charset="0"/>
                        <a:cs typeface="Helvetica Rounded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i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Helvetica Rounded" charset="0"/>
                          <a:ea typeface="Helvetica Rounded" charset="0"/>
                          <a:cs typeface="Helvetica Rounded" charset="0"/>
                        </a:rPr>
                        <a:t>Races</a:t>
                      </a:r>
                    </a:p>
                    <a:p>
                      <a:pPr algn="ctr"/>
                      <a:r>
                        <a:rPr lang="en-US" sz="4000" b="1" i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Helvetica Rounded" charset="0"/>
                          <a:ea typeface="Helvetica Rounded" charset="0"/>
                          <a:cs typeface="Helvetica Rounded" charset="0"/>
                        </a:rPr>
                        <a:t>No Deadlocks</a:t>
                      </a:r>
                    </a:p>
                    <a:p>
                      <a:pPr algn="ctr"/>
                      <a:endParaRPr lang="en-US" sz="4000" b="1" i="0" dirty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Helvetica Rounded" charset="0"/>
                        <a:ea typeface="Helvetica Rounded" charset="0"/>
                        <a:cs typeface="Helvetica Rounded" charset="0"/>
                      </a:endParaRPr>
                    </a:p>
                    <a:p>
                      <a:pPr algn="ctr"/>
                      <a:r>
                        <a:rPr lang="en-US" sz="4000" b="1" i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Helvetica Rounded" charset="0"/>
                          <a:ea typeface="Helvetica Rounded" charset="0"/>
                          <a:cs typeface="Helvetica Rounded" charset="0"/>
                        </a:rPr>
                        <a:t>My research</a:t>
                      </a:r>
                    </a:p>
                    <a:p>
                      <a:pPr algn="ctr"/>
                      <a:endParaRPr lang="en-US" sz="4000" b="1" i="0" dirty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Helvetica Rounded" charset="0"/>
                        <a:ea typeface="Helvetica Rounded" charset="0"/>
                        <a:cs typeface="Helvetica Rounded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i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Helvetica Rounded" charset="0"/>
                          <a:ea typeface="Helvetica Rounded" charset="0"/>
                          <a:cs typeface="Helvetica Rounded" charset="0"/>
                        </a:rPr>
                        <a:t>No Races</a:t>
                      </a:r>
                    </a:p>
                    <a:p>
                      <a:pPr algn="ctr"/>
                      <a:r>
                        <a:rPr lang="en-US" sz="4000" b="1" i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Helvetica Rounded" charset="0"/>
                          <a:ea typeface="Helvetica Rounded" charset="0"/>
                          <a:cs typeface="Helvetica Rounded" charset="0"/>
                        </a:rPr>
                        <a:t>No Deadlocks</a:t>
                      </a:r>
                    </a:p>
                    <a:p>
                      <a:pPr algn="ctr"/>
                      <a:endParaRPr lang="en-US" sz="4000" b="1" i="0" dirty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Helvetica Rounded" charset="0"/>
                        <a:ea typeface="Helvetica Rounded" charset="0"/>
                        <a:cs typeface="Helvetica Rounded" charset="0"/>
                      </a:endParaRPr>
                    </a:p>
                    <a:p>
                      <a:pPr algn="ctr"/>
                      <a:r>
                        <a:rPr lang="en-US" sz="4000" b="1" i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Helvetica Rounded" charset="0"/>
                          <a:ea typeface="Helvetica Rounded" charset="0"/>
                          <a:cs typeface="Helvetica Rounded" charset="0"/>
                        </a:rPr>
                        <a:t>πDILL</a:t>
                      </a:r>
                    </a:p>
                    <a:p>
                      <a:pPr algn="ctr"/>
                      <a:r>
                        <a:rPr lang="en-US" sz="4000" b="1" i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Helvetica Rounded" charset="0"/>
                          <a:ea typeface="Helvetica Rounded" charset="0"/>
                          <a:cs typeface="Helvetica Rounded" charset="0"/>
                        </a:rPr>
                        <a:t>CP</a:t>
                      </a:r>
                      <a:endParaRPr lang="en-US" sz="4000" b="1" i="0" dirty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Helvetica Rounded" charset="0"/>
                        <a:ea typeface="Helvetica Rounded" charset="0"/>
                        <a:cs typeface="Helvetica Rounded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579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64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43339" y="2274838"/>
            <a:ext cx="45906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latin typeface="Helvetica Rounded" charset="0"/>
                <a:ea typeface="Helvetica Rounded" charset="0"/>
                <a:cs typeface="Helvetica Rounded" charset="0"/>
              </a:rPr>
              <a:t>This is a cake.</a:t>
            </a:r>
          </a:p>
          <a:p>
            <a:r>
              <a:rPr lang="en-US" sz="4800" b="1" dirty="0" smtClean="0">
                <a:latin typeface="Helvetica Rounded" charset="0"/>
                <a:ea typeface="Helvetica Rounded" charset="0"/>
                <a:cs typeface="Helvetica Rounded" charset="0"/>
              </a:rPr>
              <a:t>Everyone loves cake.</a:t>
            </a:r>
          </a:p>
        </p:txBody>
      </p:sp>
    </p:spTree>
    <p:extLst>
      <p:ext uri="{BB962C8B-B14F-4D97-AF65-F5344CB8AC3E}">
        <p14:creationId xmlns:p14="http://schemas.microsoft.com/office/powerpoint/2010/main" val="69098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6268" y="2644170"/>
            <a:ext cx="49531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latin typeface="Helvetica Rounded" charset="0"/>
                <a:ea typeface="Helvetica Rounded" charset="0"/>
                <a:cs typeface="Helvetica Rounded" charset="0"/>
              </a:rPr>
              <a:t>This is Mary. </a:t>
            </a:r>
          </a:p>
          <a:p>
            <a:r>
              <a:rPr lang="en-US" sz="4800" b="1" dirty="0" smtClean="0">
                <a:latin typeface="Helvetica Rounded" charset="0"/>
                <a:ea typeface="Helvetica Rounded" charset="0"/>
                <a:cs typeface="Helvetica Rounded" charset="0"/>
              </a:rPr>
              <a:t>She loves cake.</a:t>
            </a:r>
            <a:endParaRPr lang="en-US" sz="4800" b="1" dirty="0">
              <a:latin typeface="Helvetica Rounded" charset="0"/>
              <a:ea typeface="Helvetica Rounded" charset="0"/>
              <a:cs typeface="Helvetica Round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5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06268" y="2644170"/>
            <a:ext cx="45906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latin typeface="Helvetica Rounded" charset="0"/>
                <a:ea typeface="Helvetica Rounded" charset="0"/>
                <a:cs typeface="Helvetica Rounded" charset="0"/>
              </a:rPr>
              <a:t>This is John.</a:t>
            </a:r>
          </a:p>
          <a:p>
            <a:r>
              <a:rPr lang="en-US" sz="4800" b="1" dirty="0" smtClean="0">
                <a:latin typeface="Helvetica Rounded" charset="0"/>
                <a:ea typeface="Helvetica Rounded" charset="0"/>
                <a:cs typeface="Helvetica Rounded" charset="0"/>
              </a:rPr>
              <a:t>He loves cake.</a:t>
            </a:r>
            <a:endParaRPr lang="en-US" sz="4800" b="1" dirty="0">
              <a:latin typeface="Helvetica Rounded" charset="0"/>
              <a:ea typeface="Helvetica Rounded" charset="0"/>
              <a:cs typeface="Helvetica Round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84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999" y="-1"/>
            <a:ext cx="6858001" cy="68580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3124" y="1536173"/>
            <a:ext cx="490563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latin typeface="Helvetica Rounded" charset="0"/>
                <a:ea typeface="Helvetica Rounded" charset="0"/>
                <a:cs typeface="Helvetica Rounded" charset="0"/>
              </a:rPr>
              <a:t>This is a store. </a:t>
            </a:r>
          </a:p>
          <a:p>
            <a:r>
              <a:rPr lang="en-US" sz="4800" b="1" dirty="0" smtClean="0">
                <a:latin typeface="Helvetica Rounded" charset="0"/>
                <a:ea typeface="Helvetica Rounded" charset="0"/>
                <a:cs typeface="Helvetica Rounded" charset="0"/>
              </a:rPr>
              <a:t>It sells cake.</a:t>
            </a:r>
          </a:p>
          <a:p>
            <a:endParaRPr lang="en-US" sz="4800" b="1" dirty="0" smtClean="0">
              <a:latin typeface="Helvetica Rounded" charset="0"/>
              <a:ea typeface="Helvetica Rounded" charset="0"/>
              <a:cs typeface="Helvetica Rounded" charset="0"/>
            </a:endParaRPr>
          </a:p>
          <a:p>
            <a:r>
              <a:rPr lang="en-US" sz="4800" b="1" dirty="0" smtClean="0">
                <a:latin typeface="Helvetica Rounded" charset="0"/>
                <a:ea typeface="Helvetica Rounded" charset="0"/>
                <a:cs typeface="Helvetica Rounded" charset="0"/>
              </a:rPr>
              <a:t>There is only </a:t>
            </a:r>
            <a:r>
              <a:rPr lang="en-US" sz="4800" b="1" i="1" dirty="0" smtClean="0">
                <a:latin typeface="Helvetica Rounded" charset="0"/>
                <a:ea typeface="Helvetica Rounded" charset="0"/>
                <a:cs typeface="Helvetica Rounded" charset="0"/>
              </a:rPr>
              <a:t>one</a:t>
            </a:r>
            <a:r>
              <a:rPr lang="en-US" sz="4800" b="1" dirty="0" smtClean="0">
                <a:latin typeface="Helvetica Rounded" charset="0"/>
                <a:ea typeface="Helvetica Rounded" charset="0"/>
                <a:cs typeface="Helvetica Rounded" charset="0"/>
              </a:rPr>
              <a:t> cake left.</a:t>
            </a:r>
          </a:p>
        </p:txBody>
      </p:sp>
    </p:spTree>
    <p:extLst>
      <p:ext uri="{BB962C8B-B14F-4D97-AF65-F5344CB8AC3E}">
        <p14:creationId xmlns:p14="http://schemas.microsoft.com/office/powerpoint/2010/main" val="57066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800" y="0"/>
            <a:ext cx="4064399" cy="40643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400" y="0"/>
            <a:ext cx="4064399" cy="40643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64399" cy="4064399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872971"/>
              </p:ext>
            </p:extLst>
          </p:nvPr>
        </p:nvGraphicFramePr>
        <p:xfrm>
          <a:off x="800" y="4064400"/>
          <a:ext cx="12191199" cy="2793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3733"/>
                <a:gridCol w="4063733"/>
                <a:gridCol w="4063733"/>
              </a:tblGrid>
              <a:tr h="2793600">
                <a:tc>
                  <a:txBody>
                    <a:bodyPr/>
                    <a:lstStyle/>
                    <a:p>
                      <a:pPr algn="l"/>
                      <a:r>
                        <a:rPr lang="en-US" sz="4000" b="1" i="0" baseline="0" dirty="0" smtClean="0">
                          <a:latin typeface="Helvetica Rounded" charset="0"/>
                          <a:ea typeface="Helvetica Rounded" charset="0"/>
                          <a:cs typeface="Helvetica Rounded" charset="0"/>
                        </a:rPr>
                        <a:t>   </a:t>
                      </a:r>
                      <a:r>
                        <a:rPr lang="en-US" sz="4000" b="1" i="0" dirty="0" smtClean="0">
                          <a:latin typeface="Helvetica Rounded" charset="0"/>
                          <a:ea typeface="Helvetica Rounded" charset="0"/>
                          <a:cs typeface="Helvetica Rounded" charset="0"/>
                        </a:rPr>
                        <a:t>receive x</a:t>
                      </a:r>
                    </a:p>
                    <a:p>
                      <a:pPr algn="l"/>
                      <a:r>
                        <a:rPr lang="en-US" sz="4000" b="1" i="0" baseline="0" dirty="0" smtClean="0">
                          <a:latin typeface="Helvetica Rounded" charset="0"/>
                          <a:ea typeface="Helvetica Rounded" charset="0"/>
                          <a:cs typeface="Helvetica Rounded" charset="0"/>
                        </a:rPr>
                        <a:t>     </a:t>
                      </a:r>
                      <a:r>
                        <a:rPr lang="en-US" sz="4000" b="1" i="0" dirty="0" smtClean="0">
                          <a:latin typeface="Helvetica Rounded" charset="0"/>
                          <a:ea typeface="Helvetica Rounded" charset="0"/>
                          <a:cs typeface="Helvetica Rounded" charset="0"/>
                        </a:rPr>
                        <a:t>cake →</a:t>
                      </a:r>
                      <a:r>
                        <a:rPr lang="is-IS" sz="4000" b="1" i="0" baseline="0" dirty="0" smtClean="0">
                          <a:latin typeface="Helvetica Rounded" charset="0"/>
                          <a:ea typeface="Helvetica Rounded" charset="0"/>
                          <a:cs typeface="Helvetica Rounded" charset="0"/>
                        </a:rPr>
                        <a:t> ...</a:t>
                      </a:r>
                      <a:r>
                        <a:rPr lang="en-US" sz="4000" b="1" i="0" baseline="0" dirty="0" smtClean="0">
                          <a:latin typeface="Helvetica Rounded" charset="0"/>
                          <a:ea typeface="Helvetica Rounded" charset="0"/>
                          <a:cs typeface="Helvetica Rounded" charset="0"/>
                        </a:rPr>
                        <a:t>      </a:t>
                      </a:r>
                    </a:p>
                    <a:p>
                      <a:pPr algn="l"/>
                      <a:r>
                        <a:rPr lang="en-US" sz="4000" b="1" i="0" baseline="0" dirty="0" smtClean="0">
                          <a:latin typeface="Helvetica Rounded" charset="0"/>
                          <a:ea typeface="Helvetica Rounded" charset="0"/>
                          <a:cs typeface="Helvetica Rounded" charset="0"/>
                        </a:rPr>
                        <a:t>     nope </a:t>
                      </a:r>
                      <a:r>
                        <a:rPr lang="en-US" sz="4000" b="1" i="0" dirty="0" smtClean="0">
                          <a:latin typeface="Helvetica Rounded" charset="0"/>
                          <a:ea typeface="Helvetica Rounded" charset="0"/>
                          <a:cs typeface="Helvetica Rounded" charset="0"/>
                        </a:rPr>
                        <a:t>→ </a:t>
                      </a:r>
                      <a:r>
                        <a:rPr lang="is-IS" sz="4000" b="1" i="0" dirty="0" smtClean="0">
                          <a:latin typeface="Helvetica Rounded" charset="0"/>
                          <a:ea typeface="Helvetica Rounded" charset="0"/>
                          <a:cs typeface="Helvetica Rounded" charset="0"/>
                        </a:rPr>
                        <a:t>…</a:t>
                      </a:r>
                      <a:endParaRPr lang="is-IS" sz="4000" b="1" i="0" baseline="0" dirty="0" smtClean="0">
                        <a:latin typeface="Helvetica Rounded" charset="0"/>
                        <a:ea typeface="Helvetica Rounded" charset="0"/>
                        <a:cs typeface="Helvetica Rounded" charset="0"/>
                      </a:endParaRPr>
                    </a:p>
                    <a:p>
                      <a:pPr algn="l"/>
                      <a:r>
                        <a:rPr lang="is-IS" sz="4000" b="1" i="0" baseline="0" dirty="0" smtClean="0">
                          <a:latin typeface="Helvetica Rounded" charset="0"/>
                          <a:ea typeface="Helvetica Rounded" charset="0"/>
                          <a:cs typeface="Helvetica Rounded" charset="0"/>
                        </a:rPr>
                        <a:t>   end</a:t>
                      </a:r>
                      <a:endParaRPr lang="en-US" sz="4000" b="1" i="0" dirty="0">
                        <a:latin typeface="Helvetica Rounded" charset="0"/>
                        <a:ea typeface="Helvetica Rounded" charset="0"/>
                        <a:cs typeface="Helvetica Rounded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000" b="1" i="0" dirty="0" smtClean="0">
                          <a:latin typeface="Helvetica Rounded" charset="0"/>
                          <a:ea typeface="Helvetica Rounded" charset="0"/>
                          <a:cs typeface="Helvetica Rounded" charset="0"/>
                        </a:rPr>
                        <a:t>   receive x</a:t>
                      </a:r>
                    </a:p>
                    <a:p>
                      <a:pPr algn="l"/>
                      <a:r>
                        <a:rPr lang="en-US" sz="4000" b="1" i="0" dirty="0" smtClean="0">
                          <a:latin typeface="Helvetica Rounded" charset="0"/>
                          <a:ea typeface="Helvetica Rounded" charset="0"/>
                          <a:cs typeface="Helvetica Rounded" charset="0"/>
                        </a:rPr>
                        <a:t>     cake →</a:t>
                      </a:r>
                      <a:r>
                        <a:rPr lang="en-US" sz="4000" b="1" i="0" baseline="0" dirty="0" smtClean="0">
                          <a:latin typeface="Helvetica Rounded" charset="0"/>
                          <a:ea typeface="Helvetica Rounded" charset="0"/>
                          <a:cs typeface="Helvetica Rounded" charset="0"/>
                        </a:rPr>
                        <a:t> </a:t>
                      </a:r>
                      <a:r>
                        <a:rPr lang="is-IS" sz="4000" b="1" i="0" baseline="0" dirty="0" smtClean="0">
                          <a:latin typeface="Helvetica Rounded" charset="0"/>
                          <a:ea typeface="Helvetica Rounded" charset="0"/>
                          <a:cs typeface="Helvetica Rounded" charset="0"/>
                        </a:rPr>
                        <a:t>…</a:t>
                      </a:r>
                    </a:p>
                    <a:p>
                      <a:pPr algn="l"/>
                      <a:r>
                        <a:rPr lang="is-IS" sz="4000" b="1" i="0" baseline="0" dirty="0" smtClean="0">
                          <a:latin typeface="Helvetica Rounded" charset="0"/>
                          <a:ea typeface="Helvetica Rounded" charset="0"/>
                          <a:cs typeface="Helvetica Rounded" charset="0"/>
                        </a:rPr>
                        <a:t>     nope </a:t>
                      </a:r>
                      <a:r>
                        <a:rPr lang="en-US" sz="4000" b="1" i="0" dirty="0" smtClean="0">
                          <a:latin typeface="Helvetica Rounded" charset="0"/>
                          <a:ea typeface="Helvetica Rounded" charset="0"/>
                          <a:cs typeface="Helvetica Rounded" charset="0"/>
                        </a:rPr>
                        <a:t>→ </a:t>
                      </a:r>
                      <a:r>
                        <a:rPr lang="is-IS" sz="4000" b="1" i="0" dirty="0" smtClean="0">
                          <a:latin typeface="Helvetica Rounded" charset="0"/>
                          <a:ea typeface="Helvetica Rounded" charset="0"/>
                          <a:cs typeface="Helvetica Rounded" charset="0"/>
                        </a:rPr>
                        <a:t>…</a:t>
                      </a:r>
                      <a:endParaRPr lang="is-IS" sz="4000" b="1" i="0" baseline="0" dirty="0" smtClean="0">
                        <a:latin typeface="Helvetica Rounded" charset="0"/>
                        <a:ea typeface="Helvetica Rounded" charset="0"/>
                        <a:cs typeface="Helvetica Rounded" charset="0"/>
                      </a:endParaRPr>
                    </a:p>
                    <a:p>
                      <a:pPr algn="l"/>
                      <a:r>
                        <a:rPr lang="is-IS" sz="4000" b="1" i="0" baseline="0" dirty="0" smtClean="0">
                          <a:latin typeface="Helvetica Rounded" charset="0"/>
                          <a:ea typeface="Helvetica Rounded" charset="0"/>
                          <a:cs typeface="Helvetica Rounded" charset="0"/>
                        </a:rPr>
                        <a:t>   end</a:t>
                      </a:r>
                      <a:endParaRPr lang="en-US" sz="4000" b="1" i="0" dirty="0" smtClean="0">
                        <a:latin typeface="Helvetica Rounded" charset="0"/>
                        <a:ea typeface="Helvetica Rounded" charset="0"/>
                        <a:cs typeface="Helvetica Rounded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000" b="1" i="0" dirty="0" smtClean="0">
                          <a:latin typeface="Helvetica Rounded" charset="0"/>
                          <a:ea typeface="Helvetica Rounded" charset="0"/>
                          <a:cs typeface="Helvetica Rounded" charset="0"/>
                        </a:rPr>
                        <a:t>    x</a:t>
                      </a:r>
                      <a:r>
                        <a:rPr lang="en-US" sz="4000" b="1" i="0" baseline="0" dirty="0" smtClean="0">
                          <a:latin typeface="Helvetica Rounded" charset="0"/>
                          <a:ea typeface="Helvetica Rounded" charset="0"/>
                          <a:cs typeface="Helvetica Rounded" charset="0"/>
                        </a:rPr>
                        <a:t> ! cake</a:t>
                      </a:r>
                    </a:p>
                    <a:p>
                      <a:pPr algn="l"/>
                      <a:r>
                        <a:rPr lang="en-US" sz="4000" b="1" i="0" baseline="0" dirty="0" smtClean="0">
                          <a:latin typeface="Helvetica Rounded" charset="0"/>
                          <a:ea typeface="Helvetica Rounded" charset="0"/>
                          <a:cs typeface="Helvetica Rounded" charset="0"/>
                        </a:rPr>
                        <a:t>    x ! nope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946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Elbow Connector 26"/>
          <p:cNvCxnSpPr/>
          <p:nvPr/>
        </p:nvCxnSpPr>
        <p:spPr>
          <a:xfrm>
            <a:off x="6973200" y="4064400"/>
            <a:ext cx="4320000" cy="1798519"/>
          </a:xfrm>
          <a:prstGeom prst="bentConnector3">
            <a:avLst>
              <a:gd name="adj1" fmla="val -997"/>
            </a:avLst>
          </a:prstGeom>
          <a:ln w="635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 flipV="1">
            <a:off x="900000" y="4064398"/>
            <a:ext cx="4320000" cy="1798519"/>
          </a:xfrm>
          <a:prstGeom prst="bentConnector3">
            <a:avLst>
              <a:gd name="adj1" fmla="val -1062"/>
            </a:avLst>
          </a:prstGeom>
          <a:ln w="635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2200" y="1398494"/>
            <a:ext cx="4064399" cy="40643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9800" y="1398495"/>
            <a:ext cx="4064399" cy="40643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800" y="0"/>
            <a:ext cx="4064399" cy="40643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900" y="4682365"/>
            <a:ext cx="2034000" cy="203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800" y="4682365"/>
            <a:ext cx="2034000" cy="20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78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Elbow Connector 26"/>
          <p:cNvCxnSpPr/>
          <p:nvPr/>
        </p:nvCxnSpPr>
        <p:spPr>
          <a:xfrm>
            <a:off x="6973200" y="4064400"/>
            <a:ext cx="4320000" cy="1798519"/>
          </a:xfrm>
          <a:prstGeom prst="bentConnector3">
            <a:avLst>
              <a:gd name="adj1" fmla="val -997"/>
            </a:avLst>
          </a:prstGeom>
          <a:ln w="635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 flipV="1">
            <a:off x="900000" y="4064398"/>
            <a:ext cx="4320000" cy="1798519"/>
          </a:xfrm>
          <a:prstGeom prst="bentConnector3">
            <a:avLst>
              <a:gd name="adj1" fmla="val -1062"/>
            </a:avLst>
          </a:prstGeom>
          <a:ln w="635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2200" y="1398494"/>
            <a:ext cx="4064399" cy="40643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9800" y="1398495"/>
            <a:ext cx="4064399" cy="40643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800" y="0"/>
            <a:ext cx="4064399" cy="40643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400" y="4682365"/>
            <a:ext cx="2034000" cy="2034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200" y="4682365"/>
            <a:ext cx="2034000" cy="20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11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03635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059668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  <a:latin typeface="Helvetica Rounded" charset="0"/>
                <a:ea typeface="Helvetica Rounded" charset="0"/>
                <a:cs typeface="Helvetica Rounded" charset="0"/>
              </a:rPr>
              <a:t>That is a race condition!</a:t>
            </a:r>
            <a:endParaRPr lang="en-US" sz="4800" b="1" dirty="0">
              <a:solidFill>
                <a:schemeClr val="bg1"/>
              </a:solidFill>
              <a:latin typeface="Helvetica Rounded" charset="0"/>
              <a:ea typeface="Helvetica Rounded" charset="0"/>
              <a:cs typeface="Helvetica Round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14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2727</TotalTime>
  <Words>150</Words>
  <Application>Microsoft Macintosh PowerPoint</Application>
  <PresentationFormat>Widescreen</PresentationFormat>
  <Paragraphs>51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Gill Sans MT</vt:lpstr>
      <vt:lpstr>Helvetica Rounded</vt:lpstr>
      <vt:lpstr>Arial</vt:lpstr>
      <vt:lpstr>Parcel</vt:lpstr>
      <vt:lpstr>Session Types and Cake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PiP P!N</dc:creator>
  <cp:lastModifiedBy>PiP P!N</cp:lastModifiedBy>
  <cp:revision>27</cp:revision>
  <dcterms:created xsi:type="dcterms:W3CDTF">2017-06-05T15:53:29Z</dcterms:created>
  <dcterms:modified xsi:type="dcterms:W3CDTF">2017-06-07T14:00:33Z</dcterms:modified>
</cp:coreProperties>
</file>