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23"/>
  </p:notesMasterIdLst>
  <p:sldIdLst>
    <p:sldId id="256" r:id="rId3"/>
    <p:sldId id="274" r:id="rId4"/>
    <p:sldId id="258" r:id="rId5"/>
    <p:sldId id="259" r:id="rId6"/>
    <p:sldId id="260" r:id="rId7"/>
    <p:sldId id="262" r:id="rId8"/>
    <p:sldId id="261" r:id="rId9"/>
    <p:sldId id="263" r:id="rId10"/>
    <p:sldId id="275" r:id="rId11"/>
    <p:sldId id="264" r:id="rId12"/>
    <p:sldId id="265" r:id="rId13"/>
    <p:sldId id="266" r:id="rId14"/>
    <p:sldId id="272" r:id="rId15"/>
    <p:sldId id="276" r:id="rId16"/>
    <p:sldId id="267" r:id="rId17"/>
    <p:sldId id="270" r:id="rId18"/>
    <p:sldId id="268" r:id="rId19"/>
    <p:sldId id="269" r:id="rId20"/>
    <p:sldId id="271" r:id="rId21"/>
    <p:sldId id="27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210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8c13e53c0_1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8c13e53c0_1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t="-9" b="-8"/>
          <a:stretch/>
        </p:blipFill>
        <p:spPr>
          <a:xfrm>
            <a:off x="0" y="0"/>
            <a:ext cx="7557516" cy="566801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080000" y="1350004"/>
            <a:ext cx="7736694" cy="108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080000" y="2581302"/>
            <a:ext cx="7736693" cy="132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i="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01" y="202500"/>
            <a:ext cx="1330361" cy="647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Úvodní snímek">
  <p:cSld name="1_Úvodní sníme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t="-9" b="-10"/>
          <a:stretch/>
        </p:blipFill>
        <p:spPr>
          <a:xfrm>
            <a:off x="0" y="1"/>
            <a:ext cx="7557516" cy="566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02" y="202500"/>
            <a:ext cx="1327958" cy="6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1080000" y="1350004"/>
            <a:ext cx="7736694" cy="108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080000" y="2581302"/>
            <a:ext cx="7736693" cy="132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080000" y="1350000"/>
            <a:ext cx="7794000" cy="8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1080000" y="2294825"/>
            <a:ext cx="7794000" cy="2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rázek">
  <p:cSld name="Nadpis a obráze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177200" y="1350001"/>
            <a:ext cx="7696800" cy="3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">
  <p:cSld name="Obráze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067643" y="276225"/>
            <a:ext cx="6888707" cy="9213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270000" y="202500"/>
            <a:ext cx="8604000" cy="47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80000" y="1080000"/>
            <a:ext cx="7794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80000" y="2160000"/>
            <a:ext cx="7794000" cy="27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0002" y="202500"/>
            <a:ext cx="1327958" cy="6476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4">
          <p15:clr>
            <a:srgbClr val="F26B43"/>
          </p15:clr>
        </p15:guide>
        <p15:guide id="2" pos="1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822650" y="1430025"/>
            <a:ext cx="8051400" cy="212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/>
              <a:t>Software architectures and development</a:t>
            </a:r>
            <a:endParaRPr b="1" dirty="0"/>
          </a:p>
        </p:txBody>
      </p:sp>
      <p:sp>
        <p:nvSpPr>
          <p:cNvPr id="77" name="Google Shape;77;p19"/>
          <p:cNvSpPr txBox="1"/>
          <p:nvPr/>
        </p:nvSpPr>
        <p:spPr>
          <a:xfrm>
            <a:off x="820050" y="3728875"/>
            <a:ext cx="7503900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Course: </a:t>
            </a:r>
            <a:r>
              <a:rPr lang="en-GB" sz="1700" b="1" dirty="0">
                <a:solidFill>
                  <a:srgbClr val="242424"/>
                </a:solidFill>
                <a:highlight>
                  <a:srgbClr val="F5F5F5"/>
                </a:highlight>
              </a:rPr>
              <a:t>2371137+E371137 (PIS, DIS)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</a:rPr>
              <a:t>CTU, FS, U12110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</a:rPr>
              <a:t>Martin </a:t>
            </a:r>
            <a:r>
              <a:rPr lang="en-GB" sz="1800" dirty="0" err="1">
                <a:solidFill>
                  <a:schemeClr val="dk1"/>
                </a:solidFill>
              </a:rPr>
              <a:t>Vitou</a:t>
            </a:r>
            <a:r>
              <a:rPr lang="cs-CZ" sz="1800" dirty="0">
                <a:solidFill>
                  <a:schemeClr val="dk1"/>
                </a:solidFill>
              </a:rPr>
              <a:t>š</a:t>
            </a:r>
            <a:r>
              <a:rPr lang="en-US" sz="1800" dirty="0">
                <a:solidFill>
                  <a:schemeClr val="dk1"/>
                </a:solidFill>
              </a:rPr>
              <a:t>ek</a:t>
            </a:r>
            <a:endParaRPr sz="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8B841-61EA-B370-D9EB-55DAAC9CF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5EE7FC-B7A5-86A3-908D-FF123A40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one app to more apps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7727A8-E320-6738-45C4-601994267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C6A454EA-A0D8-B193-39CC-44B6951C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000" y="3026300"/>
            <a:ext cx="2486025" cy="1914525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09E2BC98-A6E9-7B02-294E-4ED71FC13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3594" y="3026299"/>
            <a:ext cx="2486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3A501-A7FF-705B-507C-C8F86A82A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198FE0-E1AA-13AE-B85D-A3EF7E41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1977AF9-68AD-8F5A-697D-12A794697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Grafický objekt 14">
            <a:extLst>
              <a:ext uri="{FF2B5EF4-FFF2-40B4-BE49-F238E27FC236}">
                <a16:creationId xmlns:a16="http://schemas.microsoft.com/office/drawing/2014/main" id="{B8A38775-52CB-E301-3E59-A46737D7D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096" y="2073800"/>
            <a:ext cx="3057525" cy="2867025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52A91667-BE62-147C-EECE-FE766FE91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00" y="3026300"/>
            <a:ext cx="2486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A0A73-D6B9-93C5-B64E-4BA2DC5AE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C2D79-8F6E-CAA8-DAD5-C97A5227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ED2E55-E610-7EBE-7536-040B7A37B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D2CE4374-0849-E8E2-819C-7C47C58A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0676" y="2073800"/>
            <a:ext cx="3057525" cy="2867025"/>
          </a:xfrm>
          <a:prstGeom prst="rect">
            <a:avLst/>
          </a:prstGeom>
        </p:spPr>
      </p:pic>
      <p:pic>
        <p:nvPicPr>
          <p:cNvPr id="15" name="Grafický objekt 14">
            <a:extLst>
              <a:ext uri="{FF2B5EF4-FFF2-40B4-BE49-F238E27FC236}">
                <a16:creationId xmlns:a16="http://schemas.microsoft.com/office/drawing/2014/main" id="{9FFF7DB5-D3F1-0DA9-4BF0-6BE09EFFD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00" y="2073800"/>
            <a:ext cx="3057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7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CA7FCF-8CC4-B740-B7D7-C4D851F4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Docker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E36811-1161-78FF-DAE6-078140866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cs-CZ" dirty="0"/>
              <a:t>… </a:t>
            </a:r>
            <a:r>
              <a:rPr lang="en-US" dirty="0"/>
              <a:t>a platform designed to help developers build, share, and run container applications</a:t>
            </a:r>
            <a:endParaRPr lang="cs-CZ" dirty="0"/>
          </a:p>
          <a:p>
            <a:pPr marL="228600" indent="0"/>
            <a:endParaRPr lang="cs-CZ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Containerization</a:t>
            </a:r>
            <a:endParaRPr lang="cs-CZ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Isolation</a:t>
            </a:r>
            <a:endParaRPr lang="cs-CZ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Efficiency</a:t>
            </a:r>
            <a:endParaRPr lang="cs-CZ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/>
              <a:t>Portability</a:t>
            </a:r>
          </a:p>
        </p:txBody>
      </p:sp>
      <p:pic>
        <p:nvPicPr>
          <p:cNvPr id="5" name="Obrázek 4" descr="Obsah obrázku snímek obrazovky, Grafika, design, ilustrace&#10;&#10;Popis byl vytvořen automaticky">
            <a:extLst>
              <a:ext uri="{FF2B5EF4-FFF2-40B4-BE49-F238E27FC236}">
                <a16:creationId xmlns:a16="http://schemas.microsoft.com/office/drawing/2014/main" id="{8D00C6AC-60BE-701D-E114-95A94AB22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066" y="2422274"/>
            <a:ext cx="3275097" cy="29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2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BD61C-F603-F2BC-4349-EA13EE16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and Delivery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E8CB2D7-5668-CA70-A6DA-12D53E7B0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DevOps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Continuous Integration and Continuous Delivery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Infrastructure as a Code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err="1"/>
              <a:t>GitOps</a:t>
            </a: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Kubernetes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919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A6B25E-515E-3C52-59DE-C99D2960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8D5571-66D4-D3F5-E38C-0FCECAC6A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Local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Remote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Virtual (local or remote)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Cloud</a:t>
            </a:r>
            <a:endParaRPr lang="cs-CZ" dirty="0"/>
          </a:p>
        </p:txBody>
      </p:sp>
      <p:pic>
        <p:nvPicPr>
          <p:cNvPr id="13" name="Obrázek 12" descr="Obsah obrázku snímek obrazovky, design&#10;&#10;Popis byl vytvořen automaticky">
            <a:extLst>
              <a:ext uri="{FF2B5EF4-FFF2-40B4-BE49-F238E27FC236}">
                <a16:creationId xmlns:a16="http://schemas.microsoft.com/office/drawing/2014/main" id="{F598AAF0-6FEC-422A-048C-AE88EC0D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08" y="123311"/>
            <a:ext cx="2235795" cy="48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7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0E30AF-E9D9-25AF-5AFC-070A4D33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70300CA-708D-7B28-7640-66E9B7A72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Culture</a:t>
            </a: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Automation</a:t>
            </a: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/>
              <a:t>Feedback </a:t>
            </a:r>
            <a:r>
              <a:rPr lang="cs-CZ" dirty="0" err="1"/>
              <a:t>Loop</a:t>
            </a: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Infrastructure</a:t>
            </a:r>
            <a:r>
              <a:rPr lang="cs-CZ" dirty="0"/>
              <a:t> as </a:t>
            </a:r>
            <a:r>
              <a:rPr lang="cs-CZ" dirty="0" err="1"/>
              <a:t>Code</a:t>
            </a:r>
            <a:r>
              <a:rPr lang="cs-CZ" dirty="0"/>
              <a:t> (</a:t>
            </a:r>
            <a:r>
              <a:rPr lang="cs-CZ" dirty="0" err="1"/>
              <a:t>IaC</a:t>
            </a:r>
            <a:r>
              <a:rPr lang="cs-CZ" dirty="0"/>
              <a:t>)</a:t>
            </a: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Continuous Integration and Continuous Deployment (CI/CD)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5" name="Obrázek 4" descr="Obsah obrázku kruh, Barevnost, Grafika, umění&#10;&#10;Popis byl vytvořen automaticky">
            <a:extLst>
              <a:ext uri="{FF2B5EF4-FFF2-40B4-BE49-F238E27FC236}">
                <a16:creationId xmlns:a16="http://schemas.microsoft.com/office/drawing/2014/main" id="{EB8E5433-9289-A375-A3E9-47453DE2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02" y="149149"/>
            <a:ext cx="3182289" cy="3023174"/>
          </a:xfrm>
          <a:prstGeom prst="rect">
            <a:avLst/>
          </a:prstGeom>
        </p:spPr>
      </p:pic>
      <p:pic>
        <p:nvPicPr>
          <p:cNvPr id="7" name="Obrázek 6" descr="Obsah obrázku text, Písmo, logo, kruh&#10;&#10;Popis byl vytvořen automaticky">
            <a:extLst>
              <a:ext uri="{FF2B5EF4-FFF2-40B4-BE49-F238E27FC236}">
                <a16:creationId xmlns:a16="http://schemas.microsoft.com/office/drawing/2014/main" id="{425D60C9-2200-F7F2-EDB3-36A7C5398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585" y="2073810"/>
            <a:ext cx="3624415" cy="19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2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C5E2D1-69F0-52B2-C3EC-100CE1C4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Continuous Integration and Continuous Delivery (CI/CD)</a:t>
            </a:r>
            <a:br>
              <a:rPr lang="en-US" dirty="0"/>
            </a:b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2BCD2E1-0661-21E8-0D3F-00F715C26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9" name="Obrázek 8" descr="Obsah obrázku snímek obrazovky, hodiny&#10;&#10;Popis byl vytvořen automaticky">
            <a:extLst>
              <a:ext uri="{FF2B5EF4-FFF2-40B4-BE49-F238E27FC236}">
                <a16:creationId xmlns:a16="http://schemas.microsoft.com/office/drawing/2014/main" id="{9A23F9D1-5BF9-8FC9-4446-428C768F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09" y="2165951"/>
            <a:ext cx="7110212" cy="273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86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7E2A4-3FD3-3A4B-95A6-415FB164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Infrastructure</a:t>
            </a:r>
            <a:r>
              <a:rPr lang="cs-CZ" dirty="0"/>
              <a:t> as a </a:t>
            </a:r>
            <a:r>
              <a:rPr lang="cs-CZ" dirty="0" err="1"/>
              <a:t>code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615371-CEA7-AF36-8388-06B40431E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 descr="Obsah obrázku text, snímek obrazovky, diagram, design&#10;&#10;Popis byl vytvořen automaticky">
            <a:extLst>
              <a:ext uri="{FF2B5EF4-FFF2-40B4-BE49-F238E27FC236}">
                <a16:creationId xmlns:a16="http://schemas.microsoft.com/office/drawing/2014/main" id="{8DEDD1CC-CB7E-6553-B9E6-38013E0C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55" y="2081367"/>
            <a:ext cx="7244536" cy="294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F2C3EE-4944-38F1-2A9C-2830B78C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GitOps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8F53C46-B5A9-414E-1172-764518462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 descr="Obsah obrázku text, snímek obrazovky, diagram, Písmo&#10;&#10;Popis byl vytvořen automaticky">
            <a:extLst>
              <a:ext uri="{FF2B5EF4-FFF2-40B4-BE49-F238E27FC236}">
                <a16:creationId xmlns:a16="http://schemas.microsoft.com/office/drawing/2014/main" id="{EA536A82-C2B4-B2F3-3B9C-64AF96B7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09" y="2338362"/>
            <a:ext cx="7069382" cy="255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3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7E6391-158E-DC40-AA85-581943B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60FF70B-58E3-31D7-0F98-9726D5016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Monolithic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Service-Oriented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Microservices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Serverless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/>
              <a:t>Event-</a:t>
            </a:r>
            <a:r>
              <a:rPr lang="cs-CZ" dirty="0" err="1"/>
              <a:t>Driven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and many more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55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D4C7ED-2966-5080-52C7-EA40BF3E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Kubernetes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72223A-9731-4C51-94DE-650B07C57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cs-CZ" dirty="0"/>
              <a:t>… </a:t>
            </a:r>
            <a:r>
              <a:rPr lang="en-US" dirty="0"/>
              <a:t>a system for automating deployment, scaling, and management of containerized applications</a:t>
            </a:r>
            <a:endParaRPr lang="cs-CZ" dirty="0"/>
          </a:p>
          <a:p>
            <a:pPr marL="228600" indent="0"/>
            <a:endParaRPr lang="cs-CZ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Container</a:t>
            </a:r>
            <a:r>
              <a:rPr lang="cs-CZ" dirty="0"/>
              <a:t> </a:t>
            </a:r>
            <a:r>
              <a:rPr lang="cs-CZ" dirty="0" err="1"/>
              <a:t>Orchestration</a:t>
            </a:r>
            <a:endParaRPr lang="cs-CZ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Scaling</a:t>
            </a:r>
            <a:r>
              <a:rPr lang="cs-CZ" dirty="0"/>
              <a:t> and </a:t>
            </a:r>
            <a:r>
              <a:rPr lang="cs-CZ" dirty="0" err="1"/>
              <a:t>Load</a:t>
            </a:r>
            <a:r>
              <a:rPr lang="cs-CZ" dirty="0"/>
              <a:t> </a:t>
            </a:r>
            <a:r>
              <a:rPr lang="cs-CZ" dirty="0" err="1"/>
              <a:t>Balancing</a:t>
            </a:r>
            <a:endParaRPr lang="cs-CZ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Self-Healing</a:t>
            </a:r>
            <a:endParaRPr lang="cs-CZ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dirty="0" err="1"/>
              <a:t>Declarative</a:t>
            </a:r>
            <a:r>
              <a:rPr lang="cs-CZ" dirty="0"/>
              <a:t> </a:t>
            </a:r>
            <a:r>
              <a:rPr lang="cs-CZ" dirty="0" err="1"/>
              <a:t>Configuration</a:t>
            </a:r>
            <a:endParaRPr lang="cs-CZ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5" name="Obrázek 4" descr="Obsah obrázku diagram, snímek obrazovky, kruh, text&#10;&#10;Popis byl vytvořen automaticky">
            <a:extLst>
              <a:ext uri="{FF2B5EF4-FFF2-40B4-BE49-F238E27FC236}">
                <a16:creationId xmlns:a16="http://schemas.microsoft.com/office/drawing/2014/main" id="{E6780021-CA58-8A66-71C4-B8598071C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704" y="260661"/>
            <a:ext cx="2629877" cy="2143976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7590ADF4-451D-6D17-F0D7-1D833081C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9613" y="3167302"/>
            <a:ext cx="1764639" cy="1713384"/>
          </a:xfrm>
          <a:prstGeom prst="rect">
            <a:avLst/>
          </a:prstGeom>
        </p:spPr>
      </p:pic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72AA39AD-FEEC-C31D-1EC6-27253F4932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942" t="3346" r="4449" b="14795"/>
          <a:stretch/>
        </p:blipFill>
        <p:spPr>
          <a:xfrm>
            <a:off x="3416034" y="260661"/>
            <a:ext cx="2896670" cy="21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260B0A-5B39-72A4-D2FD-4EF3B081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Monolithic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9E6A019-4EED-1A73-2EB3-3CF176D59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US" sz="1800" dirty="0"/>
              <a:t>Pros: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sz="1800" dirty="0" err="1"/>
              <a:t>Easier</a:t>
            </a:r>
            <a:r>
              <a:rPr lang="cs-CZ" sz="1800" dirty="0"/>
              <a:t> to </a:t>
            </a:r>
            <a:r>
              <a:rPr lang="cs-CZ" sz="1800" dirty="0" err="1"/>
              <a:t>develop</a:t>
            </a:r>
            <a:r>
              <a:rPr lang="cs-CZ" sz="1800" dirty="0"/>
              <a:t> </a:t>
            </a:r>
            <a:r>
              <a:rPr lang="cs-CZ" sz="1800" dirty="0" err="1"/>
              <a:t>initially</a:t>
            </a:r>
            <a:endParaRPr lang="en-US" sz="18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/>
              <a:t>Suitable for small projects</a:t>
            </a:r>
          </a:p>
          <a:p>
            <a:pPr marL="228600" indent="0"/>
            <a:r>
              <a:rPr lang="en-US" sz="1800" dirty="0"/>
              <a:t>Cons: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sz="1800" dirty="0" err="1"/>
              <a:t>Scaling</a:t>
            </a:r>
            <a:r>
              <a:rPr lang="cs-CZ" sz="1800" dirty="0"/>
              <a:t> </a:t>
            </a:r>
            <a:r>
              <a:rPr lang="cs-CZ" sz="1800" dirty="0" err="1"/>
              <a:t>challenges</a:t>
            </a:r>
            <a:endParaRPr lang="en-US" sz="18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sz="1800" dirty="0" err="1"/>
              <a:t>Complex</a:t>
            </a:r>
            <a:r>
              <a:rPr lang="cs-CZ" sz="1800" dirty="0"/>
              <a:t> </a:t>
            </a:r>
            <a:r>
              <a:rPr lang="cs-CZ" sz="1800" dirty="0" err="1"/>
              <a:t>maintenance</a:t>
            </a:r>
            <a:r>
              <a:rPr lang="cs-CZ" sz="1800" dirty="0"/>
              <a:t> and </a:t>
            </a:r>
            <a:r>
              <a:rPr lang="cs-CZ" sz="1800" dirty="0" err="1"/>
              <a:t>updates</a:t>
            </a:r>
            <a:endParaRPr lang="en-US" sz="18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sz="1800" dirty="0"/>
              <a:t>Limited flexibility</a:t>
            </a:r>
            <a:endParaRPr lang="en-US" sz="1800" dirty="0"/>
          </a:p>
        </p:txBody>
      </p: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C5D274BA-C48E-3DE3-E925-571EC818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7460" y="1350000"/>
            <a:ext cx="2200275" cy="340995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8AB69F40-E869-23EE-8D67-7CC0BCC2B5B0}"/>
              </a:ext>
            </a:extLst>
          </p:cNvPr>
          <p:cNvSpPr txBox="1"/>
          <p:nvPr/>
        </p:nvSpPr>
        <p:spPr>
          <a:xfrm>
            <a:off x="7133843" y="4331035"/>
            <a:ext cx="2881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dirty="0"/>
              <a:t>Early stages of: </a:t>
            </a:r>
          </a:p>
          <a:p>
            <a:pPr marL="228600"/>
            <a:r>
              <a:rPr lang="en-US" dirty="0"/>
              <a:t>Facebook, Netflix</a:t>
            </a:r>
          </a:p>
          <a:p>
            <a:pPr marL="228600" indent="0"/>
            <a:r>
              <a:rPr lang="en-US" dirty="0"/>
              <a:t>Amazon, Twitter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309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73022A-ACA1-4519-0DD5-C8A3130B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Service-Oriented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64BF0E6-11F1-3292-33E6-39904CD0F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US" sz="1800" dirty="0"/>
              <a:t>Pros: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sz="1800" dirty="0" err="1"/>
              <a:t>Better</a:t>
            </a:r>
            <a:r>
              <a:rPr lang="cs-CZ" sz="1800" dirty="0"/>
              <a:t> </a:t>
            </a:r>
            <a:r>
              <a:rPr lang="cs-CZ" sz="1800" dirty="0" err="1"/>
              <a:t>scalability</a:t>
            </a:r>
            <a:endParaRPr lang="en-US" sz="18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sz="1800" dirty="0" err="1"/>
              <a:t>Reusable</a:t>
            </a:r>
            <a:r>
              <a:rPr lang="cs-CZ" sz="1800" dirty="0"/>
              <a:t> </a:t>
            </a:r>
            <a:r>
              <a:rPr lang="cs-CZ" sz="1800" dirty="0" err="1"/>
              <a:t>services</a:t>
            </a:r>
            <a:endParaRPr lang="en-US" sz="18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sz="1800" dirty="0" err="1"/>
              <a:t>Easier</a:t>
            </a:r>
            <a:r>
              <a:rPr lang="cs-CZ" sz="1800" dirty="0"/>
              <a:t> </a:t>
            </a:r>
            <a:r>
              <a:rPr lang="cs-CZ" sz="1800" dirty="0" err="1"/>
              <a:t>maintenance</a:t>
            </a:r>
            <a:r>
              <a:rPr lang="cs-CZ" sz="1800" dirty="0"/>
              <a:t> and </a:t>
            </a:r>
            <a:r>
              <a:rPr lang="cs-CZ" sz="1800" dirty="0" err="1"/>
              <a:t>updates</a:t>
            </a:r>
            <a:endParaRPr lang="en-US" sz="1800" dirty="0"/>
          </a:p>
          <a:p>
            <a:pPr marL="228600" indent="0"/>
            <a:r>
              <a:rPr lang="en-US" sz="1800" dirty="0"/>
              <a:t>Cons: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sz="1800" dirty="0" err="1"/>
              <a:t>Complexity</a:t>
            </a:r>
            <a:r>
              <a:rPr lang="cs-CZ" sz="1800" dirty="0"/>
              <a:t> in </a:t>
            </a:r>
            <a:r>
              <a:rPr lang="cs-CZ" sz="1800" dirty="0" err="1"/>
              <a:t>managing</a:t>
            </a:r>
            <a:r>
              <a:rPr lang="cs-CZ" sz="1800" dirty="0"/>
              <a:t> </a:t>
            </a:r>
            <a:r>
              <a:rPr lang="cs-CZ" sz="1800" dirty="0" err="1"/>
              <a:t>services</a:t>
            </a:r>
            <a:endParaRPr lang="en-US" sz="18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sz="1800" dirty="0" err="1"/>
              <a:t>Potential</a:t>
            </a:r>
            <a:r>
              <a:rPr lang="cs-CZ" sz="1800" dirty="0"/>
              <a:t> </a:t>
            </a:r>
            <a:r>
              <a:rPr lang="cs-CZ" sz="1800" dirty="0" err="1"/>
              <a:t>communication</a:t>
            </a:r>
            <a:r>
              <a:rPr lang="cs-CZ" sz="1800" dirty="0"/>
              <a:t> </a:t>
            </a:r>
            <a:r>
              <a:rPr lang="cs-CZ" sz="1800" dirty="0" err="1"/>
              <a:t>overhead</a:t>
            </a:r>
            <a:endParaRPr lang="en-US" sz="1800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D440ECBC-30B9-E81A-C686-6CF32C2BF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2403" y="1348154"/>
            <a:ext cx="2200275" cy="340995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139A55C-408C-8E08-DA7B-7254AC2C0890}"/>
              </a:ext>
            </a:extLst>
          </p:cNvPr>
          <p:cNvSpPr txBox="1"/>
          <p:nvPr/>
        </p:nvSpPr>
        <p:spPr>
          <a:xfrm>
            <a:off x="6215063" y="4786936"/>
            <a:ext cx="2928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dirty="0"/>
              <a:t>IBM, Walmart, Bank of America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047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4C8958-E2EB-C8FA-3AFB-8A1607FD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Microservices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44F4AE7-F0E8-294A-9EE0-6D5E705DE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US" sz="1800" dirty="0"/>
              <a:t>Pros: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sz="1600" dirty="0" err="1"/>
              <a:t>Exceptional</a:t>
            </a:r>
            <a:r>
              <a:rPr lang="cs-CZ" sz="1600" dirty="0"/>
              <a:t> </a:t>
            </a:r>
            <a:r>
              <a:rPr lang="cs-CZ" sz="1600" dirty="0" err="1"/>
              <a:t>scalability</a:t>
            </a:r>
            <a:r>
              <a:rPr lang="cs-CZ" sz="1600" dirty="0"/>
              <a:t> and flexibility</a:t>
            </a:r>
            <a:endParaRPr lang="en-US" sz="16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sz="1600" dirty="0"/>
              <a:t>Independent development and </a:t>
            </a:r>
            <a:r>
              <a:rPr lang="cs-CZ" sz="1600" dirty="0" err="1"/>
              <a:t>deployment</a:t>
            </a:r>
            <a:endParaRPr lang="en-US" sz="16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cs-CZ" sz="1600" dirty="0" err="1"/>
              <a:t>Adaptable</a:t>
            </a:r>
            <a:r>
              <a:rPr lang="cs-CZ" sz="1600" dirty="0"/>
              <a:t> to </a:t>
            </a:r>
            <a:r>
              <a:rPr lang="cs-CZ" sz="1600" dirty="0" err="1"/>
              <a:t>changing</a:t>
            </a:r>
            <a:r>
              <a:rPr lang="cs-CZ" sz="1600" dirty="0"/>
              <a:t> </a:t>
            </a:r>
            <a:r>
              <a:rPr lang="cs-CZ" sz="1600" dirty="0" err="1"/>
              <a:t>requirements</a:t>
            </a:r>
            <a:endParaRPr lang="en-US" sz="1600" dirty="0"/>
          </a:p>
          <a:p>
            <a:pPr marL="228600" indent="0"/>
            <a:r>
              <a:rPr lang="en-US" sz="1800" dirty="0"/>
              <a:t>Cons: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600" dirty="0"/>
              <a:t>Complexity in managing a large number of services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600" dirty="0"/>
              <a:t>Potential overhead in inter-service communication</a:t>
            </a:r>
            <a:endParaRPr lang="cs-CZ" sz="1600" dirty="0"/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81A9F257-4456-EB2D-4153-3B114BAD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948" y="1350000"/>
            <a:ext cx="2066925" cy="3343275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14A50459-11CF-78C6-8E2C-E253873999EF}"/>
              </a:ext>
            </a:extLst>
          </p:cNvPr>
          <p:cNvSpPr txBox="1"/>
          <p:nvPr/>
        </p:nvSpPr>
        <p:spPr>
          <a:xfrm>
            <a:off x="6598665" y="4786936"/>
            <a:ext cx="254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dirty="0"/>
              <a:t>Uber, Spotify, Airbnb, Nike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775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F79EC8-4660-0668-3EF8-C66D4AD6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Serverless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A628203-3A62-0FFE-6A76-DF06BAFE4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US" sz="1800" dirty="0"/>
              <a:t>Pros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/>
              <a:t>Scalability with Automatic Scaling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/>
              <a:t>Cost Savings and Faster Time to Market</a:t>
            </a:r>
          </a:p>
          <a:p>
            <a:pPr marL="228600" indent="0"/>
            <a:r>
              <a:rPr lang="en-US" sz="1800" dirty="0"/>
              <a:t>Cons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/>
              <a:t>Vendor Lock-in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/>
              <a:t>Cold Start Latency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/>
              <a:t>Monitoring and Debugging Complexity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CCD0424-2B23-0C4A-319E-952088E2BD6C}"/>
              </a:ext>
            </a:extLst>
          </p:cNvPr>
          <p:cNvSpPr txBox="1"/>
          <p:nvPr/>
        </p:nvSpPr>
        <p:spPr>
          <a:xfrm>
            <a:off x="6387419" y="4786936"/>
            <a:ext cx="275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dirty="0"/>
              <a:t>Netflix, </a:t>
            </a:r>
            <a:r>
              <a:rPr lang="en-US" dirty="0" err="1"/>
              <a:t>CocaCola</a:t>
            </a:r>
            <a:r>
              <a:rPr lang="en-US" dirty="0"/>
              <a:t>, </a:t>
            </a:r>
            <a:r>
              <a:rPr lang="en-US" dirty="0" err="1"/>
              <a:t>Nordstorm</a:t>
            </a:r>
            <a:endParaRPr lang="cs-CZ" dirty="0"/>
          </a:p>
        </p:txBody>
      </p:sp>
      <p:pic>
        <p:nvPicPr>
          <p:cNvPr id="24" name="Grafický objekt 23">
            <a:extLst>
              <a:ext uri="{FF2B5EF4-FFF2-40B4-BE49-F238E27FC236}">
                <a16:creationId xmlns:a16="http://schemas.microsoft.com/office/drawing/2014/main" id="{8F7E278A-301D-ABC8-8C14-C7E2830A2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082"/>
          <a:stretch/>
        </p:blipFill>
        <p:spPr>
          <a:xfrm>
            <a:off x="6387419" y="1570336"/>
            <a:ext cx="1981200" cy="281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16E6BC-D1AE-4D3F-1938-88A8B046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Event-</a:t>
            </a:r>
            <a:r>
              <a:rPr lang="cs-CZ" dirty="0" err="1"/>
              <a:t>Driven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B95E73-372F-6A45-1596-66B077DA9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US" sz="1800" dirty="0"/>
              <a:t>Pros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/>
              <a:t>Flexibility, Agility, Scalability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/>
              <a:t>Fault Tolerance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/>
              <a:t>Real-time Processing</a:t>
            </a:r>
          </a:p>
          <a:p>
            <a:pPr marL="228600" indent="0"/>
            <a:r>
              <a:rPr lang="en-US" sz="1800" dirty="0"/>
              <a:t>Cons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/>
              <a:t>Complexity, Debugging and Monitoring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Ordering and Consistency</a:t>
            </a:r>
            <a:endParaRPr lang="cs-CZ" sz="1800" dirty="0"/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A68DB95D-A538-5BBC-72C4-6D314FBE5E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390"/>
          <a:stretch/>
        </p:blipFill>
        <p:spPr>
          <a:xfrm>
            <a:off x="4345838" y="1896660"/>
            <a:ext cx="4600575" cy="2287278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C33D7D1C-DB5C-1D01-742E-077F835C960C}"/>
              </a:ext>
            </a:extLst>
          </p:cNvPr>
          <p:cNvSpPr txBox="1"/>
          <p:nvPr/>
        </p:nvSpPr>
        <p:spPr>
          <a:xfrm>
            <a:off x="6262525" y="4786936"/>
            <a:ext cx="288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dirty="0"/>
              <a:t>LinkedIn, Netflix, Uber, Twitter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880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66C92-9B80-E3A7-E489-91714A6E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6E8034-1C6D-05A1-F8FC-52E704451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Scalability: Horizontal vs. Vertical scaling.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Availability: Redundancy, fault tolerance, and high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Performance: Load balancing, caching, and optimization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Security: Authentication, authorization, encryption, and compliance.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/>
              <a:t>Cost</a:t>
            </a:r>
            <a:r>
              <a:rPr lang="cs-CZ" dirty="0"/>
              <a:t> </a:t>
            </a:r>
            <a:r>
              <a:rPr lang="cs-CZ" dirty="0" err="1"/>
              <a:t>effectivness</a:t>
            </a:r>
            <a:r>
              <a:rPr lang="cs-CZ" dirty="0"/>
              <a:t>: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92230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5E24D5-0A66-B365-AC43-CD5750CB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and containerization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60DD639-19AE-4FD6-C515-6FA244357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Virtualization</a:t>
            </a:r>
          </a:p>
          <a:p>
            <a:pPr marL="228600" indent="0"/>
            <a:r>
              <a:rPr lang="en-US" dirty="0"/>
              <a:t>… creates virtual machines, each with complete OS and a set of virtualized HW, such as CPU, memory, storage, and network interfaces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err="1"/>
              <a:t>Conteinerization</a:t>
            </a:r>
            <a:endParaRPr lang="en-US" dirty="0"/>
          </a:p>
          <a:p>
            <a:pPr marL="228600" indent="0"/>
            <a:r>
              <a:rPr lang="en-US" dirty="0"/>
              <a:t>… encapsulates apps with dependencies into lightweight, portable containers that share the host OS kernel</a:t>
            </a:r>
          </a:p>
        </p:txBody>
      </p:sp>
    </p:spTree>
    <p:extLst>
      <p:ext uri="{BB962C8B-B14F-4D97-AF65-F5344CB8AC3E}">
        <p14:creationId xmlns:p14="http://schemas.microsoft.com/office/powerpoint/2010/main" val="34522637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Motiv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403</Words>
  <Application>Microsoft Office PowerPoint</Application>
  <PresentationFormat>Předvádění na obrazovce (16:9)</PresentationFormat>
  <Paragraphs>107</Paragraphs>
  <Slides>20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20</vt:i4>
      </vt:variant>
    </vt:vector>
  </HeadingPairs>
  <TitlesOfParts>
    <vt:vector size="23" baseType="lpstr">
      <vt:lpstr>Arial</vt:lpstr>
      <vt:lpstr>Simple Light</vt:lpstr>
      <vt:lpstr>Motiv Office</vt:lpstr>
      <vt:lpstr>Software architectures and development</vt:lpstr>
      <vt:lpstr>Architectures</vt:lpstr>
      <vt:lpstr>Monolithic architecture</vt:lpstr>
      <vt:lpstr>Service-Oriented Architecture</vt:lpstr>
      <vt:lpstr>Microservices architecture</vt:lpstr>
      <vt:lpstr>Serverless architecture</vt:lpstr>
      <vt:lpstr>Event-Driven Architecture</vt:lpstr>
      <vt:lpstr>Criteria</vt:lpstr>
      <vt:lpstr>Virtualization and containerization</vt:lpstr>
      <vt:lpstr>From one app to more apps</vt:lpstr>
      <vt:lpstr>Virtualization</vt:lpstr>
      <vt:lpstr>Containerization</vt:lpstr>
      <vt:lpstr>Docker</vt:lpstr>
      <vt:lpstr>Integration and Delivery</vt:lpstr>
      <vt:lpstr>Deployment</vt:lpstr>
      <vt:lpstr>DevOps</vt:lpstr>
      <vt:lpstr>Continuous Integration and Continuous Delivery (CI/CD) </vt:lpstr>
      <vt:lpstr>Infrastructure as a code</vt:lpstr>
      <vt:lpstr>GitOps</vt:lpstr>
      <vt:lpstr>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remote control</dc:title>
  <dc:creator>Martin</dc:creator>
  <cp:lastModifiedBy>Vitousek, Martin</cp:lastModifiedBy>
  <cp:revision>15</cp:revision>
  <dcterms:modified xsi:type="dcterms:W3CDTF">2024-03-06T16:43:39Z</dcterms:modified>
</cp:coreProperties>
</file>