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931DD-D97D-4F9E-8964-3ED61316690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5036956-F90C-4C4B-B917-9BB1AB505462}">
      <dgm:prSet phldrT="[Texto]"/>
      <dgm:spPr/>
      <dgm:t>
        <a:bodyPr/>
        <a:lstStyle/>
        <a:p>
          <a:r>
            <a:rPr lang="es-CL" dirty="0"/>
            <a:t>DIFERENCIAS</a:t>
          </a:r>
        </a:p>
      </dgm:t>
    </dgm:pt>
    <dgm:pt modelId="{844FF5F3-1C5B-4AE8-BC5F-7845B0696426}" type="parTrans" cxnId="{9236705E-7FAC-4E63-933B-A804E7B78DE7}">
      <dgm:prSet/>
      <dgm:spPr/>
      <dgm:t>
        <a:bodyPr/>
        <a:lstStyle/>
        <a:p>
          <a:endParaRPr lang="es-CL"/>
        </a:p>
      </dgm:t>
    </dgm:pt>
    <dgm:pt modelId="{E7567B93-ACB8-4FEA-BA91-FDCE3CB3A9F7}" type="sibTrans" cxnId="{9236705E-7FAC-4E63-933B-A804E7B78DE7}">
      <dgm:prSet/>
      <dgm:spPr/>
      <dgm:t>
        <a:bodyPr/>
        <a:lstStyle/>
        <a:p>
          <a:endParaRPr lang="es-CL"/>
        </a:p>
      </dgm:t>
    </dgm:pt>
    <dgm:pt modelId="{4E4DC562-9213-47BC-A251-E651D36C910D}">
      <dgm:prSet phldrT="[Texto]" custT="1"/>
      <dgm:spPr/>
      <dgm:t>
        <a:bodyPr/>
        <a:lstStyle/>
        <a:p>
          <a:r>
            <a:rPr lang="es-CL" sz="4000" dirty="0"/>
            <a:t>WAN</a:t>
          </a:r>
        </a:p>
      </dgm:t>
    </dgm:pt>
    <dgm:pt modelId="{F27B2131-4A6A-49FE-BB08-FB2E5201F173}" type="parTrans" cxnId="{3119F9DA-8C96-4E9A-841B-EDB37C93837A}">
      <dgm:prSet/>
      <dgm:spPr/>
      <dgm:t>
        <a:bodyPr/>
        <a:lstStyle/>
        <a:p>
          <a:endParaRPr lang="es-CL"/>
        </a:p>
      </dgm:t>
    </dgm:pt>
    <dgm:pt modelId="{9A594757-9BEA-4BC6-B776-5855787337C4}" type="sibTrans" cxnId="{3119F9DA-8C96-4E9A-841B-EDB37C93837A}">
      <dgm:prSet/>
      <dgm:spPr/>
      <dgm:t>
        <a:bodyPr/>
        <a:lstStyle/>
        <a:p>
          <a:endParaRPr lang="es-CL"/>
        </a:p>
      </dgm:t>
    </dgm:pt>
    <dgm:pt modelId="{30BE5517-963D-489E-AF74-00B88D809362}">
      <dgm:prSet phldrT="[Texto]" custT="1"/>
      <dgm:spPr/>
      <dgm:t>
        <a:bodyPr/>
        <a:lstStyle/>
        <a:p>
          <a:r>
            <a:rPr lang="es-CL" sz="3600" dirty="0"/>
            <a:t>LAN</a:t>
          </a:r>
        </a:p>
      </dgm:t>
    </dgm:pt>
    <dgm:pt modelId="{D40B249D-CF8B-4355-ADDA-4B82DBF4C0EA}" type="parTrans" cxnId="{95C320B5-F434-47A3-93C5-C0C6A09CBEA2}">
      <dgm:prSet/>
      <dgm:spPr/>
      <dgm:t>
        <a:bodyPr/>
        <a:lstStyle/>
        <a:p>
          <a:endParaRPr lang="es-CL"/>
        </a:p>
      </dgm:t>
    </dgm:pt>
    <dgm:pt modelId="{031204C7-2F3E-4819-B7E4-F71ECE64BAC8}" type="sibTrans" cxnId="{95C320B5-F434-47A3-93C5-C0C6A09CBEA2}">
      <dgm:prSet/>
      <dgm:spPr/>
      <dgm:t>
        <a:bodyPr/>
        <a:lstStyle/>
        <a:p>
          <a:endParaRPr lang="es-CL"/>
        </a:p>
      </dgm:t>
    </dgm:pt>
    <dgm:pt modelId="{72DC5FBA-6C7F-4773-B203-DBB0915C990E}">
      <dgm:prSet phldrT="[Texto]"/>
      <dgm:spPr/>
      <dgm:t>
        <a:bodyPr/>
        <a:lstStyle/>
        <a:p>
          <a:r>
            <a:rPr lang="es-CL" dirty="0"/>
            <a:t>Larga distancia</a:t>
          </a:r>
        </a:p>
      </dgm:t>
    </dgm:pt>
    <dgm:pt modelId="{3ACBDF54-692F-4E4F-8F34-E9A863718FA6}" type="parTrans" cxnId="{6DE42890-7167-4F58-B863-4929FD9EC2DD}">
      <dgm:prSet/>
      <dgm:spPr/>
      <dgm:t>
        <a:bodyPr/>
        <a:lstStyle/>
        <a:p>
          <a:endParaRPr lang="es-CL"/>
        </a:p>
      </dgm:t>
    </dgm:pt>
    <dgm:pt modelId="{FADD7CFB-08D3-40E1-90BA-A3BCC9BC7714}" type="sibTrans" cxnId="{6DE42890-7167-4F58-B863-4929FD9EC2DD}">
      <dgm:prSet/>
      <dgm:spPr/>
      <dgm:t>
        <a:bodyPr/>
        <a:lstStyle/>
        <a:p>
          <a:endParaRPr lang="es-CL"/>
        </a:p>
      </dgm:t>
    </dgm:pt>
    <dgm:pt modelId="{727838A4-9047-47A5-99B9-9B0E613C3459}">
      <dgm:prSet phldrT="[Texto]"/>
      <dgm:spPr/>
      <dgm:t>
        <a:bodyPr/>
        <a:lstStyle/>
        <a:p>
          <a:r>
            <a:rPr lang="es-CL" dirty="0"/>
            <a:t>Corta distancia</a:t>
          </a:r>
        </a:p>
      </dgm:t>
    </dgm:pt>
    <dgm:pt modelId="{02DCDC1D-2C53-4B18-92D7-8A96F99415C1}" type="parTrans" cxnId="{99C1DB97-D4EA-4C8D-854F-EE027CB91ADE}">
      <dgm:prSet/>
      <dgm:spPr/>
      <dgm:t>
        <a:bodyPr/>
        <a:lstStyle/>
        <a:p>
          <a:endParaRPr lang="es-CL"/>
        </a:p>
      </dgm:t>
    </dgm:pt>
    <dgm:pt modelId="{66D21CEA-B868-4E55-92EC-059B79A51FB3}" type="sibTrans" cxnId="{99C1DB97-D4EA-4C8D-854F-EE027CB91ADE}">
      <dgm:prSet/>
      <dgm:spPr/>
      <dgm:t>
        <a:bodyPr/>
        <a:lstStyle/>
        <a:p>
          <a:endParaRPr lang="es-CL"/>
        </a:p>
      </dgm:t>
    </dgm:pt>
    <dgm:pt modelId="{D8458884-FC87-4A47-84E3-B72D663F3450}" type="pres">
      <dgm:prSet presAssocID="{BEC931DD-D97D-4F9E-8964-3ED613166907}" presName="diagram" presStyleCnt="0">
        <dgm:presLayoutVars>
          <dgm:dir/>
          <dgm:resizeHandles val="exact"/>
        </dgm:presLayoutVars>
      </dgm:prSet>
      <dgm:spPr/>
    </dgm:pt>
    <dgm:pt modelId="{8D231463-5F0C-463F-8CFA-6B0E026D29DF}" type="pres">
      <dgm:prSet presAssocID="{25036956-F90C-4C4B-B917-9BB1AB505462}" presName="node" presStyleLbl="node1" presStyleIdx="0" presStyleCnt="5" custScaleX="167510" custLinFactNeighborX="55000" custLinFactNeighborY="-50087">
        <dgm:presLayoutVars>
          <dgm:bulletEnabled val="1"/>
        </dgm:presLayoutVars>
      </dgm:prSet>
      <dgm:spPr>
        <a:prstGeom prst="irregularSeal2">
          <a:avLst/>
        </a:prstGeom>
      </dgm:spPr>
    </dgm:pt>
    <dgm:pt modelId="{75ABEA1D-448A-43C3-A6FD-891F79915A0F}" type="pres">
      <dgm:prSet presAssocID="{E7567B93-ACB8-4FEA-BA91-FDCE3CB3A9F7}" presName="sibTrans" presStyleCnt="0"/>
      <dgm:spPr/>
    </dgm:pt>
    <dgm:pt modelId="{79ACD9A0-8ABE-4A24-A966-943E69B124C4}" type="pres">
      <dgm:prSet presAssocID="{4E4DC562-9213-47BC-A251-E651D36C910D}" presName="node" presStyleLbl="node1" presStyleIdx="1" presStyleCnt="5" custScaleY="94444" custLinFactNeighborX="12002" custLinFactNeighborY="50060">
        <dgm:presLayoutVars>
          <dgm:bulletEnabled val="1"/>
        </dgm:presLayoutVars>
      </dgm:prSet>
      <dgm:spPr/>
    </dgm:pt>
    <dgm:pt modelId="{A537E3BC-69DA-4F7A-9A3F-B368D6742B4A}" type="pres">
      <dgm:prSet presAssocID="{9A594757-9BEA-4BC6-B776-5855787337C4}" presName="sibTrans" presStyleCnt="0"/>
      <dgm:spPr/>
    </dgm:pt>
    <dgm:pt modelId="{3BA6BB16-4292-4E61-A6BE-B607FB0BA935}" type="pres">
      <dgm:prSet presAssocID="{30BE5517-963D-489E-AF74-00B88D809362}" presName="node" presStyleLbl="node1" presStyleIdx="2" presStyleCnt="5" custLinFactNeighborX="3134" custLinFactNeighborY="-60223">
        <dgm:presLayoutVars>
          <dgm:bulletEnabled val="1"/>
        </dgm:presLayoutVars>
      </dgm:prSet>
      <dgm:spPr/>
    </dgm:pt>
    <dgm:pt modelId="{30663D8B-0BD3-4FBB-82B4-34E704558C1B}" type="pres">
      <dgm:prSet presAssocID="{031204C7-2F3E-4819-B7E4-F71ECE64BAC8}" presName="sibTrans" presStyleCnt="0"/>
      <dgm:spPr/>
    </dgm:pt>
    <dgm:pt modelId="{3E4E88F3-D02D-424A-8F14-D433DAE83474}" type="pres">
      <dgm:prSet presAssocID="{72DC5FBA-6C7F-4773-B203-DBB0915C990E}" presName="node" presStyleLbl="node1" presStyleIdx="3" presStyleCnt="5" custScaleY="92593" custLinFactX="-48529" custLinFactNeighborX="-100000" custLinFactNeighborY="53791">
        <dgm:presLayoutVars>
          <dgm:bulletEnabled val="1"/>
        </dgm:presLayoutVars>
      </dgm:prSet>
      <dgm:spPr>
        <a:prstGeom prst="ellipse">
          <a:avLst/>
        </a:prstGeom>
      </dgm:spPr>
    </dgm:pt>
    <dgm:pt modelId="{842C8D9B-D807-43FA-9125-7B7EDE9865B2}" type="pres">
      <dgm:prSet presAssocID="{FADD7CFB-08D3-40E1-90BA-A3BCC9BC7714}" presName="sibTrans" presStyleCnt="0"/>
      <dgm:spPr/>
    </dgm:pt>
    <dgm:pt modelId="{EB058AF8-58CB-4B73-88F2-9DCD2F21606B}" type="pres">
      <dgm:prSet presAssocID="{727838A4-9047-47A5-99B9-9B0E613C3459}" presName="node" presStyleLbl="node1" presStyleIdx="4" presStyleCnt="5" custAng="10800000" custFlipVert="1" custScaleY="92593" custLinFactNeighborX="-9872" custLinFactNeighborY="53791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D46300F-DF86-4970-BBCC-B9DE70D87046}" type="presOf" srcId="{4E4DC562-9213-47BC-A251-E651D36C910D}" destId="{79ACD9A0-8ABE-4A24-A966-943E69B124C4}" srcOrd="0" destOrd="0" presId="urn:microsoft.com/office/officeart/2005/8/layout/default"/>
    <dgm:cxn modelId="{9236705E-7FAC-4E63-933B-A804E7B78DE7}" srcId="{BEC931DD-D97D-4F9E-8964-3ED613166907}" destId="{25036956-F90C-4C4B-B917-9BB1AB505462}" srcOrd="0" destOrd="0" parTransId="{844FF5F3-1C5B-4AE8-BC5F-7845B0696426}" sibTransId="{E7567B93-ACB8-4FEA-BA91-FDCE3CB3A9F7}"/>
    <dgm:cxn modelId="{6DE42890-7167-4F58-B863-4929FD9EC2DD}" srcId="{BEC931DD-D97D-4F9E-8964-3ED613166907}" destId="{72DC5FBA-6C7F-4773-B203-DBB0915C990E}" srcOrd="3" destOrd="0" parTransId="{3ACBDF54-692F-4E4F-8F34-E9A863718FA6}" sibTransId="{FADD7CFB-08D3-40E1-90BA-A3BCC9BC7714}"/>
    <dgm:cxn modelId="{49879594-0893-4D5D-B883-83BA84F6D53C}" type="presOf" srcId="{72DC5FBA-6C7F-4773-B203-DBB0915C990E}" destId="{3E4E88F3-D02D-424A-8F14-D433DAE83474}" srcOrd="0" destOrd="0" presId="urn:microsoft.com/office/officeart/2005/8/layout/default"/>
    <dgm:cxn modelId="{99C1DB97-D4EA-4C8D-854F-EE027CB91ADE}" srcId="{BEC931DD-D97D-4F9E-8964-3ED613166907}" destId="{727838A4-9047-47A5-99B9-9B0E613C3459}" srcOrd="4" destOrd="0" parTransId="{02DCDC1D-2C53-4B18-92D7-8A96F99415C1}" sibTransId="{66D21CEA-B868-4E55-92EC-059B79A51FB3}"/>
    <dgm:cxn modelId="{95C320B5-F434-47A3-93C5-C0C6A09CBEA2}" srcId="{BEC931DD-D97D-4F9E-8964-3ED613166907}" destId="{30BE5517-963D-489E-AF74-00B88D809362}" srcOrd="2" destOrd="0" parTransId="{D40B249D-CF8B-4355-ADDA-4B82DBF4C0EA}" sibTransId="{031204C7-2F3E-4819-B7E4-F71ECE64BAC8}"/>
    <dgm:cxn modelId="{8A7777B5-09B5-4488-B1A1-7800861BD8A7}" type="presOf" srcId="{30BE5517-963D-489E-AF74-00B88D809362}" destId="{3BA6BB16-4292-4E61-A6BE-B607FB0BA935}" srcOrd="0" destOrd="0" presId="urn:microsoft.com/office/officeart/2005/8/layout/default"/>
    <dgm:cxn modelId="{87B425B9-2867-4720-8FD1-FDDBBE2E8AC1}" type="presOf" srcId="{BEC931DD-D97D-4F9E-8964-3ED613166907}" destId="{D8458884-FC87-4A47-84E3-B72D663F3450}" srcOrd="0" destOrd="0" presId="urn:microsoft.com/office/officeart/2005/8/layout/default"/>
    <dgm:cxn modelId="{83C0B7BE-F6CB-4C2F-BB7B-693A3ECC79D3}" type="presOf" srcId="{25036956-F90C-4C4B-B917-9BB1AB505462}" destId="{8D231463-5F0C-463F-8CFA-6B0E026D29DF}" srcOrd="0" destOrd="0" presId="urn:microsoft.com/office/officeart/2005/8/layout/default"/>
    <dgm:cxn modelId="{3119F9DA-8C96-4E9A-841B-EDB37C93837A}" srcId="{BEC931DD-D97D-4F9E-8964-3ED613166907}" destId="{4E4DC562-9213-47BC-A251-E651D36C910D}" srcOrd="1" destOrd="0" parTransId="{F27B2131-4A6A-49FE-BB08-FB2E5201F173}" sibTransId="{9A594757-9BEA-4BC6-B776-5855787337C4}"/>
    <dgm:cxn modelId="{CA042AE9-B0A2-405B-B713-90B3886D1394}" type="presOf" srcId="{727838A4-9047-47A5-99B9-9B0E613C3459}" destId="{EB058AF8-58CB-4B73-88F2-9DCD2F21606B}" srcOrd="0" destOrd="0" presId="urn:microsoft.com/office/officeart/2005/8/layout/default"/>
    <dgm:cxn modelId="{5A3776A3-E200-4A03-8D0F-C47B8B877F18}" type="presParOf" srcId="{D8458884-FC87-4A47-84E3-B72D663F3450}" destId="{8D231463-5F0C-463F-8CFA-6B0E026D29DF}" srcOrd="0" destOrd="0" presId="urn:microsoft.com/office/officeart/2005/8/layout/default"/>
    <dgm:cxn modelId="{8C4B951C-611F-4B31-B030-165E3BCE4F08}" type="presParOf" srcId="{D8458884-FC87-4A47-84E3-B72D663F3450}" destId="{75ABEA1D-448A-43C3-A6FD-891F79915A0F}" srcOrd="1" destOrd="0" presId="urn:microsoft.com/office/officeart/2005/8/layout/default"/>
    <dgm:cxn modelId="{AE5E777C-3B66-4068-85FE-FCFA8F9090D0}" type="presParOf" srcId="{D8458884-FC87-4A47-84E3-B72D663F3450}" destId="{79ACD9A0-8ABE-4A24-A966-943E69B124C4}" srcOrd="2" destOrd="0" presId="urn:microsoft.com/office/officeart/2005/8/layout/default"/>
    <dgm:cxn modelId="{EFFA7C14-C839-44FA-B189-2AA4B190850A}" type="presParOf" srcId="{D8458884-FC87-4A47-84E3-B72D663F3450}" destId="{A537E3BC-69DA-4F7A-9A3F-B368D6742B4A}" srcOrd="3" destOrd="0" presId="urn:microsoft.com/office/officeart/2005/8/layout/default"/>
    <dgm:cxn modelId="{414C4268-0469-45DE-92B6-85476DC89DB5}" type="presParOf" srcId="{D8458884-FC87-4A47-84E3-B72D663F3450}" destId="{3BA6BB16-4292-4E61-A6BE-B607FB0BA935}" srcOrd="4" destOrd="0" presId="urn:microsoft.com/office/officeart/2005/8/layout/default"/>
    <dgm:cxn modelId="{8D4E969F-5047-4BB9-854F-9266C610758D}" type="presParOf" srcId="{D8458884-FC87-4A47-84E3-B72D663F3450}" destId="{30663D8B-0BD3-4FBB-82B4-34E704558C1B}" srcOrd="5" destOrd="0" presId="urn:microsoft.com/office/officeart/2005/8/layout/default"/>
    <dgm:cxn modelId="{F4989121-B28B-41A5-88AB-F536ABE8C6DF}" type="presParOf" srcId="{D8458884-FC87-4A47-84E3-B72D663F3450}" destId="{3E4E88F3-D02D-424A-8F14-D433DAE83474}" srcOrd="6" destOrd="0" presId="urn:microsoft.com/office/officeart/2005/8/layout/default"/>
    <dgm:cxn modelId="{3661F717-E26B-495E-A8F3-A6C8C8A31DA5}" type="presParOf" srcId="{D8458884-FC87-4A47-84E3-B72D663F3450}" destId="{842C8D9B-D807-43FA-9125-7B7EDE9865B2}" srcOrd="7" destOrd="0" presId="urn:microsoft.com/office/officeart/2005/8/layout/default"/>
    <dgm:cxn modelId="{C4E72711-810E-445E-86EC-789A1DC8EC03}" type="presParOf" srcId="{D8458884-FC87-4A47-84E3-B72D663F3450}" destId="{EB058AF8-58CB-4B73-88F2-9DCD2F21606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31463-5F0C-463F-8CFA-6B0E026D29DF}">
      <dsp:nvSpPr>
        <dsp:cNvPr id="0" name=""/>
        <dsp:cNvSpPr/>
      </dsp:nvSpPr>
      <dsp:spPr>
        <a:xfrm>
          <a:off x="1302681" y="1"/>
          <a:ext cx="2861986" cy="1025128"/>
        </a:xfrm>
        <a:prstGeom prst="irregularSeal2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DIFERENCIAS</a:t>
          </a:r>
        </a:p>
      </dsp:txBody>
      <dsp:txXfrm>
        <a:off x="2014468" y="302888"/>
        <a:ext cx="1228004" cy="453382"/>
      </dsp:txXfrm>
    </dsp:sp>
    <dsp:sp modelId="{79ACD9A0-8ABE-4A24-A966-943E69B124C4}">
      <dsp:nvSpPr>
        <dsp:cNvPr id="0" name=""/>
        <dsp:cNvSpPr/>
      </dsp:nvSpPr>
      <dsp:spPr>
        <a:xfrm>
          <a:off x="3600882" y="1055114"/>
          <a:ext cx="1708546" cy="968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WAN</a:t>
          </a:r>
        </a:p>
      </dsp:txBody>
      <dsp:txXfrm>
        <a:off x="3600882" y="1055114"/>
        <a:ext cx="1708546" cy="968172"/>
      </dsp:txXfrm>
    </dsp:sp>
    <dsp:sp modelId="{3BA6BB16-4292-4E61-A6BE-B607FB0BA935}">
      <dsp:nvSpPr>
        <dsp:cNvPr id="0" name=""/>
        <dsp:cNvSpPr/>
      </dsp:nvSpPr>
      <dsp:spPr>
        <a:xfrm>
          <a:off x="53545" y="1092076"/>
          <a:ext cx="1708546" cy="10251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600" kern="1200" dirty="0"/>
            <a:t>LAN</a:t>
          </a:r>
        </a:p>
      </dsp:txBody>
      <dsp:txXfrm>
        <a:off x="53545" y="1092076"/>
        <a:ext cx="1708546" cy="1025128"/>
      </dsp:txXfrm>
    </dsp:sp>
    <dsp:sp modelId="{3E4E88F3-D02D-424A-8F14-D433DAE83474}">
      <dsp:nvSpPr>
        <dsp:cNvPr id="0" name=""/>
        <dsp:cNvSpPr/>
      </dsp:nvSpPr>
      <dsp:spPr>
        <a:xfrm>
          <a:off x="0" y="2298828"/>
          <a:ext cx="1708546" cy="949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Larga distancia</a:t>
          </a:r>
        </a:p>
      </dsp:txBody>
      <dsp:txXfrm>
        <a:off x="250211" y="2437835"/>
        <a:ext cx="1208124" cy="671182"/>
      </dsp:txXfrm>
    </dsp:sp>
    <dsp:sp modelId="{EB058AF8-58CB-4B73-88F2-9DCD2F21606B}">
      <dsp:nvSpPr>
        <dsp:cNvPr id="0" name=""/>
        <dsp:cNvSpPr/>
      </dsp:nvSpPr>
      <dsp:spPr>
        <a:xfrm rot="10800000" flipV="1">
          <a:off x="3590135" y="2298828"/>
          <a:ext cx="1708546" cy="949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Corta distancia</a:t>
          </a:r>
        </a:p>
      </dsp:txBody>
      <dsp:txXfrm rot="-10800000">
        <a:off x="3840346" y="2437835"/>
        <a:ext cx="1208124" cy="671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393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27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433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17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067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5314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8665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73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08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81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304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1B6BD5-2A32-4817-8BC7-A0499249D6B0}" type="datetimeFigureOut">
              <a:rPr lang="es-CL" smtClean="0"/>
              <a:t>17-08-2023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BE3243-42E9-4F3E-A582-D380263A7B17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28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339D5-3E75-4EFE-A9E7-1996BC98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Investigación de redes 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747E9-A822-483F-9DEB-30A6537B2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2870" y="5188316"/>
            <a:ext cx="4662310" cy="1189906"/>
          </a:xfrm>
        </p:spPr>
        <p:txBody>
          <a:bodyPr>
            <a:normAutofit fontScale="40000" lnSpcReduction="20000"/>
          </a:bodyPr>
          <a:lstStyle/>
          <a:p>
            <a:r>
              <a:rPr lang="es-MX" dirty="0"/>
              <a:t>Integrantes : Carlos </a:t>
            </a:r>
            <a:r>
              <a:rPr lang="es-MX" dirty="0" err="1"/>
              <a:t>bastías</a:t>
            </a:r>
            <a:endParaRPr lang="es-MX" dirty="0"/>
          </a:p>
          <a:p>
            <a:r>
              <a:rPr lang="es-MX" dirty="0"/>
              <a:t>Vicente Antonio </a:t>
            </a:r>
            <a:r>
              <a:rPr lang="es-MX" dirty="0" err="1"/>
              <a:t>lopez</a:t>
            </a:r>
            <a:r>
              <a:rPr lang="es-MX" dirty="0"/>
              <a:t> </a:t>
            </a:r>
          </a:p>
          <a:p>
            <a:r>
              <a:rPr lang="es-MX" dirty="0"/>
              <a:t>Carrera : </a:t>
            </a:r>
            <a:r>
              <a:rPr lang="es-MX" dirty="0" err="1"/>
              <a:t>tns</a:t>
            </a:r>
            <a:r>
              <a:rPr lang="es-MX" dirty="0"/>
              <a:t> en informática y aplicaciones tecnológicas</a:t>
            </a:r>
          </a:p>
          <a:p>
            <a:r>
              <a:rPr lang="es-MX" dirty="0"/>
              <a:t>Asignatura: tecnologías de conectividad  y redes </a:t>
            </a:r>
          </a:p>
          <a:p>
            <a:r>
              <a:rPr lang="es-MX" dirty="0"/>
              <a:t>Profesor :Edgardo cayo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22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94E2C-10E9-447F-AA87-93DC30EB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3856"/>
          </a:xfrm>
        </p:spPr>
        <p:txBody>
          <a:bodyPr/>
          <a:lstStyle/>
          <a:p>
            <a:r>
              <a:rPr lang="es-419" dirty="0"/>
              <a:t>REDES WAN Y LAN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873EA-C3E9-4578-8BF7-0A060DF7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6241"/>
            <a:ext cx="10178322" cy="2317072"/>
          </a:xfrm>
        </p:spPr>
        <p:txBody>
          <a:bodyPr>
            <a:normAutofit/>
          </a:bodyPr>
          <a:lstStyle/>
          <a:p>
            <a:pPr algn="just"/>
            <a:r>
              <a:rPr lang="es-ES" b="0" i="0" dirty="0">
                <a:solidFill>
                  <a:schemeClr val="tx1"/>
                </a:solidFill>
                <a:effectLst/>
              </a:rPr>
              <a:t>En la era de la interconexión digital, las redes desempeñan un papel fundamental en la forma en que las personas, las empresas y las organizaciones se comunican y comparten información. Dos de los tipos más comunes de redes son las WAN (Wide </a:t>
            </a:r>
            <a:r>
              <a:rPr lang="es-ES" b="0" i="0" dirty="0" err="1">
                <a:solidFill>
                  <a:schemeClr val="tx1"/>
                </a:solidFill>
                <a:effectLst/>
              </a:rPr>
              <a:t>Area</a:t>
            </a:r>
            <a:r>
              <a:rPr lang="es-ES" b="0" i="0" dirty="0">
                <a:solidFill>
                  <a:schemeClr val="tx1"/>
                </a:solidFill>
                <a:effectLst/>
              </a:rPr>
              <a:t> Network) y las LAN (Local </a:t>
            </a:r>
            <a:r>
              <a:rPr lang="es-ES" b="0" i="0" dirty="0" err="1">
                <a:solidFill>
                  <a:schemeClr val="tx1"/>
                </a:solidFill>
                <a:effectLst/>
              </a:rPr>
              <a:t>Area</a:t>
            </a:r>
            <a:r>
              <a:rPr lang="es-ES" b="0" i="0" dirty="0">
                <a:solidFill>
                  <a:schemeClr val="tx1"/>
                </a:solidFill>
                <a:effectLst/>
              </a:rPr>
              <a:t> Network), cada una diseñada para satisfacer necesidades específicas de conectividad en diferentes escalas geográficas. A continuación se definirán estos conceptos, centrándose en sus características, para que sirve cada una y en que se diferencian.</a:t>
            </a:r>
          </a:p>
          <a:p>
            <a:endParaRPr lang="es-419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80E9C9C-C9DB-46D7-9E58-1E465AED6C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D12E0E7-89EB-4CA9-B6CB-EF9E2D4F5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CF2A87-4D43-4C44-8C63-768E21A1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733800"/>
            <a:ext cx="4559218" cy="2607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28DF02-EC6C-4698-8994-B778D10DD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919984"/>
            <a:ext cx="5365072" cy="2235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36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FF5C-89F6-4616-B1DA-BC9FE844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7719"/>
            <a:ext cx="10178322" cy="830997"/>
          </a:xfrm>
        </p:spPr>
        <p:txBody>
          <a:bodyPr/>
          <a:lstStyle/>
          <a:p>
            <a:r>
              <a:rPr lang="es-MX" dirty="0"/>
              <a:t>Definiciones WAN y LAN 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ACB004-BDF9-4D34-94EE-8BCBFA4A95FC}"/>
              </a:ext>
            </a:extLst>
          </p:cNvPr>
          <p:cNvSpPr txBox="1"/>
          <p:nvPr/>
        </p:nvSpPr>
        <p:spPr>
          <a:xfrm>
            <a:off x="1251678" y="1028716"/>
            <a:ext cx="622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+mj-lt"/>
              </a:rPr>
              <a:t>¿Qué es la LAN ?</a:t>
            </a:r>
            <a:endParaRPr lang="es-CL" sz="4800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E71EA0-57EC-4C69-9534-0111DD80F736}"/>
              </a:ext>
            </a:extLst>
          </p:cNvPr>
          <p:cNvSpPr txBox="1"/>
          <p:nvPr/>
        </p:nvSpPr>
        <p:spPr>
          <a:xfrm>
            <a:off x="1251676" y="2151727"/>
            <a:ext cx="62201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2000" dirty="0"/>
              <a:t>"Local </a:t>
            </a:r>
            <a:r>
              <a:rPr lang="es-419" sz="2000" dirty="0" err="1"/>
              <a:t>Area</a:t>
            </a:r>
            <a:r>
              <a:rPr lang="es-419" sz="2000" dirty="0"/>
              <a:t> Network" (Red de Área Local)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Red de dispositivos informáticos interconectados que están ubicados en un área geográfica relativamente pequeña.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Puede presentarse de dos maneras, conexión cableada, a través de cables ethernet o inalámbricas como el wifi.</a:t>
            </a:r>
            <a:endParaRPr lang="es-419" sz="2000" dirty="0"/>
          </a:p>
        </p:txBody>
      </p:sp>
      <p:pic>
        <p:nvPicPr>
          <p:cNvPr id="2050" name="Picture 2" descr="WiFi vs. Ethernet: diferencias y cuál de los dos debería usar | Computer Hoy">
            <a:extLst>
              <a:ext uri="{FF2B5EF4-FFF2-40B4-BE49-F238E27FC236}">
                <a16:creationId xmlns:a16="http://schemas.microsoft.com/office/drawing/2014/main" id="{F7872785-5F4E-487C-BD37-136DDF26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39" y="4970482"/>
            <a:ext cx="2828925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E3AB814-5212-4140-8B99-8EF4E35909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D45EA0-6D18-4694-AAC3-32096A16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39" y="1287353"/>
            <a:ext cx="3958145" cy="27208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3D12AAE-3FEC-4CAD-BAA5-5ACC53A7CF79}"/>
              </a:ext>
            </a:extLst>
          </p:cNvPr>
          <p:cNvSpPr txBox="1"/>
          <p:nvPr/>
        </p:nvSpPr>
        <p:spPr>
          <a:xfrm>
            <a:off x="5435353" y="5118387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Utilizada de forma corriente en hogares, oficinas, colegios, zonas públicas, etc. Este tipo de conexión es la que entrega internet a la mayoría de la población de forma regular, de forma cableada como por wifi.</a:t>
            </a:r>
          </a:p>
        </p:txBody>
      </p:sp>
    </p:spTree>
    <p:extLst>
      <p:ext uri="{BB962C8B-B14F-4D97-AF65-F5344CB8AC3E}">
        <p14:creationId xmlns:p14="http://schemas.microsoft.com/office/powerpoint/2010/main" val="116748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06534AB-9D43-4853-9714-CF84A540D7B6}"/>
              </a:ext>
            </a:extLst>
          </p:cNvPr>
          <p:cNvSpPr txBox="1"/>
          <p:nvPr/>
        </p:nvSpPr>
        <p:spPr>
          <a:xfrm>
            <a:off x="1269433" y="389523"/>
            <a:ext cx="622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>
                <a:latin typeface="+mj-lt"/>
              </a:rPr>
              <a:t>¿Qué es la WAN ?</a:t>
            </a:r>
            <a:endParaRPr lang="es-CL" sz="48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793908-C363-44AB-B413-AD890C2788E6}"/>
              </a:ext>
            </a:extLst>
          </p:cNvPr>
          <p:cNvSpPr txBox="1"/>
          <p:nvPr/>
        </p:nvSpPr>
        <p:spPr>
          <a:xfrm>
            <a:off x="1269433" y="1397125"/>
            <a:ext cx="571729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"Wide </a:t>
            </a:r>
            <a:r>
              <a:rPr lang="es-ES" sz="2000" dirty="0" err="1"/>
              <a:t>Area</a:t>
            </a:r>
            <a:r>
              <a:rPr lang="es-ES" sz="2000" dirty="0"/>
              <a:t> Network" (Red de Área Amplia)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Se refiere a una red de comunicación que abarca un área geográfica de gran tamaño, como puede ser un país, un continente o el planeta en su totalidad.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Este tipo de conexión se utiliza para conectar diferentes redes locales, como redes LAN a través de grandes distancias.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Para sistemas de telecomunicaciones, almacenar datos en servidores, para teletrabajo y para interconectar diferentes redes locales tipo LAN.</a:t>
            </a:r>
            <a:endParaRPr lang="es-419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B82772-0C94-4B2F-B7A8-FC5CFFF8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82" y="577050"/>
            <a:ext cx="4440149" cy="2544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57CF3B90-644D-4059-BC8D-04D3B5DDA5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A0DF77-5BC1-45EE-BC0A-A94869615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82" y="3581400"/>
            <a:ext cx="4440149" cy="285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36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A5A6E-524A-4BB3-B9AB-39F2F9DB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5717293" cy="931510"/>
          </a:xfrm>
        </p:spPr>
        <p:txBody>
          <a:bodyPr/>
          <a:lstStyle/>
          <a:p>
            <a:r>
              <a:rPr lang="es-419" dirty="0"/>
              <a:t>Características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3EF83F1-5A47-4E52-B7D4-96A2DE135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551333"/>
              </p:ext>
            </p:extLst>
          </p:nvPr>
        </p:nvGraphicFramePr>
        <p:xfrm>
          <a:off x="1544679" y="1970843"/>
          <a:ext cx="9632270" cy="4743787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488336">
                  <a:extLst>
                    <a:ext uri="{9D8B030D-6E8A-4147-A177-3AD203B41FA5}">
                      <a16:colId xmlns:a16="http://schemas.microsoft.com/office/drawing/2014/main" val="4031452953"/>
                    </a:ext>
                  </a:extLst>
                </a:gridCol>
                <a:gridCol w="3387348">
                  <a:extLst>
                    <a:ext uri="{9D8B030D-6E8A-4147-A177-3AD203B41FA5}">
                      <a16:colId xmlns:a16="http://schemas.microsoft.com/office/drawing/2014/main" val="3698503462"/>
                    </a:ext>
                  </a:extLst>
                </a:gridCol>
                <a:gridCol w="3756586">
                  <a:extLst>
                    <a:ext uri="{9D8B030D-6E8A-4147-A177-3AD203B41FA5}">
                      <a16:colId xmlns:a16="http://schemas.microsoft.com/office/drawing/2014/main" val="1150839584"/>
                    </a:ext>
                  </a:extLst>
                </a:gridCol>
              </a:tblGrid>
              <a:tr h="340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 </a:t>
                      </a:r>
                      <a:endParaRPr lang="es-419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b="1">
                          <a:effectLst/>
                        </a:rPr>
                        <a:t>WAN</a:t>
                      </a:r>
                      <a:endParaRPr lang="es-419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b="1" dirty="0">
                          <a:effectLst/>
                        </a:rPr>
                        <a:t>LAN </a:t>
                      </a:r>
                      <a:endParaRPr lang="es-419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640058"/>
                  </a:ext>
                </a:extLst>
              </a:tr>
              <a:tr h="340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b="1" dirty="0">
                          <a:effectLst/>
                        </a:rPr>
                        <a:t>Alcance</a:t>
                      </a:r>
                      <a:endParaRPr lang="es-419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>
                          <a:effectLst/>
                        </a:rPr>
                        <a:t>Internacional, global</a:t>
                      </a:r>
                      <a:endParaRPr lang="es-419" sz="1600" i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Limitado a “estructuras”</a:t>
                      </a:r>
                      <a:endParaRPr lang="es-419" sz="160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788050"/>
                  </a:ext>
                </a:extLst>
              </a:tr>
              <a:tr h="925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b="1" dirty="0">
                          <a:effectLst/>
                        </a:rPr>
                        <a:t>Velocidad</a:t>
                      </a:r>
                      <a:endParaRPr lang="es-419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Hasta algunos gigas por segundo</a:t>
                      </a:r>
                      <a:endParaRPr lang="es-419" sz="160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Ethernet 10/100 Mbps, Gigabit Ethernet (1 Gbps), 10 Gigabit Ethernet (10 Gbps)</a:t>
                      </a:r>
                      <a:endParaRPr lang="es-419" sz="160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010849"/>
                  </a:ext>
                </a:extLst>
              </a:tr>
              <a:tr h="925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b="1">
                          <a:effectLst/>
                        </a:rPr>
                        <a:t>Tamaño</a:t>
                      </a:r>
                      <a:endParaRPr lang="es-419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Generalmente requiere salas de servidores e infraestructura de gran tamaño</a:t>
                      </a:r>
                      <a:endParaRPr lang="es-419" sz="160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Dispositivos de pequeño tamaño tipo </a:t>
                      </a:r>
                      <a:r>
                        <a:rPr lang="es-419" sz="1600" dirty="0" err="1">
                          <a:effectLst/>
                        </a:rPr>
                        <a:t>routers</a:t>
                      </a:r>
                      <a:r>
                        <a:rPr lang="es-419" sz="1600" dirty="0">
                          <a:effectLst/>
                        </a:rPr>
                        <a:t> y cableado </a:t>
                      </a:r>
                      <a:endParaRPr lang="es-419" sz="160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983950"/>
                  </a:ext>
                </a:extLst>
              </a:tr>
              <a:tr h="925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b="1">
                          <a:effectLst/>
                        </a:rPr>
                        <a:t>Costo</a:t>
                      </a:r>
                      <a:endParaRPr lang="es-419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>
                          <a:effectLst/>
                        </a:rPr>
                        <a:t>Alto costo, requiere servidores y mantención</a:t>
                      </a:r>
                      <a:endParaRPr lang="es-419" sz="1600" i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Requiere costo de instalación y pago por servicio, relativamente menor</a:t>
                      </a:r>
                      <a:endParaRPr lang="es-419" sz="160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736238"/>
                  </a:ext>
                </a:extLst>
              </a:tr>
              <a:tr h="5208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b="1">
                          <a:effectLst/>
                        </a:rPr>
                        <a:t>Distancia geográfica</a:t>
                      </a:r>
                      <a:endParaRPr lang="es-419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>
                          <a:effectLst/>
                        </a:rPr>
                        <a:t>Abarca conexión global</a:t>
                      </a:r>
                      <a:endParaRPr lang="es-419" sz="1600" i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Se limita a zonas pequeñas</a:t>
                      </a:r>
                      <a:endParaRPr lang="es-419" sz="160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82751"/>
                  </a:ext>
                </a:extLst>
              </a:tr>
              <a:tr h="723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b="1" dirty="0">
                          <a:effectLst/>
                        </a:rPr>
                        <a:t>Tecnologías utilizadas</a:t>
                      </a:r>
                      <a:endParaRPr lang="es-419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>
                          <a:effectLst/>
                        </a:rPr>
                        <a:t>Fibra óptica, satélites, redes celulares</a:t>
                      </a:r>
                      <a:endParaRPr lang="es-419" sz="1600" i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419" sz="1600" dirty="0">
                          <a:effectLst/>
                        </a:rPr>
                        <a:t>ethernet, wifi, fibra </a:t>
                      </a:r>
                      <a:r>
                        <a:rPr lang="es-419" sz="1600" dirty="0" err="1">
                          <a:effectLst/>
                        </a:rPr>
                        <a:t>optica</a:t>
                      </a:r>
                      <a:r>
                        <a:rPr lang="es-419" sz="1600" dirty="0">
                          <a:effectLst/>
                        </a:rPr>
                        <a:t>, </a:t>
                      </a:r>
                      <a:r>
                        <a:rPr lang="es-419" sz="1600" dirty="0" err="1">
                          <a:effectLst/>
                        </a:rPr>
                        <a:t>lan</a:t>
                      </a:r>
                      <a:r>
                        <a:rPr lang="es-419" sz="1600" dirty="0">
                          <a:effectLst/>
                        </a:rPr>
                        <a:t> </a:t>
                      </a:r>
                      <a:r>
                        <a:rPr lang="es-419" sz="1600" dirty="0" err="1">
                          <a:effectLst/>
                        </a:rPr>
                        <a:t>inalambricas</a:t>
                      </a:r>
                      <a:r>
                        <a:rPr lang="es-419" sz="1600" dirty="0">
                          <a:effectLst/>
                        </a:rPr>
                        <a:t> punto a punto</a:t>
                      </a:r>
                      <a:endParaRPr lang="es-419" sz="160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434" marR="51434" marT="51434" marB="514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59456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819C175A-3527-4594-A195-DEA56F8BF2FB}"/>
              </a:ext>
            </a:extLst>
          </p:cNvPr>
          <p:cNvSpPr txBox="1"/>
          <p:nvPr/>
        </p:nvSpPr>
        <p:spPr>
          <a:xfrm>
            <a:off x="1251678" y="1163505"/>
            <a:ext cx="10218272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419" sz="1800" dirty="0">
                <a:effectLst/>
                <a:ea typeface="Arial" panose="020B0604020202020204" pitchFamily="34" charset="0"/>
              </a:rPr>
              <a:t>Cada tipo de conexión tiene sus propias características que la vuelven fundamental para diferentes usos, entre muchas de estas podemos las siguientes características principales:</a:t>
            </a:r>
          </a:p>
        </p:txBody>
      </p:sp>
    </p:spTree>
    <p:extLst>
      <p:ext uri="{BB962C8B-B14F-4D97-AF65-F5344CB8AC3E}">
        <p14:creationId xmlns:p14="http://schemas.microsoft.com/office/powerpoint/2010/main" val="36145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6128A-7DEC-435C-B47C-94868053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82761" cy="807223"/>
          </a:xfrm>
        </p:spPr>
        <p:txBody>
          <a:bodyPr>
            <a:normAutofit fontScale="90000"/>
          </a:bodyPr>
          <a:lstStyle/>
          <a:p>
            <a:r>
              <a:rPr lang="es-419" b="1" u="none" strike="noStrike" dirty="0">
                <a:solidFill>
                  <a:schemeClr val="tx1"/>
                </a:solidFill>
                <a:effectLst/>
              </a:rPr>
              <a:t>¿Dónde se encuentran estas redes?</a:t>
            </a:r>
            <a:br>
              <a:rPr lang="es-419" sz="1800" b="1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</a:b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E205F2-C002-4DDE-BE62-962A531A04B8}"/>
              </a:ext>
            </a:extLst>
          </p:cNvPr>
          <p:cNvSpPr txBox="1"/>
          <p:nvPr/>
        </p:nvSpPr>
        <p:spPr>
          <a:xfrm>
            <a:off x="1346373" y="1280575"/>
            <a:ext cx="47496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>
                <a:ea typeface="Arial" panose="020B0604020202020204" pitchFamily="34" charset="0"/>
              </a:rPr>
              <a:t>C</a:t>
            </a:r>
            <a:r>
              <a:rPr lang="es-419" sz="1800" b="1" dirty="0">
                <a:effectLst/>
                <a:ea typeface="Arial" panose="020B0604020202020204" pitchFamily="34" charset="0"/>
              </a:rPr>
              <a:t>onexión </a:t>
            </a:r>
            <a:r>
              <a:rPr lang="es-419" sz="1800" b="1" dirty="0" err="1">
                <a:effectLst/>
                <a:ea typeface="Arial" panose="020B0604020202020204" pitchFamily="34" charset="0"/>
              </a:rPr>
              <a:t>Lan</a:t>
            </a:r>
            <a:r>
              <a:rPr lang="es-419" sz="1800" b="1" dirty="0">
                <a:effectLst/>
                <a:ea typeface="Arial" panose="020B0604020202020204" pitchFamily="34" charset="0"/>
              </a:rPr>
              <a:t>:</a:t>
            </a:r>
            <a:r>
              <a:rPr lang="es-419" sz="1800" dirty="0">
                <a:effectLst/>
                <a:ea typeface="Arial" panose="020B0604020202020204" pitchFamily="34" charset="0"/>
              </a:rPr>
              <a:t> </a:t>
            </a:r>
          </a:p>
          <a:p>
            <a:endParaRPr lang="es-419" dirty="0">
              <a:ea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1800" dirty="0">
                <a:effectLst/>
                <a:ea typeface="Arial" panose="020B0604020202020204" pitchFamily="34" charset="0"/>
              </a:rPr>
              <a:t>Conexión Wifi de una casa, Conexión cableada en un ciber, Conexión inalámbrica en una biblioteca del campus de la universidad.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8E9975-62E5-4C45-B1B6-CCD36F029B08}"/>
              </a:ext>
            </a:extLst>
          </p:cNvPr>
          <p:cNvSpPr txBox="1"/>
          <p:nvPr/>
        </p:nvSpPr>
        <p:spPr>
          <a:xfrm>
            <a:off x="6415169" y="1393102"/>
            <a:ext cx="5197942" cy="197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419" b="1" dirty="0">
                <a:ea typeface="Arial" panose="020B0604020202020204" pitchFamily="34" charset="0"/>
              </a:rPr>
              <a:t>C</a:t>
            </a:r>
            <a:r>
              <a:rPr lang="es-419" sz="1800" b="1" dirty="0">
                <a:effectLst/>
                <a:ea typeface="Arial" panose="020B0604020202020204" pitchFamily="34" charset="0"/>
              </a:rPr>
              <a:t>onexión </a:t>
            </a:r>
            <a:r>
              <a:rPr lang="es-419" sz="1800" b="1" dirty="0" err="1">
                <a:effectLst/>
                <a:ea typeface="Arial" panose="020B0604020202020204" pitchFamily="34" charset="0"/>
              </a:rPr>
              <a:t>Wan</a:t>
            </a:r>
            <a:r>
              <a:rPr lang="es-419" sz="1800" b="1" dirty="0">
                <a:effectLst/>
                <a:ea typeface="Arial" panose="020B0604020202020204" pitchFamily="34" charset="0"/>
              </a:rPr>
              <a:t>:</a:t>
            </a:r>
            <a:r>
              <a:rPr lang="es-419" sz="1800" dirty="0">
                <a:effectLst/>
                <a:ea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419" dirty="0">
              <a:ea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419" sz="1800" dirty="0">
                <a:effectLst/>
                <a:ea typeface="Arial" panose="020B0604020202020204" pitchFamily="34" charset="0"/>
              </a:rPr>
              <a:t>Codificadores satelitales de señal de televisión, servidores de videojuegos online, servidor de una biblioteca virtual de una universidad con múltiples sedes en el país.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95ED0D-7AA1-4E05-8FA7-FFD6AC97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89" y="3057117"/>
            <a:ext cx="2605185" cy="1724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7EF6BB-7AF2-4E02-A95E-7E2C31114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37" y="4625412"/>
            <a:ext cx="3522074" cy="1850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D5C88BF-E607-4990-98B2-40BB5A47D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13" y="3524213"/>
            <a:ext cx="3904527" cy="2202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63282B2-ED8F-4C2A-ADD1-8D9657E3F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19" y="4625411"/>
            <a:ext cx="2968601" cy="1979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52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896BBDC-FBD4-4BFB-BEF1-55DDD1C67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00830"/>
              </p:ext>
            </p:extLst>
          </p:nvPr>
        </p:nvGraphicFramePr>
        <p:xfrm>
          <a:off x="3362325" y="180975"/>
          <a:ext cx="5467350" cy="324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35B0BFF8-B16E-4689-9716-2BCE55E6715B}"/>
              </a:ext>
            </a:extLst>
          </p:cNvPr>
          <p:cNvSpPr/>
          <p:nvPr/>
        </p:nvSpPr>
        <p:spPr>
          <a:xfrm>
            <a:off x="3508149" y="3688817"/>
            <a:ext cx="1524000" cy="1209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Mayor velocidad y menor latencia</a:t>
            </a:r>
            <a:endParaRPr lang="es-419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E3EE841-8716-4D51-B4B4-1A0E2DD0EAA6}"/>
              </a:ext>
            </a:extLst>
          </p:cNvPr>
          <p:cNvSpPr/>
          <p:nvPr/>
        </p:nvSpPr>
        <p:spPr>
          <a:xfrm>
            <a:off x="6963204" y="3787476"/>
            <a:ext cx="1809464" cy="93345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Menor velocidad y mayor latencia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B55BE45-CE87-49D6-9ED9-F6CA3BE363B8}"/>
              </a:ext>
            </a:extLst>
          </p:cNvPr>
          <p:cNvSpPr/>
          <p:nvPr/>
        </p:nvSpPr>
        <p:spPr>
          <a:xfrm>
            <a:off x="3450999" y="5203927"/>
            <a:ext cx="1781175" cy="1019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Conexión : Dispositivos dentro del área</a:t>
            </a:r>
            <a:endParaRPr lang="es-419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4E92F11-B0B5-49B2-8A10-07376D468D58}"/>
              </a:ext>
            </a:extLst>
          </p:cNvPr>
          <p:cNvSpPr/>
          <p:nvPr/>
        </p:nvSpPr>
        <p:spPr>
          <a:xfrm>
            <a:off x="7020211" y="5118202"/>
            <a:ext cx="16954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Conexión : Múltiples redes LAN conectadas</a:t>
            </a:r>
            <a:endParaRPr lang="es-419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5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3715-CECD-4CC5-93EB-BEC861BD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99" y="1939772"/>
            <a:ext cx="10178322" cy="1492132"/>
          </a:xfrm>
        </p:spPr>
        <p:txBody>
          <a:bodyPr/>
          <a:lstStyle/>
          <a:p>
            <a:r>
              <a:rPr lang="es-419" dirty="0"/>
              <a:t>MUCHAS GRACIAS POR SU ATENCIÓN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3A33D7-47AB-4697-984F-96CD8374FF76}"/>
              </a:ext>
            </a:extLst>
          </p:cNvPr>
          <p:cNvSpPr txBox="1"/>
          <p:nvPr/>
        </p:nvSpPr>
        <p:spPr>
          <a:xfrm>
            <a:off x="1189534" y="4918228"/>
            <a:ext cx="75282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Bibliografía</a:t>
            </a:r>
          </a:p>
          <a:p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https://es.diffen.com/tecnologia/LAN-vs-WAN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https://aws.amazon.com/es/compare/the-difference-between-lan-and-wan/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https://www.ticportal.es/glosario-tic/lan-red-area-local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https://www.computerweekly.com/es/definicion/Red-de-area-local-o-LAN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https://aws.amazon.com/es/what-is/wan/</a:t>
            </a:r>
          </a:p>
        </p:txBody>
      </p:sp>
    </p:spTree>
    <p:extLst>
      <p:ext uri="{BB962C8B-B14F-4D97-AF65-F5344CB8AC3E}">
        <p14:creationId xmlns:p14="http://schemas.microsoft.com/office/powerpoint/2010/main" val="77933258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792</TotalTime>
  <Words>608</Words>
  <Application>Microsoft Office PowerPoint</Application>
  <PresentationFormat>Panorámica</PresentationFormat>
  <Paragraphs>75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Distintivo</vt:lpstr>
      <vt:lpstr>Investigación de redes </vt:lpstr>
      <vt:lpstr>REDES WAN Y LAN</vt:lpstr>
      <vt:lpstr>Definiciones WAN y LAN </vt:lpstr>
      <vt:lpstr>Presentación de PowerPoint</vt:lpstr>
      <vt:lpstr>Características</vt:lpstr>
      <vt:lpstr>¿Dónde se encuentran estas redes? </vt:lpstr>
      <vt:lpstr>Presentación de PowerPoint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23</cp:revision>
  <dcterms:created xsi:type="dcterms:W3CDTF">2023-08-12T23:57:42Z</dcterms:created>
  <dcterms:modified xsi:type="dcterms:W3CDTF">2023-08-17T21:58:27Z</dcterms:modified>
</cp:coreProperties>
</file>