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3" r:id="rId5"/>
    <p:sldId id="265" r:id="rId6"/>
    <p:sldId id="264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41EE12-F28E-4B03-A404-A8FCAE0F6316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5727" y="1888874"/>
            <a:ext cx="81605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3230">
              <a:spcAft>
                <a:spcPts val="600"/>
              </a:spcAft>
            </a:pPr>
            <a:r>
              <a:rPr lang="en-GB" sz="4400" kern="1200" dirty="0">
                <a:latin typeface="+mn-lt"/>
                <a:ea typeface="+mn-ea"/>
                <a:cs typeface="+mn-cs"/>
              </a:rPr>
              <a:t>Lottery Scheduling Implementation for </a:t>
            </a:r>
            <a:r>
              <a:rPr lang="en-GB" sz="4400" kern="1200" dirty="0" err="1">
                <a:latin typeface="+mn-lt"/>
                <a:ea typeface="+mn-ea"/>
                <a:cs typeface="+mn-cs"/>
              </a:rPr>
              <a:t>FreeRTOS</a:t>
            </a:r>
            <a:endParaRPr lang="en-GB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644050" y="3600763"/>
            <a:ext cx="5207435" cy="20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3230">
              <a:spcAft>
                <a:spcPts val="600"/>
              </a:spcAft>
            </a:pPr>
            <a:r>
              <a:rPr lang="it-IT" sz="1745" kern="1200" dirty="0">
                <a:latin typeface="+mn-lt"/>
                <a:ea typeface="+mn-ea"/>
                <a:cs typeface="+mn-cs"/>
              </a:rPr>
              <a:t>Armenante Pietro - 329425</a:t>
            </a:r>
          </a:p>
          <a:p>
            <a:pPr algn="ctr" defTabSz="443230">
              <a:spcAft>
                <a:spcPts val="600"/>
              </a:spcAft>
            </a:pPr>
            <a:r>
              <a:rPr lang="it-IT" sz="1745" kern="1200" dirty="0">
                <a:latin typeface="+mn-lt"/>
                <a:ea typeface="+mn-ea"/>
                <a:cs typeface="+mn-cs"/>
              </a:rPr>
              <a:t>Coduri Christian - 333235</a:t>
            </a:r>
          </a:p>
          <a:p>
            <a:pPr algn="ctr" defTabSz="443230">
              <a:spcAft>
                <a:spcPts val="600"/>
              </a:spcAft>
            </a:pPr>
            <a:r>
              <a:rPr lang="it-IT" sz="1745" kern="1200" dirty="0">
                <a:latin typeface="+mn-lt"/>
                <a:ea typeface="+mn-ea"/>
                <a:cs typeface="+mn-cs"/>
              </a:rPr>
              <a:t>Lombardi Giovanni - 329015</a:t>
            </a:r>
          </a:p>
          <a:p>
            <a:pPr algn="ctr" defTabSz="443230">
              <a:spcAft>
                <a:spcPts val="600"/>
              </a:spcAft>
            </a:pPr>
            <a:r>
              <a:rPr lang="it-IT" sz="1745" kern="1200" dirty="0">
                <a:latin typeface="+mn-lt"/>
                <a:ea typeface="+mn-ea"/>
                <a:cs typeface="+mn-cs"/>
              </a:rPr>
              <a:t>Serafini Luca - 329442</a:t>
            </a:r>
          </a:p>
          <a:p>
            <a:pPr algn="ctr" defTabSz="443230">
              <a:spcAft>
                <a:spcPts val="600"/>
              </a:spcAft>
            </a:pPr>
            <a:endParaRPr lang="it-IT" sz="1745" dirty="0"/>
          </a:p>
          <a:p>
            <a:pPr algn="ctr" defTabSz="443230">
              <a:spcAft>
                <a:spcPts val="600"/>
              </a:spcAft>
            </a:pPr>
            <a:r>
              <a:rPr lang="it-IT" sz="1745" dirty="0"/>
              <a:t>Academic Year 2023/24</a:t>
            </a:r>
            <a:endParaRPr lang="en-GB" dirty="0"/>
          </a:p>
        </p:txBody>
      </p:sp>
      <p:pic>
        <p:nvPicPr>
          <p:cNvPr id="5" name="Picture 4" descr="A black and white image of a building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21" y="606731"/>
            <a:ext cx="2307758" cy="1016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80" y="1313117"/>
            <a:ext cx="1032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The function definition is located in the file </a:t>
            </a:r>
            <a:r>
              <a:rPr lang="en-GB" dirty="0" err="1">
                <a:latin typeface="Courier New" panose="02070309020205020404" pitchFamily="49" charset="0"/>
              </a:rPr>
              <a:t>task.c</a:t>
            </a:r>
            <a:r>
              <a:rPr lang="en-GB" b="0" i="0" dirty="0">
                <a:effectLst/>
                <a:latin typeface="Arial" panose="020B0604020202020204" pitchFamily="34" charset="0"/>
              </a:rPr>
              <a:t> and has been modified by adding a new parameter passed to the </a:t>
            </a:r>
            <a:r>
              <a:rPr lang="en-GB" dirty="0" err="1">
                <a:latin typeface="Courier New" panose="02070309020205020404" pitchFamily="49" charset="0"/>
              </a:rPr>
              <a:t>prvInitialiseNewTask</a:t>
            </a:r>
            <a:r>
              <a:rPr lang="en-GB" b="0" i="0" dirty="0">
                <a:effectLst/>
                <a:latin typeface="Arial" panose="020B0604020202020204" pitchFamily="34" charset="0"/>
              </a:rPr>
              <a:t> function.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0880" y="1995950"/>
            <a:ext cx="1032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</a:rPr>
              <a:t>prvInitialiseNewTask</a:t>
            </a:r>
            <a:r>
              <a:rPr lang="en-GB" b="0" i="0" dirty="0">
                <a:effectLst/>
                <a:latin typeface="Arial" panose="020B0604020202020204" pitchFamily="34" charset="0"/>
              </a:rPr>
              <a:t> function has been updated to store also the number of ticket with all the necessary information into the already allocated TCB remaining unaltered its functionalities.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8682" y="5785721"/>
            <a:ext cx="1007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Thanks to this process, the function to create task dynamically can be called in the following way:</a:t>
            </a:r>
          </a:p>
        </p:txBody>
      </p:sp>
      <p:pic>
        <p:nvPicPr>
          <p:cNvPr id="11" name="Picture 10" descr="A screen shot of a computer cod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5" y="2988288"/>
            <a:ext cx="4569034" cy="2668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62" y="6277815"/>
            <a:ext cx="5928874" cy="17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computer cod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16" y="3362355"/>
            <a:ext cx="5791702" cy="1920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1. Ticket </a:t>
            </a:r>
            <a:r>
              <a:rPr lang="it-IT" sz="3200" b="1" dirty="0" err="1"/>
              <a:t>Allocation</a:t>
            </a:r>
            <a:endParaRPr lang="en-GB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243" y="681487"/>
            <a:ext cx="543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2. Random Ticket Selection</a:t>
            </a:r>
            <a:endParaRPr lang="en-GB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3243" y="1352522"/>
            <a:ext cx="108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en-GB" dirty="0">
                <a:effectLst/>
                <a:latin typeface="Arial" panose="020B0604020202020204" pitchFamily="34" charset="0"/>
              </a:rPr>
              <a:t>In the file </a:t>
            </a:r>
            <a:r>
              <a:rPr lang="en-GB" dirty="0" err="1">
                <a:latin typeface="Courier New" panose="02070309020205020404" pitchFamily="49" charset="0"/>
              </a:rPr>
              <a:t>task.c</a:t>
            </a:r>
            <a:r>
              <a:rPr lang="en-GB" dirty="0">
                <a:effectLst/>
                <a:latin typeface="Arial" panose="020B0604020202020204" pitchFamily="34" charset="0"/>
              </a:rPr>
              <a:t> there is a function called </a:t>
            </a:r>
            <a:r>
              <a:rPr lang="en-GB" dirty="0" err="1">
                <a:latin typeface="Courier New" panose="02070309020205020404" pitchFamily="49" charset="0"/>
              </a:rPr>
              <a:t>vTaskSwitchContext</a:t>
            </a:r>
            <a:r>
              <a:rPr lang="en-GB" dirty="0">
                <a:effectLst/>
                <a:latin typeface="Arial" panose="020B0604020202020204" pitchFamily="34" charset="0"/>
              </a:rPr>
              <a:t>, which is responsible for switching from one task to another when a context switch is required. This function achieves its functionalities by calling other two functions: </a:t>
            </a:r>
            <a:r>
              <a:rPr lang="en-GB" dirty="0" err="1">
                <a:latin typeface="Courier New" panose="02070309020205020404" pitchFamily="49" charset="0"/>
              </a:rPr>
              <a:t>taskSELECT_HIGHEST_PRIORITY_TASK</a:t>
            </a:r>
            <a:r>
              <a:rPr lang="en-GB" dirty="0">
                <a:latin typeface="Courier New" panose="02070309020205020404" pitchFamily="49" charset="0"/>
              </a:rPr>
              <a:t>() </a:t>
            </a:r>
            <a:r>
              <a:rPr lang="en-GB" dirty="0">
                <a:effectLst/>
                <a:latin typeface="Arial" panose="020B0604020202020204" pitchFamily="34" charset="0"/>
              </a:rPr>
              <a:t>and </a:t>
            </a:r>
            <a:r>
              <a:rPr lang="en-GB" dirty="0" err="1">
                <a:latin typeface="Courier New" panose="02070309020205020404" pitchFamily="49" charset="0"/>
              </a:rPr>
              <a:t>traceTASK_SWITCHED_IN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3243" y="4199729"/>
            <a:ext cx="109641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The same modification has been applied to the </a:t>
            </a:r>
            <a:r>
              <a:rPr lang="en-GB" dirty="0" err="1">
                <a:latin typeface="Courier New" panose="02070309020205020404" pitchFamily="49" charset="0"/>
              </a:rPr>
              <a:t>vTaskStartScheduler</a:t>
            </a:r>
            <a:r>
              <a:rPr lang="en-GB" b="0" i="0" dirty="0">
                <a:effectLst/>
                <a:latin typeface="Arial" panose="020B0604020202020204" pitchFamily="34" charset="0"/>
              </a:rPr>
              <a:t> function, which is invoked by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the main to start the scheduler and choose the initial task to run. The only difference between the code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added in this two functions is that in the </a:t>
            </a:r>
            <a:r>
              <a:rPr lang="en-GB" dirty="0" err="1">
                <a:latin typeface="Courier New" panose="02070309020205020404" pitchFamily="49" charset="0"/>
              </a:rPr>
              <a:t>vTaskStartScheduler</a:t>
            </a:r>
            <a:r>
              <a:rPr lang="en-GB" b="0" i="0" dirty="0">
                <a:effectLst/>
                <a:latin typeface="Arial" panose="020B0604020202020204" pitchFamily="34" charset="0"/>
              </a:rPr>
              <a:t> there is a call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it-IT" altLang="en-GB" dirty="0" err="1">
                <a:latin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</a:rPr>
              <a:t>srand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b="0" i="0" dirty="0">
                <a:effectLst/>
                <a:latin typeface="Arial" panose="020B0604020202020204" pitchFamily="34" charset="0"/>
              </a:rPr>
              <a:t>, which initializes the seed for all subsequent calls to </a:t>
            </a:r>
            <a:r>
              <a:rPr lang="en-GB" dirty="0">
                <a:latin typeface="Courier New" panose="02070309020205020404" pitchFamily="49" charset="0"/>
              </a:rPr>
              <a:t>rand().</a:t>
            </a:r>
          </a:p>
        </p:txBody>
      </p:sp>
      <p:pic>
        <p:nvPicPr>
          <p:cNvPr id="6" name="Picture 5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132ECDEB-CA58-E198-E9F8-EA0BE6AC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57" y="2623510"/>
            <a:ext cx="4279286" cy="1505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243" y="1335033"/>
            <a:ext cx="1084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Finally, the function responsible for determining the winner in the lottery scheduling is defined as a macro named </a:t>
            </a:r>
            <a:r>
              <a:rPr lang="en-GB" dirty="0" err="1">
                <a:latin typeface="Courier New" panose="02070309020205020404" pitchFamily="49" charset="0"/>
              </a:rPr>
              <a:t>taskSELECT_LOTTERY_WINNER_TASK</a:t>
            </a:r>
            <a:r>
              <a:rPr lang="en-GB" b="0" i="0" dirty="0">
                <a:effectLst/>
                <a:latin typeface="Arial" panose="020B0604020202020204" pitchFamily="34" charset="0"/>
              </a:rPr>
              <a:t>. This function takes the previously extracted </a:t>
            </a:r>
            <a:r>
              <a:rPr lang="en-GB" dirty="0" err="1">
                <a:latin typeface="Courier New" panose="02070309020205020404" pitchFamily="49" charset="0"/>
              </a:rPr>
              <a:t>randomTicket</a:t>
            </a:r>
            <a:r>
              <a:rPr lang="en-GB" b="0" i="0" dirty="0">
                <a:effectLst/>
                <a:latin typeface="Arial" panose="020B0604020202020204" pitchFamily="34" charset="0"/>
              </a:rPr>
              <a:t> as input and use it to determine the winning process.</a:t>
            </a:r>
            <a:endParaRPr lang="en-GB" dirty="0"/>
          </a:p>
        </p:txBody>
      </p:sp>
      <p:pic>
        <p:nvPicPr>
          <p:cNvPr id="5" name="Picture 4" descr="A computer code with 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37" y="2327134"/>
            <a:ext cx="6233700" cy="409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3243" y="681487"/>
            <a:ext cx="543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3. Winner </a:t>
            </a:r>
            <a:r>
              <a:rPr lang="it-IT" sz="3200" b="1" dirty="0" err="1"/>
              <a:t>Determination</a:t>
            </a:r>
            <a:endParaRPr lang="en-GB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6"/>
          <a:stretch>
            <a:fillRect/>
          </a:stretch>
        </p:blipFill>
        <p:spPr>
          <a:xfrm>
            <a:off x="3672958" y="1746733"/>
            <a:ext cx="4846082" cy="4783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10882" y="1276068"/>
            <a:ext cx="93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ticket, it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winner task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4. </a:t>
            </a:r>
            <a:r>
              <a:rPr lang="en-GB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lang="en-GB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882" y="1276068"/>
            <a:ext cx="104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The evaluation has been conducted by means of tasks distribution and context switch timing spent.</a:t>
            </a:r>
            <a:endParaRPr lang="en-GB" dirty="0"/>
          </a:p>
        </p:txBody>
      </p:sp>
      <p:pic>
        <p:nvPicPr>
          <p:cNvPr id="4" name="Picture 3" descr="A screenshot of a computer cod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4" y="1879834"/>
            <a:ext cx="3383839" cy="3985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computer screen shot of a program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25" y="1879834"/>
            <a:ext cx="5502117" cy="3985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Evaluation</a:t>
            </a:r>
            <a:endParaRPr lang="en-GB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82" y="1276068"/>
            <a:ext cx="1057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1" i="0" dirty="0">
                <a:effectLst/>
                <a:latin typeface="Arial" panose="020B0604020202020204" pitchFamily="34" charset="0"/>
              </a:rPr>
              <a:t>Round Robin </a:t>
            </a:r>
            <a:r>
              <a:rPr lang="en-GB" b="0" i="0" dirty="0">
                <a:effectLst/>
                <a:latin typeface="Arial" panose="020B0604020202020204" pitchFamily="34" charset="0"/>
              </a:rPr>
              <a:t>aims to allocate CPU utilization equally among all involved tasks, theoretically achieving a percentage of 33 for each task.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Given that in this implementation the total number of tickets is 100, the </a:t>
            </a:r>
            <a:r>
              <a:rPr lang="en-GB" b="1" i="0" dirty="0">
                <a:effectLst/>
                <a:latin typeface="Arial" panose="020B0604020202020204" pitchFamily="34" charset="0"/>
              </a:rPr>
              <a:t>ticket scheduler</a:t>
            </a:r>
            <a:r>
              <a:rPr lang="en-GB" b="0" i="0" dirty="0">
                <a:effectLst/>
                <a:latin typeface="Arial" panose="020B0604020202020204" pitchFamily="34" charset="0"/>
              </a:rPr>
              <a:t> achieves a distribution that respects the number of tickets assigned to each task.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Evaluation</a:t>
            </a:r>
            <a:endParaRPr lang="en-GB" sz="3200" b="1" dirty="0"/>
          </a:p>
        </p:txBody>
      </p:sp>
      <p:pic>
        <p:nvPicPr>
          <p:cNvPr id="9" name="Picture 8" descr="A screenshot of a computer program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7"/>
          <a:stretch>
            <a:fillRect/>
          </a:stretch>
        </p:blipFill>
        <p:spPr>
          <a:xfrm>
            <a:off x="102535" y="2630117"/>
            <a:ext cx="1888695" cy="4006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A screenshot of a computer program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49" y="2630117"/>
            <a:ext cx="3124920" cy="4009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 screenshot of a computer progra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51" y="2630117"/>
            <a:ext cx="3124919" cy="4009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screenshot of a computer program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47" y="2630118"/>
            <a:ext cx="3124918" cy="4009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table of numbers and a number of time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2" y="1448775"/>
            <a:ext cx="5385733" cy="4078173"/>
          </a:xfrm>
          <a:prstGeom prst="rect">
            <a:avLst/>
          </a:prstGeom>
        </p:spPr>
      </p:pic>
      <p:pic>
        <p:nvPicPr>
          <p:cNvPr id="22" name="Picture 21" descr="A table with numbers and a few objects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87" y="2866777"/>
            <a:ext cx="5166808" cy="12421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Evaluation</a:t>
            </a:r>
            <a:endParaRPr lang="en-GB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6035" y="5600902"/>
            <a:ext cx="53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Round Robin and Ticket Scheduling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2070" y="4176761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Task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influences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Switch Time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268" y="681785"/>
            <a:ext cx="665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Configuration and Installation</a:t>
            </a:r>
            <a:endParaRPr lang="en-GB" sz="3200" b="1" dirty="0"/>
          </a:p>
        </p:txBody>
      </p:sp>
      <p:pic>
        <p:nvPicPr>
          <p:cNvPr id="5" name="Picture 4" descr="A blue circle with white stripes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8" y="1932632"/>
            <a:ext cx="967073" cy="967073"/>
          </a:xfrm>
          <a:prstGeom prst="rect">
            <a:avLst/>
          </a:prstGeom>
        </p:spPr>
      </p:pic>
      <p:pic>
        <p:nvPicPr>
          <p:cNvPr id="6" name="Picture 5" descr="A bird on a black background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49" y="4184045"/>
            <a:ext cx="1799129" cy="899565"/>
          </a:xfrm>
          <a:prstGeom prst="rect">
            <a:avLst/>
          </a:prstGeom>
        </p:spPr>
      </p:pic>
      <p:pic>
        <p:nvPicPr>
          <p:cNvPr id="7" name="Picture 6" descr="A green and black rectangle with letters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33" y="4268156"/>
            <a:ext cx="1891146" cy="731342"/>
          </a:xfrm>
          <a:prstGeom prst="rect">
            <a:avLst/>
          </a:prstGeom>
        </p:spPr>
      </p:pic>
      <p:pic>
        <p:nvPicPr>
          <p:cNvPr id="8" name="Picture 7" descr="A blue square with a logo on i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97" y="1802846"/>
            <a:ext cx="1091819" cy="1091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1377" y="2967487"/>
            <a:ext cx="14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Chocolatey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6378" y="2967487"/>
            <a:ext cx="9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white circle with white text&#10;&#10;Description automatically generate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94" y="2000414"/>
            <a:ext cx="967073" cy="967073"/>
          </a:xfrm>
          <a:prstGeom prst="rect">
            <a:avLst/>
          </a:prstGeom>
        </p:spPr>
      </p:pic>
      <p:pic>
        <p:nvPicPr>
          <p:cNvPr id="13" name="Picture 12" descr="A cartoon bull with horns&#10;&#10;Description automatically generate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53" y="3993382"/>
            <a:ext cx="1085754" cy="12808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89594" y="2967487"/>
            <a:ext cx="9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MinGW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2269" y="5274271"/>
            <a:ext cx="180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GCC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Toolchain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0859" y="5274271"/>
            <a:ext cx="129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9130" y="5276198"/>
            <a:ext cx="9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75" y="642333"/>
            <a:ext cx="4796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How to build a Demo</a:t>
            </a:r>
          </a:p>
          <a:p>
            <a:r>
              <a:rPr lang="it-IT" sz="2400" b="1" dirty="0"/>
              <a:t>The essential steps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4075" y="1657520"/>
            <a:ext cx="4054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Install an Eclipse </a:t>
            </a:r>
            <a:r>
              <a:rPr lang="it-IT" dirty="0" err="1"/>
              <a:t>distribution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Install the GCC </a:t>
            </a:r>
            <a:r>
              <a:rPr lang="it-IT" dirty="0" err="1"/>
              <a:t>Toolchain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QEMU download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Install </a:t>
            </a:r>
            <a:r>
              <a:rPr lang="it-IT" dirty="0" err="1"/>
              <a:t>FreeRTOS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Install </a:t>
            </a:r>
            <a:r>
              <a:rPr lang="it-IT" dirty="0" err="1"/>
              <a:t>Chocolatey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Download and </a:t>
            </a:r>
            <a:r>
              <a:rPr lang="it-IT" dirty="0" err="1"/>
              <a:t>install</a:t>
            </a:r>
            <a:r>
              <a:rPr lang="it-IT" dirty="0"/>
              <a:t> Make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Eclipse – Import the Demo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Eclipse – PATH Update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Install </a:t>
            </a:r>
            <a:r>
              <a:rPr lang="it-IT" dirty="0" err="1"/>
              <a:t>MinGW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Project &gt; Build </a:t>
            </a:r>
            <a:r>
              <a:rPr lang="it-IT" dirty="0" err="1"/>
              <a:t>All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QEMU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command</a:t>
            </a:r>
            <a:r>
              <a:rPr lang="it-IT" dirty="0"/>
              <a:t>:</a:t>
            </a:r>
          </a:p>
        </p:txBody>
      </p:sp>
      <p:pic>
        <p:nvPicPr>
          <p:cNvPr id="4" name="Picture 3" descr="A screenshot of a computer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23" y="1876705"/>
            <a:ext cx="3077452" cy="2654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screenshot of a computer program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75" y="2271231"/>
            <a:ext cx="3938932" cy="202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5570" y="5200480"/>
            <a:ext cx="10980860" cy="923330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-system-arm -machine mps2-an385 -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cortex-m3 -kernel "C:\Users\Christian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\Desktop\FreeRTOSv202212.01\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FreeRTOS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\Demo\CORTEX_MPS2_QEMU_IAR_GCC\build\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\output\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RTOSDemo.out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-monitor none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nographic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-serial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83" y="691293"/>
            <a:ext cx="665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 practical example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0883" y="1488436"/>
            <a:ext cx="1062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Four task functions are defined in the code: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vTask1</a:t>
            </a:r>
            <a:r>
              <a:rPr lang="en-GB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vTask2</a:t>
            </a:r>
            <a:r>
              <a:rPr lang="en-GB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vTask3</a:t>
            </a:r>
            <a:r>
              <a:rPr lang="en-GB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vTask4</a:t>
            </a:r>
            <a:r>
              <a:rPr lang="en-GB" b="0" i="0" dirty="0">
                <a:effectLst/>
                <a:latin typeface="Arial" panose="020B0604020202020204" pitchFamily="34" charset="0"/>
              </a:rPr>
              <a:t>. Each task function is responsible for printing a specific message to the console.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Then, the tasks are created in the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main </a:t>
            </a:r>
            <a:r>
              <a:rPr lang="en-GB" b="0" i="0" dirty="0">
                <a:effectLst/>
                <a:latin typeface="Arial" panose="020B0604020202020204" pitchFamily="34" charset="0"/>
              </a:rPr>
              <a:t>function using 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xTaskCreate</a:t>
            </a:r>
            <a:r>
              <a:rPr lang="en-GB" b="0" i="0" dirty="0">
                <a:effectLst/>
                <a:latin typeface="Arial" panose="020B0604020202020204" pitchFamily="34" charset="0"/>
              </a:rPr>
              <a:t>. Each task is assigned a priority level and a stack size to manage resources efficiently.</a:t>
            </a:r>
          </a:p>
        </p:txBody>
      </p:sp>
      <p:pic>
        <p:nvPicPr>
          <p:cNvPr id="9" name="Picture 8" descr="A computer code with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64" y="3195386"/>
            <a:ext cx="7404871" cy="2971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97" y="2634620"/>
            <a:ext cx="5608806" cy="3848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13" y="1567247"/>
            <a:ext cx="3063624" cy="207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0883" y="2070136"/>
            <a:ext cx="91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effectLst/>
                <a:latin typeface="Arial" panose="020B0604020202020204" pitchFamily="34" charset="0"/>
              </a:rPr>
              <a:t>… ensuring mutual exclusion while accessing the UART peripheral from multiple tasks.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10883" y="691293"/>
            <a:ext cx="665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 practical example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884" y="1488436"/>
            <a:ext cx="611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A mutex is created using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FreeRTOS</a:t>
            </a:r>
            <a:r>
              <a:rPr lang="en-GB" b="0" i="0" dirty="0">
                <a:effectLst/>
                <a:latin typeface="Arial" panose="020B0604020202020204" pitchFamily="34" charset="0"/>
              </a:rPr>
              <a:t> Semaphore API …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83" y="1943017"/>
            <a:ext cx="965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As the tasks have been created, the timer starts counting and the scheduler starts working.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0883" y="3673612"/>
            <a:ext cx="565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A timer callback function, 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vTimerCallback</a:t>
            </a:r>
            <a:r>
              <a:rPr lang="en-GB" b="0" i="0" dirty="0">
                <a:effectLst/>
                <a:latin typeface="Arial" panose="020B0604020202020204" pitchFamily="34" charset="0"/>
              </a:rPr>
              <a:t>, is defined to notify Task 4 when a certain time interval elapses and it can proceed executing its code.</a:t>
            </a:r>
            <a:endParaRPr lang="en-GB" dirty="0"/>
          </a:p>
        </p:txBody>
      </p:sp>
      <p:pic>
        <p:nvPicPr>
          <p:cNvPr id="6" name="Picture 5" descr="A close-up of a computer scree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36" y="2454336"/>
            <a:ext cx="7248806" cy="900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71" y="1578345"/>
            <a:ext cx="6116127" cy="189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A close-up of a computer screen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75" y="5090141"/>
            <a:ext cx="3962743" cy="69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0883" y="691293"/>
            <a:ext cx="665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 practical example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884" y="1488436"/>
            <a:ext cx="38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Then, a Timer has been created:</a:t>
            </a: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0EEB16-B868-21A1-D17F-A46575B00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23" y="3553526"/>
            <a:ext cx="4621238" cy="2527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883" y="1413627"/>
            <a:ext cx="1056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main </a:t>
            </a:r>
            <a:r>
              <a:rPr lang="en-GB" b="0" i="0" dirty="0">
                <a:effectLst/>
                <a:latin typeface="Arial" panose="020B0604020202020204" pitchFamily="34" charset="0"/>
              </a:rPr>
              <a:t>function initializes the UART peripheral, creates tasks, and starts the FreeRTOS scheduler. Once the scheduler starts, tasks execute concurrently, printing their respective messages to the console. Task 4 waits for the timer callback to occur before executing.</a:t>
            </a:r>
            <a:endParaRPr lang="en-GB" dirty="0"/>
          </a:p>
        </p:txBody>
      </p:sp>
      <p:pic>
        <p:nvPicPr>
          <p:cNvPr id="4" name="Picture 3" descr="A computer screen shot of a blue screen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5"/>
          <a:stretch>
            <a:fillRect/>
          </a:stretch>
        </p:blipFill>
        <p:spPr>
          <a:xfrm>
            <a:off x="4987997" y="2622430"/>
            <a:ext cx="2216005" cy="3318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10883" y="691293"/>
            <a:ext cx="391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 practical example</a:t>
            </a:r>
            <a:endParaRPr lang="en-GB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154" y="1859339"/>
            <a:ext cx="110676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lottery scheduler is a probabilistic scheduling algorithm structured around the following principles: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Ticket Allocation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Ticket Selection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Winner Determination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 time is proportional to the number of tickets given to each tasks. Giving each</a:t>
            </a:r>
            <a:b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at least one lottery ticket guarantees that it has a non-zero probability of being</a:t>
            </a:r>
            <a:b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 at each scheduling operation. For this reason, the lottery ticket scheduler provides a fair</a:t>
            </a:r>
            <a:b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for allocating CPU time among processes, </a:t>
            </a:r>
            <a:r>
              <a:rPr lang="en-GB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mitigating the risk of starvation</a:t>
            </a:r>
            <a:r>
              <a:rPr lang="en-GB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Lottery</a:t>
            </a:r>
            <a:r>
              <a:rPr lang="it-IT" sz="3200" b="1" dirty="0"/>
              <a:t> Scheduling </a:t>
            </a:r>
            <a:r>
              <a:rPr lang="it-IT" sz="3200" b="1" dirty="0" err="1"/>
              <a:t>Algorithm</a:t>
            </a:r>
            <a:endParaRPr lang="en-GB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82" y="1500366"/>
            <a:ext cx="551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In the file </a:t>
            </a:r>
            <a:r>
              <a:rPr lang="en-GB" dirty="0" err="1">
                <a:latin typeface="Courier New" panose="02070309020205020404" pitchFamily="49" charset="0"/>
              </a:rPr>
              <a:t>FreeRTOSConfig.h</a:t>
            </a:r>
            <a:r>
              <a:rPr lang="en-GB" b="0" i="0" dirty="0">
                <a:effectLst/>
                <a:latin typeface="Arial" panose="020B0604020202020204" pitchFamily="34" charset="0"/>
              </a:rPr>
              <a:t> a constant named 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config</a:t>
            </a:r>
            <a:r>
              <a:rPr lang="en-GB" dirty="0" err="1">
                <a:latin typeface="Courier New" panose="02070309020205020404" pitchFamily="49" charset="0"/>
              </a:rPr>
              <a:t>USE_TICKETS</a:t>
            </a:r>
            <a:r>
              <a:rPr lang="en-GB" b="0" i="0" dirty="0">
                <a:effectLst/>
                <a:latin typeface="Arial" panose="020B0604020202020204" pitchFamily="34" charset="0"/>
              </a:rPr>
              <a:t> has been defined.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0882" y="2130727"/>
            <a:ext cx="551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</a:rPr>
              <a:t>T</a:t>
            </a:r>
            <a:r>
              <a:rPr lang="en-GB" b="0" i="0" dirty="0">
                <a:effectLst/>
                <a:latin typeface="Arial" panose="020B0604020202020204" pitchFamily="34" charset="0"/>
              </a:rPr>
              <a:t>he Task Control Block (TCB) structure has been revised to include the effective number of tickets assigned to each task.</a:t>
            </a:r>
            <a:endParaRPr lang="en-GB" dirty="0"/>
          </a:p>
        </p:txBody>
      </p:sp>
      <p:pic>
        <p:nvPicPr>
          <p:cNvPr id="6" name="Picture 5" descr="A screen shot of a computer cod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63" y="1338907"/>
            <a:ext cx="3109229" cy="1615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10882" y="3438908"/>
            <a:ext cx="108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Arial" panose="020B0604020202020204" pitchFamily="34" charset="0"/>
              </a:rPr>
              <a:t>In the </a:t>
            </a:r>
            <a:r>
              <a:rPr lang="en-GB" dirty="0" err="1">
                <a:latin typeface="Courier New" panose="02070309020205020404" pitchFamily="49" charset="0"/>
              </a:rPr>
              <a:t>task.h</a:t>
            </a:r>
            <a:r>
              <a:rPr lang="en-GB" b="0" i="0" dirty="0">
                <a:effectLst/>
                <a:latin typeface="Arial" panose="020B0604020202020204" pitchFamily="34" charset="0"/>
              </a:rPr>
              <a:t> file, the prototype of the function </a:t>
            </a:r>
            <a:r>
              <a:rPr lang="en-GB" dirty="0" err="1">
                <a:latin typeface="Courier New" panose="02070309020205020404" pitchFamily="49" charset="0"/>
              </a:rPr>
              <a:t>xTaskCreate</a:t>
            </a:r>
            <a:r>
              <a:rPr lang="en-GB" b="0" i="0" dirty="0">
                <a:effectLst/>
                <a:latin typeface="Arial" panose="020B0604020202020204" pitchFamily="34" charset="0"/>
              </a:rPr>
              <a:t> has been modified to allow specifying the number of tickets directly when creating a new task.</a:t>
            </a:r>
            <a:endParaRPr lang="en-GB" dirty="0"/>
          </a:p>
        </p:txBody>
      </p:sp>
      <p:pic>
        <p:nvPicPr>
          <p:cNvPr id="9" name="Picture 8" descr="A computer code with black 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76" y="4246698"/>
            <a:ext cx="6287045" cy="1234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0882" y="691293"/>
            <a:ext cx="528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1. Ticket </a:t>
            </a:r>
            <a:r>
              <a:rPr lang="it-IT" sz="3200" b="1" dirty="0" err="1"/>
              <a:t>Allocation</a:t>
            </a:r>
            <a:endParaRPr lang="en-GB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850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ARMENANTE</dc:creator>
  <cp:lastModifiedBy>PIETRO ARMENANTE</cp:lastModifiedBy>
  <cp:revision>16</cp:revision>
  <dcterms:created xsi:type="dcterms:W3CDTF">2024-02-20T12:15:00Z</dcterms:created>
  <dcterms:modified xsi:type="dcterms:W3CDTF">2024-02-25T16:15:05Z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09BD21E5A9374B25A5CD01A7CE0C38B8_12</vt:lpwstr>
  </property>
  <property fmtid="{D5CDD505-2E9C-101B-9397-08002B2CF9AE}" pid="3" name="KSOProductBuildVer">
    <vt:lpwstr>1033-12.2.0.13489</vt:lpwstr>
  </property>
</Properties>
</file>