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excel_calibra&#231;&#227;o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minimos%20Quadrados%20pontos%20(25-30mm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minimos%20Quadrados%20pontos%20(25-30mm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minimos%20Quadrados%20pontos%20(25-30mm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/>
              <a:t>Curva</a:t>
            </a:r>
            <a:r>
              <a:rPr lang="pt-BR" sz="1800" b="1" baseline="0"/>
              <a:t> Sensor TCRT5000 - (10mm-90mm)</a:t>
            </a:r>
            <a:endParaRPr lang="pt-BR" sz="1800" b="1"/>
          </a:p>
        </c:rich>
      </c:tx>
      <c:layout>
        <c:manualLayout>
          <c:xMode val="edge"/>
          <c:yMode val="edge"/>
          <c:x val="0.26519389309505248"/>
          <c:y val="1.8932871788679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Plan1!$D$55:$Q$55</c:f>
              <c:numCache>
                <c:formatCode>General</c:formatCode>
                <c:ptCount val="14"/>
                <c:pt idx="0">
                  <c:v>0.45640043999999991</c:v>
                </c:pt>
                <c:pt idx="1">
                  <c:v>0.62648108000000013</c:v>
                </c:pt>
                <c:pt idx="2">
                  <c:v>0.72699877999999973</c:v>
                </c:pt>
                <c:pt idx="3">
                  <c:v>0.78500124000000016</c:v>
                </c:pt>
                <c:pt idx="4">
                  <c:v>0.8237997600000001</c:v>
                </c:pt>
                <c:pt idx="5">
                  <c:v>0.85223945999999995</c:v>
                </c:pt>
                <c:pt idx="6">
                  <c:v>0.87213688000000023</c:v>
                </c:pt>
                <c:pt idx="7">
                  <c:v>0.88742858000000024</c:v>
                </c:pt>
                <c:pt idx="8">
                  <c:v>0.89821746000000013</c:v>
                </c:pt>
                <c:pt idx="9">
                  <c:v>0.90619795999999997</c:v>
                </c:pt>
                <c:pt idx="10">
                  <c:v>0.91316240000000004</c:v>
                </c:pt>
                <c:pt idx="11">
                  <c:v>0.91869608000000003</c:v>
                </c:pt>
                <c:pt idx="12">
                  <c:v>0.92270580000000024</c:v>
                </c:pt>
                <c:pt idx="13">
                  <c:v>0.92646633999999972</c:v>
                </c:pt>
              </c:numCache>
            </c:numRef>
          </c:xVal>
          <c:yVal>
            <c:numRef>
              <c:f>Plan1!$D$4:$Q$4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E9-4FB8-9C63-871907254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156752"/>
        <c:axId val="438157408"/>
      </c:scatterChart>
      <c:valAx>
        <c:axId val="43815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Média</a:t>
                </a:r>
                <a:r>
                  <a:rPr lang="pt-BR" baseline="0"/>
                  <a:t> bits (50 amostras)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8157408"/>
        <c:crosses val="autoZero"/>
        <c:crossBetween val="midCat"/>
      </c:valAx>
      <c:valAx>
        <c:axId val="43815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Distância</a:t>
                </a:r>
                <a:r>
                  <a:rPr lang="pt-BR" baseline="0"/>
                  <a:t>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815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Distância</a:t>
            </a:r>
            <a:r>
              <a:rPr lang="pt-BR" baseline="0"/>
              <a:t> X Bits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5541119660749459E-2"/>
          <c:y val="0.13469778406627786"/>
          <c:w val="0.89348344024417747"/>
          <c:h val="0.7810542985545473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Plan8!$B$29:$AG$29</c:f>
              <c:numCache>
                <c:formatCode>General</c:formatCode>
                <c:ptCount val="32"/>
                <c:pt idx="0">
                  <c:v>0.61143347000000003</c:v>
                </c:pt>
                <c:pt idx="2">
                  <c:v>0.62604400999999987</c:v>
                </c:pt>
                <c:pt idx="4">
                  <c:v>0.65162387999999993</c:v>
                </c:pt>
                <c:pt idx="6">
                  <c:v>0.67417334999999989</c:v>
                </c:pt>
                <c:pt idx="8">
                  <c:v>0.69796832999999991</c:v>
                </c:pt>
                <c:pt idx="10">
                  <c:v>0.71998055999999999</c:v>
                </c:pt>
                <c:pt idx="12">
                  <c:v>0.73664474000000002</c:v>
                </c:pt>
                <c:pt idx="14">
                  <c:v>0.75479120999999993</c:v>
                </c:pt>
                <c:pt idx="16">
                  <c:v>0.77084986999999994</c:v>
                </c:pt>
                <c:pt idx="18">
                  <c:v>0.78241519000000015</c:v>
                </c:pt>
                <c:pt idx="20">
                  <c:v>0.78857874999999966</c:v>
                </c:pt>
                <c:pt idx="22">
                  <c:v>0.80424912000000015</c:v>
                </c:pt>
                <c:pt idx="24">
                  <c:v>0.81016849000000013</c:v>
                </c:pt>
                <c:pt idx="26">
                  <c:v>0.82129418999999992</c:v>
                </c:pt>
                <c:pt idx="28">
                  <c:v>0.82699874000000007</c:v>
                </c:pt>
                <c:pt idx="30">
                  <c:v>0.83501603000000013</c:v>
                </c:pt>
              </c:numCache>
            </c:numRef>
          </c:xVal>
          <c:yVal>
            <c:numRef>
              <c:f>Plan8!$B$28:$AG$28</c:f>
              <c:numCache>
                <c:formatCode>General</c:formatCode>
                <c:ptCount val="32"/>
                <c:pt idx="0">
                  <c:v>15</c:v>
                </c:pt>
                <c:pt idx="2">
                  <c:v>16</c:v>
                </c:pt>
                <c:pt idx="4">
                  <c:v>17</c:v>
                </c:pt>
                <c:pt idx="6">
                  <c:v>18</c:v>
                </c:pt>
                <c:pt idx="8">
                  <c:v>19</c:v>
                </c:pt>
                <c:pt idx="10">
                  <c:v>20</c:v>
                </c:pt>
                <c:pt idx="12">
                  <c:v>21</c:v>
                </c:pt>
                <c:pt idx="14">
                  <c:v>22</c:v>
                </c:pt>
                <c:pt idx="16">
                  <c:v>23</c:v>
                </c:pt>
                <c:pt idx="18">
                  <c:v>24</c:v>
                </c:pt>
                <c:pt idx="20">
                  <c:v>25</c:v>
                </c:pt>
                <c:pt idx="22">
                  <c:v>26</c:v>
                </c:pt>
                <c:pt idx="24">
                  <c:v>27</c:v>
                </c:pt>
                <c:pt idx="26">
                  <c:v>28</c:v>
                </c:pt>
                <c:pt idx="28">
                  <c:v>29</c:v>
                </c:pt>
                <c:pt idx="30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B8-446C-ACA5-77C6B2049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508416"/>
        <c:axId val="424509072"/>
      </c:scatterChart>
      <c:valAx>
        <c:axId val="424508416"/>
        <c:scaling>
          <c:orientation val="minMax"/>
          <c:min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Média</a:t>
                </a:r>
                <a:r>
                  <a:rPr lang="pt-BR" baseline="0"/>
                  <a:t> de Bits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4509072"/>
        <c:crosses val="autoZero"/>
        <c:crossBetween val="midCat"/>
      </c:valAx>
      <c:valAx>
        <c:axId val="4245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Distância</a:t>
                </a:r>
                <a:r>
                  <a:rPr lang="pt-BR" baseline="0"/>
                  <a:t>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450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Bits</a:t>
            </a:r>
            <a:r>
              <a:rPr lang="pt-BR" baseline="0"/>
              <a:t> X Distancia Minimos Quadrados (25-30mm)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2706484675176637"/>
                  <c:y val="2.23366411253967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baseline="0"/>
                      <a:t>y = 0,009x + 0,5656</a:t>
                    </a:r>
                    <a:br>
                      <a:rPr lang="en-US" sz="1100" b="1" baseline="0"/>
                    </a:br>
                    <a:r>
                      <a:rPr lang="en-US" sz="1100" b="1" baseline="0"/>
                      <a:t>R² = 0,9773</a:t>
                    </a:r>
                    <a:endParaRPr lang="en-US" sz="1100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Plan8!$A$11:$A$16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</c:numCache>
            </c:numRef>
          </c:xVal>
          <c:yVal>
            <c:numRef>
              <c:f>Plan8!$B$11:$B$16</c:f>
              <c:numCache>
                <c:formatCode>General</c:formatCode>
                <c:ptCount val="6"/>
                <c:pt idx="0">
                  <c:v>0.78857874999999999</c:v>
                </c:pt>
                <c:pt idx="1">
                  <c:v>0.80424912000000004</c:v>
                </c:pt>
                <c:pt idx="2">
                  <c:v>0.81016849000000002</c:v>
                </c:pt>
                <c:pt idx="3">
                  <c:v>0.82129419000000004</c:v>
                </c:pt>
                <c:pt idx="4">
                  <c:v>0.82699873999999995</c:v>
                </c:pt>
                <c:pt idx="5">
                  <c:v>0.83501603000000002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AC-4645-82E1-8934F6379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3394816"/>
        <c:axId val="643392520"/>
      </c:scatterChart>
      <c:valAx>
        <c:axId val="64339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Distancia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3392520"/>
        <c:crosses val="autoZero"/>
        <c:crossBetween val="midCat"/>
      </c:valAx>
      <c:valAx>
        <c:axId val="64339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Bits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339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Distância</a:t>
            </a:r>
            <a:r>
              <a:rPr lang="pt-BR" baseline="0"/>
              <a:t> X Bits (Minimos Quadrados 25-30mm)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9781746031746032E-2"/>
          <c:y val="0.11508346619852668"/>
          <c:w val="0.86971307592632785"/>
          <c:h val="0.7327292034337841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092469007435229E-2"/>
                  <c:y val="0.349971460523834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baseline="0" dirty="0"/>
                      <a:t>y = 111,11x - 62,844</a:t>
                    </a:r>
                    <a:endParaRPr lang="en-US" sz="1400" b="1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Plan8!$A$37:$A$42</c:f>
              <c:numCache>
                <c:formatCode>General</c:formatCode>
                <c:ptCount val="6"/>
                <c:pt idx="0">
                  <c:v>0.78857874999999999</c:v>
                </c:pt>
                <c:pt idx="1">
                  <c:v>0.80424912000000004</c:v>
                </c:pt>
                <c:pt idx="2">
                  <c:v>0.81016849000000002</c:v>
                </c:pt>
                <c:pt idx="3">
                  <c:v>0.82129419000000004</c:v>
                </c:pt>
                <c:pt idx="4">
                  <c:v>0.82699873999999995</c:v>
                </c:pt>
                <c:pt idx="5">
                  <c:v>0.83501603000000002</c:v>
                </c:pt>
              </c:numCache>
            </c:numRef>
          </c:xVal>
          <c:yVal>
            <c:numRef>
              <c:f>Plan8!$B$37:$B$42</c:f>
              <c:numCache>
                <c:formatCode>General</c:formatCode>
                <c:ptCount val="6"/>
                <c:pt idx="0">
                  <c:v>24.696495235405557</c:v>
                </c:pt>
                <c:pt idx="1">
                  <c:v>26.432105136314128</c:v>
                </c:pt>
                <c:pt idx="2">
                  <c:v>27.087719341922615</c:v>
                </c:pt>
                <c:pt idx="3">
                  <c:v>28.319973275590961</c:v>
                </c:pt>
                <c:pt idx="4">
                  <c:v>28.951794570188845</c:v>
                </c:pt>
                <c:pt idx="5">
                  <c:v>29.83976900234682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0B9-479A-905F-0D7665CC6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874264"/>
        <c:axId val="426874920"/>
      </c:scatterChart>
      <c:valAx>
        <c:axId val="426874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Média</a:t>
                </a:r>
                <a:r>
                  <a:rPr lang="pt-BR" baseline="0"/>
                  <a:t> Bits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6874920"/>
        <c:crosses val="autoZero"/>
        <c:crossBetween val="midCat"/>
      </c:valAx>
      <c:valAx>
        <c:axId val="426874920"/>
        <c:scaling>
          <c:orientation val="minMax"/>
          <c:min val="2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Distância</a:t>
                </a:r>
                <a:r>
                  <a:rPr lang="pt-BR" baseline="0"/>
                  <a:t>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6874264"/>
        <c:crossesAt val="0.78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76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8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8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02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72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0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37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06A3-75D2-4D8C-84E7-D631CE9E2D5B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D815-12CF-44B6-9FB3-E9CBABDC73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pt-BR" dirty="0"/>
              <a:t>Calibração Sensor de Distância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Sensor Óptico Reflexivo TCRT5000</a:t>
            </a:r>
          </a:p>
        </p:txBody>
      </p:sp>
    </p:spTree>
    <p:extLst>
      <p:ext uri="{BB962C8B-B14F-4D97-AF65-F5344CB8AC3E}">
        <p14:creationId xmlns:p14="http://schemas.microsoft.com/office/powerpoint/2010/main" val="220661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9" y="702296"/>
            <a:ext cx="7202063" cy="5844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94" y="89555"/>
            <a:ext cx="8457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Dados de para o levantamento da curva de resposta do sensor óptico reflexivo</a:t>
            </a:r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395922"/>
              </p:ext>
            </p:extLst>
          </p:nvPr>
        </p:nvGraphicFramePr>
        <p:xfrm>
          <a:off x="8287986" y="1475296"/>
          <a:ext cx="3678543" cy="320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10656016" y="3489637"/>
            <a:ext cx="546440" cy="2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8856092" y="3497021"/>
            <a:ext cx="225522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856092" y="3705362"/>
            <a:ext cx="178388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10816622" y="4403857"/>
            <a:ext cx="192454" cy="5457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471377" y="3350148"/>
            <a:ext cx="22192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Faixa boa </a:t>
            </a:r>
          </a:p>
          <a:p>
            <a:r>
              <a:rPr lang="pt-BR" sz="1100" dirty="0"/>
              <a:t>de atuação</a:t>
            </a:r>
          </a:p>
          <a:p>
            <a:endParaRPr lang="pt-BR" sz="1100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1170545" y="3520118"/>
            <a:ext cx="0" cy="6160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0702496" y="3764457"/>
            <a:ext cx="0" cy="37171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0800000">
            <a:off x="8255962" y="3456517"/>
            <a:ext cx="144648" cy="336175"/>
          </a:xfrm>
          <a:prstGeom prst="rightBrace">
            <a:avLst>
              <a:gd name="adj1" fmla="val 149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/>
          <p:cNvSpPr txBox="1"/>
          <p:nvPr/>
        </p:nvSpPr>
        <p:spPr>
          <a:xfrm>
            <a:off x="9345287" y="4823605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Faixa de % do bit com grande variação</a:t>
            </a:r>
          </a:p>
        </p:txBody>
      </p:sp>
    </p:spTree>
    <p:extLst>
      <p:ext uri="{BB962C8B-B14F-4D97-AF65-F5344CB8AC3E}">
        <p14:creationId xmlns:p14="http://schemas.microsoft.com/office/powerpoint/2010/main" val="30645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919"/>
            <a:ext cx="12192000" cy="5905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8962" y="289367"/>
            <a:ext cx="1124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Tabela de dados da resposta do sensor para cada </a:t>
            </a:r>
            <a:r>
              <a:rPr lang="pt-BR" sz="2400" b="1" dirty="0" err="1"/>
              <a:t>mílimitro</a:t>
            </a:r>
            <a:r>
              <a:rPr lang="pt-BR" sz="2400" b="1" dirty="0"/>
              <a:t> (15mm – 30mm)</a:t>
            </a:r>
          </a:p>
        </p:txBody>
      </p:sp>
    </p:spTree>
    <p:extLst>
      <p:ext uri="{BB962C8B-B14F-4D97-AF65-F5344CB8AC3E}">
        <p14:creationId xmlns:p14="http://schemas.microsoft.com/office/powerpoint/2010/main" val="68566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761" y="362265"/>
            <a:ext cx="828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Região</a:t>
            </a:r>
            <a:r>
              <a:rPr lang="en-US" sz="3200" b="1" dirty="0"/>
              <a:t> Linear da </a:t>
            </a:r>
            <a:r>
              <a:rPr lang="en-US" sz="3200" b="1" dirty="0" err="1"/>
              <a:t>resposta</a:t>
            </a:r>
            <a:r>
              <a:rPr lang="en-US" sz="3200" b="1" dirty="0"/>
              <a:t> do sensor</a:t>
            </a:r>
            <a:endParaRPr lang="pt-BR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32223"/>
              </p:ext>
            </p:extLst>
          </p:nvPr>
        </p:nvGraphicFramePr>
        <p:xfrm>
          <a:off x="191786" y="1271749"/>
          <a:ext cx="119141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11914051" imgH="780964" progId="Excel.Sheet.12">
                  <p:embed/>
                </p:oleObj>
              </mc:Choice>
              <mc:Fallback>
                <p:oleObj name="Worksheet" r:id="rId3" imgW="11914051" imgH="780964" progId="Excel.Shee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86" y="1271749"/>
                        <a:ext cx="11914188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86" y="2221398"/>
            <a:ext cx="11948514" cy="799594"/>
          </a:xfrm>
          <a:prstGeom prst="rect">
            <a:avLst/>
          </a:prstGeom>
        </p:spPr>
      </p:pic>
      <p:graphicFrame>
        <p:nvGraphicFramePr>
          <p:cNvPr id="7" name="Chart 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645696"/>
              </p:ext>
            </p:extLst>
          </p:nvPr>
        </p:nvGraphicFramePr>
        <p:xfrm>
          <a:off x="3023852" y="3488639"/>
          <a:ext cx="6284382" cy="291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635" y="3968124"/>
            <a:ext cx="444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Faixa Calibrada</a:t>
            </a:r>
          </a:p>
          <a:p>
            <a:r>
              <a:rPr lang="pt-BR" dirty="0"/>
              <a:t>(</a:t>
            </a:r>
            <a:r>
              <a:rPr lang="pt-BR" dirty="0" err="1"/>
              <a:t>Span</a:t>
            </a:r>
            <a:r>
              <a:rPr lang="pt-BR" dirty="0"/>
              <a:t>/Range calibrado)</a:t>
            </a:r>
          </a:p>
          <a:p>
            <a:endParaRPr lang="pt-BR" dirty="0"/>
          </a:p>
        </p:txBody>
      </p:sp>
      <p:sp>
        <p:nvSpPr>
          <p:cNvPr id="9" name="Right Brace 8"/>
          <p:cNvSpPr/>
          <p:nvPr/>
        </p:nvSpPr>
        <p:spPr>
          <a:xfrm rot="10800000">
            <a:off x="2655286" y="4190259"/>
            <a:ext cx="522920" cy="386180"/>
          </a:xfrm>
          <a:prstGeom prst="rightBrace">
            <a:avLst>
              <a:gd name="adj1" fmla="val 878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1141" y="4207275"/>
            <a:ext cx="528999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81141" y="4532790"/>
            <a:ext cx="427794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29490" y="4576439"/>
            <a:ext cx="0" cy="157356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771138" y="4252404"/>
            <a:ext cx="0" cy="189450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866919"/>
              </p:ext>
            </p:extLst>
          </p:nvPr>
        </p:nvGraphicFramePr>
        <p:xfrm>
          <a:off x="732429" y="1345949"/>
          <a:ext cx="5397589" cy="3281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677" y="5257244"/>
            <a:ext cx="6316973" cy="11099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21896"/>
              </p:ext>
            </p:extLst>
          </p:nvPr>
        </p:nvGraphicFramePr>
        <p:xfrm>
          <a:off x="5384978" y="4672449"/>
          <a:ext cx="1663700" cy="35433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3812774887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y(x)= a</a:t>
                      </a:r>
                      <a:r>
                        <a:rPr lang="pt-BR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+ a</a:t>
                      </a:r>
                      <a:r>
                        <a:rPr lang="pt-BR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3810" marR="3810" marT="381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5231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41040" y="401320"/>
            <a:ext cx="821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Ajuste</a:t>
            </a:r>
            <a:r>
              <a:rPr lang="en-US" b="1" dirty="0"/>
              <a:t> da </a:t>
            </a:r>
            <a:r>
              <a:rPr lang="en-US" b="1" dirty="0" err="1"/>
              <a:t>curva</a:t>
            </a:r>
            <a:r>
              <a:rPr lang="en-US" b="1" dirty="0"/>
              <a:t> do sensor (</a:t>
            </a:r>
            <a:r>
              <a:rPr lang="pt-BR" b="1" dirty="0"/>
              <a:t>Método</a:t>
            </a:r>
            <a:r>
              <a:rPr lang="en-US" b="1" dirty="0"/>
              <a:t> dos </a:t>
            </a:r>
            <a:r>
              <a:rPr lang="pt-BR" b="1" dirty="0"/>
              <a:t>Mínimos</a:t>
            </a:r>
            <a:r>
              <a:rPr lang="en-US" b="1" dirty="0"/>
              <a:t> </a:t>
            </a:r>
            <a:r>
              <a:rPr lang="en-US" b="1" dirty="0" err="1"/>
              <a:t>Quadrados</a:t>
            </a:r>
            <a:r>
              <a:rPr lang="en-US" b="1" dirty="0"/>
              <a:t>)</a:t>
            </a:r>
            <a:endParaRPr lang="pt-BR" b="1" dirty="0"/>
          </a:p>
        </p:txBody>
      </p:sp>
      <p:graphicFrame>
        <p:nvGraphicFramePr>
          <p:cNvPr id="8" name="Chart 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238258"/>
              </p:ext>
            </p:extLst>
          </p:nvPr>
        </p:nvGraphicFramePr>
        <p:xfrm>
          <a:off x="6538913" y="1400156"/>
          <a:ext cx="4821237" cy="3097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83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Worksheet</vt:lpstr>
      <vt:lpstr>Calibração Sensor de Distância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Calibração Sensor de Distância</dc:title>
  <dc:creator>Pedro Casella</dc:creator>
  <cp:lastModifiedBy>Pedro Casella</cp:lastModifiedBy>
  <cp:revision>2</cp:revision>
  <dcterms:created xsi:type="dcterms:W3CDTF">2017-05-30T11:25:14Z</dcterms:created>
  <dcterms:modified xsi:type="dcterms:W3CDTF">2017-05-30T11:26:59Z</dcterms:modified>
</cp:coreProperties>
</file>