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0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excel_calibra&#231;&#227;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Casella.DESKTOP-T4HRM18.000\Desktop\Sensor%20TCRT5000\minimos%20Quadrados%20pontos%20(25-30mm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/>
              <a:t>Curva</a:t>
            </a:r>
            <a:r>
              <a:rPr lang="pt-BR" sz="1800" b="1" baseline="0"/>
              <a:t> Sensor TCRT5000 - (10mm-90mm)</a:t>
            </a:r>
            <a:endParaRPr lang="pt-BR" sz="1800" b="1"/>
          </a:p>
        </c:rich>
      </c:tx>
      <c:layout>
        <c:manualLayout>
          <c:xMode val="edge"/>
          <c:yMode val="edge"/>
          <c:x val="0.26519389309505248"/>
          <c:y val="1.8932871788679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Plan1!$D$55:$Q$55</c:f>
              <c:numCache>
                <c:formatCode>General</c:formatCode>
                <c:ptCount val="14"/>
                <c:pt idx="0">
                  <c:v>0.45640043999999991</c:v>
                </c:pt>
                <c:pt idx="1">
                  <c:v>0.62648108000000013</c:v>
                </c:pt>
                <c:pt idx="2">
                  <c:v>0.72699877999999973</c:v>
                </c:pt>
                <c:pt idx="3">
                  <c:v>0.78500124000000016</c:v>
                </c:pt>
                <c:pt idx="4">
                  <c:v>0.8237997600000001</c:v>
                </c:pt>
                <c:pt idx="5">
                  <c:v>0.85223945999999995</c:v>
                </c:pt>
                <c:pt idx="6">
                  <c:v>0.87213688000000023</c:v>
                </c:pt>
                <c:pt idx="7">
                  <c:v>0.88742858000000024</c:v>
                </c:pt>
                <c:pt idx="8">
                  <c:v>0.89821746000000013</c:v>
                </c:pt>
                <c:pt idx="9">
                  <c:v>0.90619795999999997</c:v>
                </c:pt>
                <c:pt idx="10">
                  <c:v>0.91316240000000004</c:v>
                </c:pt>
                <c:pt idx="11">
                  <c:v>0.91869608000000003</c:v>
                </c:pt>
                <c:pt idx="12">
                  <c:v>0.92270580000000024</c:v>
                </c:pt>
                <c:pt idx="13">
                  <c:v>0.92646633999999972</c:v>
                </c:pt>
              </c:numCache>
            </c:numRef>
          </c:xVal>
          <c:yVal>
            <c:numRef>
              <c:f>Plan1!$D$4:$Q$4</c:f>
              <c:numCache>
                <c:formatCode>General</c:formatCode>
                <c:ptCount val="1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5E-4260-8511-C8B3DB797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156752"/>
        <c:axId val="438157408"/>
      </c:scatterChart>
      <c:valAx>
        <c:axId val="43815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Média</a:t>
                </a:r>
                <a:r>
                  <a:rPr lang="pt-BR" baseline="0" dirty="0"/>
                  <a:t> % do intervalo </a:t>
                </a:r>
                <a:r>
                  <a:rPr lang="pt-BR" baseline="0" dirty="0" err="1"/>
                  <a:t>discretizado</a:t>
                </a:r>
                <a:r>
                  <a:rPr lang="pt-BR" baseline="0" dirty="0"/>
                  <a:t>  (50 amostras)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28563299941251818"/>
              <c:y val="0.936149795532454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157408"/>
        <c:crosses val="autoZero"/>
        <c:crossBetween val="midCat"/>
      </c:valAx>
      <c:valAx>
        <c:axId val="43815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815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Distância</a:t>
            </a:r>
            <a:r>
              <a:rPr lang="pt-BR" baseline="0"/>
              <a:t> X Bits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5541088552471741E-2"/>
          <c:y val="0.13852656065437954"/>
          <c:w val="0.89348344024417747"/>
          <c:h val="0.78105429855454733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Plan8!$B$29:$AG$29</c:f>
              <c:numCache>
                <c:formatCode>General</c:formatCode>
                <c:ptCount val="32"/>
                <c:pt idx="0">
                  <c:v>0.61143347000000003</c:v>
                </c:pt>
                <c:pt idx="2">
                  <c:v>0.62604400999999987</c:v>
                </c:pt>
                <c:pt idx="4">
                  <c:v>0.65162387999999993</c:v>
                </c:pt>
                <c:pt idx="6">
                  <c:v>0.67417334999999989</c:v>
                </c:pt>
                <c:pt idx="8">
                  <c:v>0.69796832999999991</c:v>
                </c:pt>
                <c:pt idx="10">
                  <c:v>0.71998055999999999</c:v>
                </c:pt>
                <c:pt idx="12">
                  <c:v>0.73664474000000002</c:v>
                </c:pt>
                <c:pt idx="14">
                  <c:v>0.75479120999999993</c:v>
                </c:pt>
                <c:pt idx="16">
                  <c:v>0.77084986999999994</c:v>
                </c:pt>
                <c:pt idx="18">
                  <c:v>0.78241519000000015</c:v>
                </c:pt>
                <c:pt idx="20">
                  <c:v>0.78857874999999966</c:v>
                </c:pt>
                <c:pt idx="22">
                  <c:v>0.80424912000000015</c:v>
                </c:pt>
                <c:pt idx="24">
                  <c:v>0.81016849000000013</c:v>
                </c:pt>
                <c:pt idx="26">
                  <c:v>0.82129418999999992</c:v>
                </c:pt>
                <c:pt idx="28">
                  <c:v>0.82699874000000007</c:v>
                </c:pt>
                <c:pt idx="30">
                  <c:v>0.83501603000000013</c:v>
                </c:pt>
              </c:numCache>
            </c:numRef>
          </c:xVal>
          <c:yVal>
            <c:numRef>
              <c:f>Plan8!$B$28:$AG$28</c:f>
              <c:numCache>
                <c:formatCode>General</c:formatCode>
                <c:ptCount val="32"/>
                <c:pt idx="0">
                  <c:v>15</c:v>
                </c:pt>
                <c:pt idx="2">
                  <c:v>16</c:v>
                </c:pt>
                <c:pt idx="4">
                  <c:v>17</c:v>
                </c:pt>
                <c:pt idx="6">
                  <c:v>18</c:v>
                </c:pt>
                <c:pt idx="8">
                  <c:v>19</c:v>
                </c:pt>
                <c:pt idx="10">
                  <c:v>20</c:v>
                </c:pt>
                <c:pt idx="12">
                  <c:v>21</c:v>
                </c:pt>
                <c:pt idx="14">
                  <c:v>22</c:v>
                </c:pt>
                <c:pt idx="16">
                  <c:v>23</c:v>
                </c:pt>
                <c:pt idx="18">
                  <c:v>24</c:v>
                </c:pt>
                <c:pt idx="20">
                  <c:v>25</c:v>
                </c:pt>
                <c:pt idx="22">
                  <c:v>26</c:v>
                </c:pt>
                <c:pt idx="24">
                  <c:v>27</c:v>
                </c:pt>
                <c:pt idx="26">
                  <c:v>28</c:v>
                </c:pt>
                <c:pt idx="28">
                  <c:v>29</c:v>
                </c:pt>
                <c:pt idx="30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9F-4B3F-B00E-85A92219F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508416"/>
        <c:axId val="424509072"/>
      </c:scatterChart>
      <c:valAx>
        <c:axId val="424508416"/>
        <c:scaling>
          <c:orientation val="minMax"/>
          <c:min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4509072"/>
        <c:crosses val="autoZero"/>
        <c:crossBetween val="midCat"/>
      </c:valAx>
      <c:valAx>
        <c:axId val="4245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layout>
            <c:manualLayout>
              <c:xMode val="edge"/>
              <c:yMode val="edge"/>
              <c:x val="1.4093482443955743E-2"/>
              <c:y val="0.40009026299271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450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Bits</a:t>
            </a:r>
            <a:r>
              <a:rPr lang="pt-BR" baseline="0"/>
              <a:t> X Distancia Minimos Quadrados (25-30mm)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2706484675176637"/>
                  <c:y val="2.233664112539675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baseline="0"/>
                      <a:t>y = 0,009x + 0,5656</a:t>
                    </a:r>
                    <a:br>
                      <a:rPr lang="en-US" sz="1100" b="1" baseline="0"/>
                    </a:br>
                    <a:r>
                      <a:rPr lang="en-US" sz="1100" b="1" baseline="0"/>
                      <a:t>R² = 0,9773</a:t>
                    </a:r>
                    <a:endParaRPr lang="en-US" sz="1100" b="1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Plan8!$A$11:$A$16</c:f>
              <c:numCache>
                <c:formatCode>General</c:formatCode>
                <c:ptCount val="6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</c:numCache>
            </c:numRef>
          </c:xVal>
          <c:yVal>
            <c:numRef>
              <c:f>Plan8!$B$11:$B$16</c:f>
              <c:numCache>
                <c:formatCode>General</c:formatCode>
                <c:ptCount val="6"/>
                <c:pt idx="0">
                  <c:v>0.78857874999999999</c:v>
                </c:pt>
                <c:pt idx="1">
                  <c:v>0.80424912000000004</c:v>
                </c:pt>
                <c:pt idx="2">
                  <c:v>0.81016849000000002</c:v>
                </c:pt>
                <c:pt idx="3">
                  <c:v>0.82129419000000004</c:v>
                </c:pt>
                <c:pt idx="4">
                  <c:v>0.82699873999999995</c:v>
                </c:pt>
                <c:pt idx="5">
                  <c:v>0.83501603000000002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94-4BC8-BD9F-9B4C8CC11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394816"/>
        <c:axId val="643392520"/>
      </c:scatterChart>
      <c:valAx>
        <c:axId val="64339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Distancia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3392520"/>
        <c:crosses val="autoZero"/>
        <c:crossBetween val="midCat"/>
      </c:valAx>
      <c:valAx>
        <c:axId val="64339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000" b="0" i="0" u="none" strike="noStrike" baseline="0" dirty="0">
                    <a:effectLst/>
                  </a:rPr>
                  <a:t>Média da % do intervalo  </a:t>
                </a:r>
                <a:r>
                  <a:rPr lang="pt-BR" sz="1000" b="0" i="0" u="none" strike="noStrike" baseline="0" dirty="0" err="1">
                    <a:effectLst/>
                  </a:rPr>
                  <a:t>discretizado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339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Distância</a:t>
            </a:r>
            <a:r>
              <a:rPr lang="pt-BR" baseline="0"/>
              <a:t> X Bits (Minimos Quadrados 25-30mm)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9781746031746032E-2"/>
          <c:y val="0.11508346619852668"/>
          <c:w val="0.86971307592632785"/>
          <c:h val="0.7327292034337841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092469007435229E-2"/>
                  <c:y val="0.349971460523834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baseline="0" dirty="0"/>
                      <a:t>y = 111,11x - 62,844</a:t>
                    </a:r>
                    <a:endParaRPr lang="en-US" sz="1400" b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Plan8!$A$37:$A$42</c:f>
              <c:numCache>
                <c:formatCode>General</c:formatCode>
                <c:ptCount val="6"/>
                <c:pt idx="0">
                  <c:v>0.78857874999999999</c:v>
                </c:pt>
                <c:pt idx="1">
                  <c:v>0.80424912000000004</c:v>
                </c:pt>
                <c:pt idx="2">
                  <c:v>0.81016849000000002</c:v>
                </c:pt>
                <c:pt idx="3">
                  <c:v>0.82129419000000004</c:v>
                </c:pt>
                <c:pt idx="4">
                  <c:v>0.82699873999999995</c:v>
                </c:pt>
                <c:pt idx="5">
                  <c:v>0.83501603000000002</c:v>
                </c:pt>
              </c:numCache>
            </c:numRef>
          </c:xVal>
          <c:yVal>
            <c:numRef>
              <c:f>Plan8!$B$37:$B$42</c:f>
              <c:numCache>
                <c:formatCode>General</c:formatCode>
                <c:ptCount val="6"/>
                <c:pt idx="0">
                  <c:v>24.696495235405557</c:v>
                </c:pt>
                <c:pt idx="1">
                  <c:v>26.432105136314128</c:v>
                </c:pt>
                <c:pt idx="2">
                  <c:v>27.087719341922615</c:v>
                </c:pt>
                <c:pt idx="3">
                  <c:v>28.319973275590961</c:v>
                </c:pt>
                <c:pt idx="4">
                  <c:v>28.951794570188845</c:v>
                </c:pt>
                <c:pt idx="5">
                  <c:v>29.83976900234682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A3-4501-A70A-6F143CFC1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874264"/>
        <c:axId val="426874920"/>
      </c:scatterChart>
      <c:valAx>
        <c:axId val="426874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6874920"/>
        <c:crosses val="autoZero"/>
        <c:crossBetween val="midCat"/>
      </c:valAx>
      <c:valAx>
        <c:axId val="426874920"/>
        <c:scaling>
          <c:orientation val="minMax"/>
          <c:min val="2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Distância</a:t>
                </a:r>
                <a:r>
                  <a:rPr lang="pt-BR" baseline="0"/>
                  <a:t>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6874264"/>
        <c:crossesAt val="0.78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0.18703</cdr:x>
      <cdr:y>0.91554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01700" y="2835854"/>
          <a:ext cx="391953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pt-B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100" dirty="0"/>
            <a:t>Média da % do intervalo </a:t>
          </a:r>
          <a:r>
            <a:rPr lang="pt-BR" sz="1100" dirty="0" err="1"/>
            <a:t>discretizado</a:t>
          </a:r>
          <a:endParaRPr lang="pt-B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A8B5-2C5C-47AC-8881-094B36BA0A81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C3E14-058D-43DE-B9B3-AA5244F018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29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descoberto que o sensor possui um resposta boa no range de 20mm a 30mm. </a:t>
            </a:r>
            <a:r>
              <a:rPr lang="pt-BR" dirty="0" err="1"/>
              <a:t>Alem</a:t>
            </a:r>
            <a:r>
              <a:rPr lang="pt-BR" dirty="0"/>
              <a:t> disso essas distancias são facilmente conseguidas fixando o sensor na extremidade do bloco da garra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3E14-058D-43DE-B9B3-AA5244F018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60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desvio padrão dos dados para cada medida de distancia é relativamente baixo se comparado aos deltas de cada </a:t>
            </a:r>
            <a:r>
              <a:rPr lang="pt-BR" dirty="0" err="1"/>
              <a:t>milimitro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3E14-058D-43DE-B9B3-AA5244F018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2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Equação da reta que descreve os pontos e é possível observar que as incertezas associadas aos coeficientes angular e linear são baixos se comparados aos </a:t>
            </a:r>
            <a:r>
              <a:rPr lang="pt-BR"/>
              <a:t>seus valores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C3E14-058D-43DE-B9B3-AA5244F018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75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8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4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88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1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7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0D66-F7EA-49B9-8BC5-C56E6281AB46}" type="datetimeFigureOut">
              <a:rPr lang="pt-BR" smtClean="0"/>
              <a:t>30/05/2017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3660-32BD-432A-A4B8-3FE28712BDF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97" y="140893"/>
            <a:ext cx="3026780" cy="3026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205" y="140893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Especificação</a:t>
            </a:r>
            <a:r>
              <a:rPr lang="en-US" sz="3200" b="1" dirty="0"/>
              <a:t> Sensor de distância:</a:t>
            </a:r>
            <a:endParaRPr lang="pt-BR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1" y="2906108"/>
            <a:ext cx="4672948" cy="34429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81786" y="278788"/>
            <a:ext cx="4619625" cy="186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/>
              <a:t>Motivos</a:t>
            </a:r>
            <a:r>
              <a:rPr lang="en-US" sz="2800" b="1" dirty="0"/>
              <a:t>:</a:t>
            </a:r>
          </a:p>
          <a:p>
            <a:endParaRPr lang="en-US" sz="2000" b="1" dirty="0"/>
          </a:p>
          <a:p>
            <a:pPr marL="285750" indent="-285750">
              <a:buFontTx/>
              <a:buChar char="-"/>
            </a:pPr>
            <a:r>
              <a:rPr lang="en-US" sz="2000" dirty="0"/>
              <a:t>Sensor de </a:t>
            </a:r>
            <a:r>
              <a:rPr lang="en-US" sz="2400" b="1" dirty="0" err="1"/>
              <a:t>baixo</a:t>
            </a:r>
            <a:r>
              <a:rPr lang="en-US" sz="2400" b="1" dirty="0"/>
              <a:t> </a:t>
            </a:r>
            <a:r>
              <a:rPr lang="en-US" sz="2400" b="1" dirty="0" err="1"/>
              <a:t>custo</a:t>
            </a:r>
            <a:r>
              <a:rPr lang="en-US" sz="2000" dirty="0"/>
              <a:t>:  (R$:1,99)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Com  </a:t>
            </a:r>
            <a:r>
              <a:rPr lang="en-US" sz="2000" dirty="0" err="1"/>
              <a:t>calibração</a:t>
            </a:r>
            <a:r>
              <a:rPr lang="en-US" sz="2000" dirty="0"/>
              <a:t> 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conseguir</a:t>
            </a:r>
            <a:r>
              <a:rPr lang="en-US" sz="2000" dirty="0"/>
              <a:t> </a:t>
            </a:r>
            <a:r>
              <a:rPr lang="en-US" sz="2400" b="1" dirty="0"/>
              <a:t>1mm de </a:t>
            </a:r>
            <a:r>
              <a:rPr lang="en-US" sz="2400" b="1" dirty="0" err="1"/>
              <a:t>precisão</a:t>
            </a:r>
            <a:endParaRPr lang="pt-BR" b="1" dirty="0"/>
          </a:p>
        </p:txBody>
      </p:sp>
      <p:sp>
        <p:nvSpPr>
          <p:cNvPr id="6" name="Rectangle 5"/>
          <p:cNvSpPr/>
          <p:nvPr/>
        </p:nvSpPr>
        <p:spPr>
          <a:xfrm>
            <a:off x="6021454" y="2906108"/>
            <a:ext cx="5940287" cy="347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Empecilhos</a:t>
            </a:r>
            <a:r>
              <a:rPr lang="en-US" dirty="0"/>
              <a:t> </a:t>
            </a:r>
            <a:r>
              <a:rPr lang="en-US" dirty="0" err="1"/>
              <a:t>Resolvidos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Luminosidade</a:t>
            </a:r>
            <a:r>
              <a:rPr lang="en-US" dirty="0"/>
              <a:t> do </a:t>
            </a:r>
            <a:r>
              <a:rPr lang="en-US" dirty="0" err="1"/>
              <a:t>ambinte</a:t>
            </a:r>
            <a:r>
              <a:rPr lang="en-US" dirty="0"/>
              <a:t> de </a:t>
            </a:r>
            <a:r>
              <a:rPr lang="en-US" dirty="0" err="1"/>
              <a:t>operação</a:t>
            </a:r>
            <a:r>
              <a:rPr lang="en-US" dirty="0"/>
              <a:t> do sensor </a:t>
            </a:r>
            <a:r>
              <a:rPr lang="en-US" dirty="0" err="1"/>
              <a:t>influência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leitura</a:t>
            </a:r>
            <a:r>
              <a:rPr lang="en-US" dirty="0"/>
              <a:t> do sensor, </a:t>
            </a:r>
            <a:r>
              <a:rPr lang="en-US" dirty="0" err="1"/>
              <a:t>porém</a:t>
            </a:r>
            <a:r>
              <a:rPr lang="en-US" dirty="0"/>
              <a:t>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rotina</a:t>
            </a:r>
            <a:r>
              <a:rPr lang="en-US" dirty="0"/>
              <a:t> de </a:t>
            </a:r>
            <a:r>
              <a:rPr lang="en-US" dirty="0" err="1"/>
              <a:t>calibração</a:t>
            </a:r>
            <a:r>
              <a:rPr lang="en-US" dirty="0"/>
              <a:t> do sensor </a:t>
            </a:r>
            <a:r>
              <a:rPr lang="en-US" dirty="0" err="1"/>
              <a:t>isso</a:t>
            </a:r>
            <a:r>
              <a:rPr lang="en-US" dirty="0"/>
              <a:t> é </a:t>
            </a:r>
            <a:r>
              <a:rPr lang="en-US" dirty="0" err="1"/>
              <a:t>resolvido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Refração</a:t>
            </a:r>
            <a:r>
              <a:rPr lang="en-US" dirty="0"/>
              <a:t> do material </a:t>
            </a:r>
            <a:r>
              <a:rPr lang="en-US" dirty="0" err="1"/>
              <a:t>influencia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leitura</a:t>
            </a:r>
            <a:r>
              <a:rPr lang="en-US" dirty="0"/>
              <a:t> do sensor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geometria</a:t>
            </a:r>
            <a:r>
              <a:rPr lang="en-US" dirty="0"/>
              <a:t> do </a:t>
            </a:r>
            <a:r>
              <a:rPr lang="en-US" dirty="0" err="1"/>
              <a:t>materia</a:t>
            </a:r>
            <a:r>
              <a:rPr lang="en-US" dirty="0"/>
              <a:t>.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e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medir</a:t>
            </a:r>
            <a:r>
              <a:rPr lang="en-US" dirty="0"/>
              <a:t> a </a:t>
            </a:r>
            <a:r>
              <a:rPr lang="en-US" dirty="0" err="1"/>
              <a:t>parede</a:t>
            </a:r>
            <a:r>
              <a:rPr lang="en-US" dirty="0"/>
              <a:t> da haste da </a:t>
            </a:r>
            <a:r>
              <a:rPr lang="en-US" dirty="0" err="1"/>
              <a:t>garra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geometria</a:t>
            </a:r>
            <a:r>
              <a:rPr lang="en-US" dirty="0"/>
              <a:t> </a:t>
            </a:r>
            <a:r>
              <a:rPr lang="en-US" dirty="0" err="1"/>
              <a:t>reta</a:t>
            </a:r>
            <a:r>
              <a:rPr lang="en-US" dirty="0"/>
              <a:t> e </a:t>
            </a:r>
            <a:r>
              <a:rPr lang="en-US" dirty="0" err="1"/>
              <a:t>pouco</a:t>
            </a:r>
            <a:r>
              <a:rPr lang="en-US" dirty="0"/>
              <a:t> rugosa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10" name="Oval 9"/>
          <p:cNvSpPr/>
          <p:nvPr/>
        </p:nvSpPr>
        <p:spPr>
          <a:xfrm>
            <a:off x="3369076" y="3653161"/>
            <a:ext cx="1224112" cy="896645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3559946" y="2485748"/>
            <a:ext cx="421186" cy="1167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0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9" y="0"/>
            <a:ext cx="8450807" cy="6858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870596" y="6374168"/>
            <a:ext cx="700330" cy="448322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76544" y="4580878"/>
            <a:ext cx="1083075" cy="1757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59" y="3351320"/>
            <a:ext cx="1558031" cy="122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 dos dados é </a:t>
            </a:r>
            <a:r>
              <a:rPr lang="pt-BR" sz="2400" b="1" dirty="0"/>
              <a:t>baixo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890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6922" y="206428"/>
            <a:ext cx="857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Levantamento</a:t>
            </a:r>
            <a:r>
              <a:rPr lang="en-US" sz="2800" b="1" dirty="0"/>
              <a:t>  da </a:t>
            </a:r>
            <a:r>
              <a:rPr lang="en-US" sz="2800" b="1" dirty="0" err="1"/>
              <a:t>curva</a:t>
            </a:r>
            <a:r>
              <a:rPr lang="en-US" sz="2800" b="1" dirty="0"/>
              <a:t> de </a:t>
            </a:r>
            <a:r>
              <a:rPr lang="en-US" sz="2800" b="1" dirty="0" err="1"/>
              <a:t>resposta</a:t>
            </a:r>
            <a:r>
              <a:rPr lang="en-US" sz="2800" b="1" dirty="0"/>
              <a:t> do sensor TCRT5000</a:t>
            </a:r>
            <a:endParaRPr lang="pt-BR" sz="28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9B4F7D7-104E-47E0-A77B-7FDEFDB13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119866"/>
              </p:ext>
            </p:extLst>
          </p:nvPr>
        </p:nvGraphicFramePr>
        <p:xfrm>
          <a:off x="2415886" y="1021772"/>
          <a:ext cx="7360228" cy="481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7000613" y="3947020"/>
            <a:ext cx="1379989" cy="5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2983992" y="4038600"/>
            <a:ext cx="516591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2983992" y="4450080"/>
            <a:ext cx="412567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7545897" y="5495983"/>
            <a:ext cx="289420" cy="1091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50971" y="4057014"/>
            <a:ext cx="444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Faixa boa de atuação</a:t>
            </a:r>
          </a:p>
          <a:p>
            <a:endParaRPr lang="pt-BR" dirty="0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201638" y="4106411"/>
            <a:ext cx="0" cy="16419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146024" y="4492305"/>
            <a:ext cx="0" cy="125603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10800000">
            <a:off x="2371201" y="3992051"/>
            <a:ext cx="289420" cy="505555"/>
          </a:xfrm>
          <a:prstGeom prst="rightBrace">
            <a:avLst>
              <a:gd name="adj1" fmla="val 149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/>
          <p:cNvSpPr txBox="1"/>
          <p:nvPr/>
        </p:nvSpPr>
        <p:spPr>
          <a:xfrm>
            <a:off x="5290917" y="6141404"/>
            <a:ext cx="571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% do intervalo </a:t>
            </a:r>
            <a:r>
              <a:rPr lang="pt-BR" dirty="0" err="1"/>
              <a:t>discretizado</a:t>
            </a:r>
            <a:r>
              <a:rPr lang="pt-BR" dirty="0"/>
              <a:t> com grande variação</a:t>
            </a:r>
          </a:p>
          <a:p>
            <a:r>
              <a:rPr lang="pt-BR" dirty="0"/>
              <a:t>      	       (Resolução/ Faixa de leitura)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19241" y="4286251"/>
            <a:ext cx="1915795" cy="146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Para cada distancia medida há um range maior de bits para a leitura</a:t>
            </a:r>
          </a:p>
        </p:txBody>
      </p:sp>
    </p:spTree>
    <p:extLst>
      <p:ext uri="{BB962C8B-B14F-4D97-AF65-F5344CB8AC3E}">
        <p14:creationId xmlns:p14="http://schemas.microsoft.com/office/powerpoint/2010/main" val="28211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459"/>
            <a:ext cx="12192000" cy="590508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972105" y="3120502"/>
            <a:ext cx="5086905" cy="2991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0920" y="1890944"/>
            <a:ext cx="1558031" cy="122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 dos dados é </a:t>
            </a:r>
            <a:r>
              <a:rPr lang="pt-BR" sz="2400" b="1" dirty="0"/>
              <a:t>baixo</a:t>
            </a:r>
            <a:endParaRPr lang="pt-BR" b="1" dirty="0"/>
          </a:p>
        </p:txBody>
      </p:sp>
      <p:sp>
        <p:nvSpPr>
          <p:cNvPr id="2" name="Rectangle: Rounded Corners 1"/>
          <p:cNvSpPr/>
          <p:nvPr/>
        </p:nvSpPr>
        <p:spPr>
          <a:xfrm>
            <a:off x="537099" y="6143348"/>
            <a:ext cx="11654901" cy="124287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3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761" y="362265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Região</a:t>
            </a:r>
            <a:r>
              <a:rPr lang="en-US" sz="3200" b="1" dirty="0"/>
              <a:t> Linear da </a:t>
            </a:r>
            <a:r>
              <a:rPr lang="en-US" sz="3200" b="1" dirty="0" err="1"/>
              <a:t>resposta</a:t>
            </a:r>
            <a:r>
              <a:rPr lang="en-US" sz="3200" b="1" dirty="0"/>
              <a:t> do sensor</a:t>
            </a:r>
            <a:endParaRPr lang="pt-BR" sz="32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38178"/>
              </p:ext>
            </p:extLst>
          </p:nvPr>
        </p:nvGraphicFramePr>
        <p:xfrm>
          <a:off x="191786" y="1271749"/>
          <a:ext cx="119141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3" imgW="11914051" imgH="780964" progId="Excel.Sheet.12">
                  <p:embed/>
                </p:oleObj>
              </mc:Choice>
              <mc:Fallback>
                <p:oleObj name="Worksheet" r:id="rId3" imgW="11914051" imgH="7809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86" y="1271749"/>
                        <a:ext cx="11914188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86" y="2221398"/>
            <a:ext cx="11948514" cy="799594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D12B73-CB37-454C-9C5D-E25BCCC35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626666"/>
              </p:ext>
            </p:extLst>
          </p:nvPr>
        </p:nvGraphicFramePr>
        <p:xfrm>
          <a:off x="2916745" y="3350734"/>
          <a:ext cx="7063123" cy="331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1635" y="3968124"/>
            <a:ext cx="444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Faixa Calibrada</a:t>
            </a:r>
          </a:p>
          <a:p>
            <a:r>
              <a:rPr lang="pt-BR" dirty="0"/>
              <a:t>(</a:t>
            </a:r>
            <a:r>
              <a:rPr lang="pt-BR" dirty="0" err="1"/>
              <a:t>Span</a:t>
            </a:r>
            <a:r>
              <a:rPr lang="pt-BR" dirty="0"/>
              <a:t>/Range calibrado)</a:t>
            </a:r>
          </a:p>
          <a:p>
            <a:endParaRPr lang="pt-BR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55286" y="4190259"/>
            <a:ext cx="522920" cy="386180"/>
          </a:xfrm>
          <a:prstGeom prst="rightBrace">
            <a:avLst>
              <a:gd name="adj1" fmla="val 87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81141" y="4207275"/>
            <a:ext cx="528999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1141" y="4532790"/>
            <a:ext cx="427794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729490" y="4576439"/>
            <a:ext cx="0" cy="157356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771138" y="4252404"/>
            <a:ext cx="0" cy="189450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8842" y="6536903"/>
            <a:ext cx="39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Média da % do intervalo </a:t>
            </a:r>
            <a:r>
              <a:rPr lang="pt-BR" sz="1100" dirty="0" err="1"/>
              <a:t>discretizado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6296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DD05C9-9D07-441F-85A7-D6B43A090A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713928"/>
              </p:ext>
            </p:extLst>
          </p:nvPr>
        </p:nvGraphicFramePr>
        <p:xfrm>
          <a:off x="732429" y="1345949"/>
          <a:ext cx="5397589" cy="3281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77" y="5257244"/>
            <a:ext cx="6316973" cy="110997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35105"/>
              </p:ext>
            </p:extLst>
          </p:nvPr>
        </p:nvGraphicFramePr>
        <p:xfrm>
          <a:off x="5384978" y="4672449"/>
          <a:ext cx="1663700" cy="35433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812774887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y(x)= a</a:t>
                      </a:r>
                      <a:r>
                        <a:rPr lang="pt-BR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+ a</a:t>
                      </a:r>
                      <a:r>
                        <a:rPr lang="pt-BR" sz="2000" b="1" i="0" u="none" strike="noStrike" baseline="-25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pt-B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10" marR="3810" marT="381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52315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41040" y="401320"/>
            <a:ext cx="821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Ajuste</a:t>
            </a:r>
            <a:r>
              <a:rPr lang="en-US" b="1" dirty="0"/>
              <a:t> da </a:t>
            </a:r>
            <a:r>
              <a:rPr lang="en-US" b="1" dirty="0" err="1"/>
              <a:t>curva</a:t>
            </a:r>
            <a:r>
              <a:rPr lang="en-US" b="1" dirty="0"/>
              <a:t> do sensor (</a:t>
            </a:r>
            <a:r>
              <a:rPr lang="pt-BR" b="1" dirty="0"/>
              <a:t>Método</a:t>
            </a:r>
            <a:r>
              <a:rPr lang="en-US" b="1" dirty="0"/>
              <a:t> dos </a:t>
            </a:r>
            <a:r>
              <a:rPr lang="pt-BR" b="1" dirty="0"/>
              <a:t>Mínimos</a:t>
            </a:r>
            <a:r>
              <a:rPr lang="en-US" b="1" dirty="0"/>
              <a:t> </a:t>
            </a:r>
            <a:r>
              <a:rPr lang="en-US" b="1" dirty="0" err="1"/>
              <a:t>Quadrados</a:t>
            </a:r>
            <a:r>
              <a:rPr lang="en-US" b="1" dirty="0"/>
              <a:t>)</a:t>
            </a:r>
            <a:endParaRPr lang="pt-BR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A86609-8E2A-404D-A03A-A39492EFF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39445"/>
              </p:ext>
            </p:extLst>
          </p:nvPr>
        </p:nvGraphicFramePr>
        <p:xfrm>
          <a:off x="6538913" y="1400156"/>
          <a:ext cx="4821237" cy="3097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1776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318</Words>
  <Application>Microsoft Office PowerPoint</Application>
  <PresentationFormat>Widescreen</PresentationFormat>
  <Paragraphs>41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Casella</dc:creator>
  <cp:lastModifiedBy>Pedro Casella</cp:lastModifiedBy>
  <cp:revision>31</cp:revision>
  <dcterms:created xsi:type="dcterms:W3CDTF">2017-05-29T23:03:50Z</dcterms:created>
  <dcterms:modified xsi:type="dcterms:W3CDTF">2017-05-30T14:00:48Z</dcterms:modified>
</cp:coreProperties>
</file>