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652" r:id="rId2"/>
    <p:sldId id="653" r:id="rId3"/>
    <p:sldId id="667" r:id="rId4"/>
    <p:sldId id="660" r:id="rId5"/>
    <p:sldId id="661" r:id="rId6"/>
    <p:sldId id="659" r:id="rId7"/>
    <p:sldId id="825" r:id="rId8"/>
    <p:sldId id="664" r:id="rId9"/>
    <p:sldId id="666" r:id="rId10"/>
    <p:sldId id="826" r:id="rId11"/>
    <p:sldId id="662" r:id="rId12"/>
    <p:sldId id="654" r:id="rId13"/>
    <p:sldId id="655" r:id="rId14"/>
    <p:sldId id="656" r:id="rId15"/>
    <p:sldId id="657" r:id="rId16"/>
    <p:sldId id="658" r:id="rId17"/>
    <p:sldId id="665" r:id="rId18"/>
    <p:sldId id="6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1" autoAdjust="0"/>
    <p:restoredTop sz="91854" autoAdjust="0"/>
  </p:normalViewPr>
  <p:slideViewPr>
    <p:cSldViewPr snapToGrid="0">
      <p:cViewPr varScale="1">
        <p:scale>
          <a:sx n="83" d="100"/>
          <a:sy n="83" d="100"/>
        </p:scale>
        <p:origin x="202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10/19/21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10/19/21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10/19/21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10/19/21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10/19/21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10/19/21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10/19/21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10/19/21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10/19/21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10/19/21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10/19/21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10/19/21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10/19/21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blogs.rstudio.com/ai/posts/2017-12-22-word-embeddings-with-keras/" TargetMode="External"/><Relationship Id="rId2" Type="http://schemas.openxmlformats.org/officeDocument/2006/relationships/hyperlink" Target="https://cran.r-project.org/web/packages/word2vec/word2vec.pdf"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quora.com/What-is-the-largest-convolutional-neural-network-built-to-date"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10/19/21</a:t>
            </a:fld>
            <a:endParaRPr lang="en-US"/>
          </a:p>
        </p:txBody>
      </p:sp>
      <p:sp>
        <p:nvSpPr>
          <p:cNvPr id="3" name="Title 2"/>
          <p:cNvSpPr>
            <a:spLocks noGrp="1"/>
          </p:cNvSpPr>
          <p:nvPr>
            <p:ph type="title"/>
          </p:nvPr>
        </p:nvSpPr>
        <p:spPr/>
        <p:txBody>
          <a:bodyPr/>
          <a:lstStyle/>
          <a:p>
            <a:r>
              <a:rPr lang="en-US" strike="sngStrike" dirty="0"/>
              <a:t>Two</a:t>
            </a:r>
            <a:r>
              <a:rPr lang="en-US" dirty="0"/>
              <a:t> Three Popular Approaches</a:t>
            </a:r>
          </a:p>
        </p:txBody>
      </p:sp>
      <p:sp>
        <p:nvSpPr>
          <p:cNvPr id="4" name="Slide Number Placeholder 3"/>
          <p:cNvSpPr>
            <a:spLocks noGrp="1"/>
          </p:cNvSpPr>
          <p:nvPr>
            <p:ph type="sldNum" sz="quarter" idx="12"/>
          </p:nvPr>
        </p:nvSpPr>
        <p:spPr/>
        <p:txBody>
          <a:bodyPr/>
          <a:lstStyle/>
          <a:p>
            <a:fld id="{37290FF7-652B-4475-AEAB-8B1A5D23AE09}" type="slidenum">
              <a:rPr lang="en-US" smtClean="0"/>
              <a:t>1</a:t>
            </a:fld>
            <a:endParaRPr lang="en-US"/>
          </a:p>
        </p:txBody>
      </p:sp>
      <p:sp>
        <p:nvSpPr>
          <p:cNvPr id="6" name="Rectangle 5"/>
          <p:cNvSpPr/>
          <p:nvPr/>
        </p:nvSpPr>
        <p:spPr>
          <a:xfrm>
            <a:off x="270985" y="1092397"/>
            <a:ext cx="8686800" cy="4571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mj-lt"/>
                <a:cs typeface="Arial Unicode MS" panose="020B0604020202020204" pitchFamily="34" charset="-128"/>
              </a:rPr>
              <a:t>“</a:t>
            </a:r>
            <a:r>
              <a:rPr lang="en-US" sz="1800" kern="1200" dirty="0" err="1">
                <a:solidFill>
                  <a:prstClr val="white"/>
                </a:solidFill>
                <a:latin typeface="+mj-lt"/>
                <a:cs typeface="Arial Unicode MS" panose="020B0604020202020204" pitchFamily="34" charset="-128"/>
              </a:rPr>
              <a:t>Lebron</a:t>
            </a:r>
            <a:r>
              <a:rPr lang="en-US" sz="1800" kern="1200" dirty="0">
                <a:solidFill>
                  <a:prstClr val="white"/>
                </a:solidFill>
                <a:latin typeface="+mj-lt"/>
                <a:cs typeface="Arial Unicode MS" panose="020B0604020202020204" pitchFamily="34" charset="-128"/>
              </a:rPr>
              <a:t> James hit a tough shot.”</a:t>
            </a:r>
          </a:p>
        </p:txBody>
      </p:sp>
      <p:pic>
        <p:nvPicPr>
          <p:cNvPr id="7" name="Picture 6" descr="Macintosh HD:Users:ted:Desktop:manning pub:chap3 Initial Text Mining Methods:syntactic parsing:chap3 syntatic parsing.png"/>
          <p:cNvPicPr/>
          <p:nvPr/>
        </p:nvPicPr>
        <p:blipFill rotWithShape="1">
          <a:blip r:embed="rId2">
            <a:extLst>
              <a:ext uri="{28A0092B-C50C-407E-A947-70E740481C1C}">
                <a14:useLocalDpi xmlns:a14="http://schemas.microsoft.com/office/drawing/2010/main" val="0"/>
              </a:ext>
            </a:extLst>
          </a:blip>
          <a:srcRect l="11097" t="7278" r="10673" b="13386"/>
          <a:stretch/>
        </p:blipFill>
        <p:spPr bwMode="auto">
          <a:xfrm>
            <a:off x="459291" y="2175734"/>
            <a:ext cx="4029717" cy="3063241"/>
          </a:xfrm>
          <a:prstGeom prst="rect">
            <a:avLst/>
          </a:prstGeom>
          <a:noFill/>
          <a:ln>
            <a:noFill/>
          </a:ln>
        </p:spPr>
      </p:pic>
      <p:grpSp>
        <p:nvGrpSpPr>
          <p:cNvPr id="19" name="Group 18"/>
          <p:cNvGrpSpPr/>
          <p:nvPr/>
        </p:nvGrpSpPr>
        <p:grpSpPr>
          <a:xfrm>
            <a:off x="5400674" y="2043967"/>
            <a:ext cx="2671949" cy="3203120"/>
            <a:chOff x="5400674" y="2417128"/>
            <a:chExt cx="2671949" cy="3203120"/>
          </a:xfrm>
        </p:grpSpPr>
        <p:pic>
          <p:nvPicPr>
            <p:cNvPr id="8" name="Picture 2" descr="Image result for bag clipart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4" y="2417128"/>
              <a:ext cx="2671949" cy="32031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20129474">
              <a:off x="5911705" y="3593334"/>
              <a:ext cx="830997" cy="369332"/>
            </a:xfrm>
            <a:prstGeom prst="rect">
              <a:avLst/>
            </a:prstGeom>
            <a:noFill/>
          </p:spPr>
          <p:txBody>
            <a:bodyPr wrap="none" rtlCol="0">
              <a:spAutoFit/>
            </a:bodyPr>
            <a:lstStyle/>
            <a:p>
              <a:pPr defTabSz="457200"/>
              <a:r>
                <a:rPr lang="en-US" sz="1800" kern="1200" dirty="0" err="1">
                  <a:solidFill>
                    <a:srgbClr val="F09511"/>
                  </a:solidFill>
                  <a:latin typeface="+mj-lt"/>
                  <a:ea typeface="Arial Unicode MS" panose="020B0604020202020204" pitchFamily="34" charset="-128"/>
                  <a:cs typeface="Arial Unicode MS" panose="020B0604020202020204" pitchFamily="34" charset="-128"/>
                </a:rPr>
                <a:t>Lebron</a:t>
              </a:r>
              <a:endParaRPr lang="en-US" sz="1800" kern="1200" dirty="0">
                <a:solidFill>
                  <a:srgbClr val="F09511"/>
                </a:solidFill>
                <a:latin typeface="+mj-lt"/>
                <a:ea typeface="Arial Unicode MS" panose="020B0604020202020204" pitchFamily="34" charset="-128"/>
                <a:cs typeface="Arial Unicode MS" panose="020B0604020202020204" pitchFamily="34" charset="-128"/>
              </a:endParaRPr>
            </a:p>
          </p:txBody>
        </p:sp>
        <p:sp>
          <p:nvSpPr>
            <p:cNvPr id="10" name="TextBox 9"/>
            <p:cNvSpPr txBox="1"/>
            <p:nvPr/>
          </p:nvSpPr>
          <p:spPr>
            <a:xfrm rot="4404405">
              <a:off x="6874733" y="3807108"/>
              <a:ext cx="752129"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James</a:t>
              </a:r>
            </a:p>
          </p:txBody>
        </p:sp>
        <p:sp>
          <p:nvSpPr>
            <p:cNvPr id="11" name="TextBox 10"/>
            <p:cNvSpPr txBox="1"/>
            <p:nvPr/>
          </p:nvSpPr>
          <p:spPr>
            <a:xfrm>
              <a:off x="6663996" y="4440420"/>
              <a:ext cx="727443"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tough</a:t>
              </a:r>
            </a:p>
          </p:txBody>
        </p:sp>
        <p:sp>
          <p:nvSpPr>
            <p:cNvPr id="12" name="TextBox 11"/>
            <p:cNvSpPr txBox="1"/>
            <p:nvPr/>
          </p:nvSpPr>
          <p:spPr>
            <a:xfrm rot="20938315">
              <a:off x="6431521" y="4120545"/>
              <a:ext cx="428322"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hit</a:t>
              </a:r>
            </a:p>
          </p:txBody>
        </p:sp>
        <p:sp>
          <p:nvSpPr>
            <p:cNvPr id="13" name="TextBox 12"/>
            <p:cNvSpPr txBox="1"/>
            <p:nvPr/>
          </p:nvSpPr>
          <p:spPr>
            <a:xfrm>
              <a:off x="6663027" y="3762674"/>
              <a:ext cx="386234" cy="369332"/>
            </a:xfrm>
            <a:prstGeom prst="rect">
              <a:avLst/>
            </a:prstGeom>
            <a:noFill/>
          </p:spPr>
          <p:txBody>
            <a:bodyPr wrap="squar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a</a:t>
              </a:r>
            </a:p>
          </p:txBody>
        </p:sp>
        <p:sp>
          <p:nvSpPr>
            <p:cNvPr id="14" name="TextBox 13"/>
            <p:cNvSpPr txBox="1"/>
            <p:nvPr/>
          </p:nvSpPr>
          <p:spPr>
            <a:xfrm rot="1236002">
              <a:off x="6011147" y="4721185"/>
              <a:ext cx="590226"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shot</a:t>
              </a:r>
            </a:p>
          </p:txBody>
        </p:sp>
      </p:grpSp>
      <p:sp>
        <p:nvSpPr>
          <p:cNvPr id="15" name="Rectangle 14"/>
          <p:cNvSpPr/>
          <p:nvPr/>
        </p:nvSpPr>
        <p:spPr>
          <a:xfrm>
            <a:off x="300038" y="1598520"/>
            <a:ext cx="4243387"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Syntactic Parsing</a:t>
            </a:r>
          </a:p>
        </p:txBody>
      </p:sp>
      <p:sp>
        <p:nvSpPr>
          <p:cNvPr id="16" name="Rectangle 15"/>
          <p:cNvSpPr/>
          <p:nvPr/>
        </p:nvSpPr>
        <p:spPr>
          <a:xfrm>
            <a:off x="4652963" y="1593758"/>
            <a:ext cx="4243387"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Bag of Words</a:t>
            </a:r>
          </a:p>
        </p:txBody>
      </p:sp>
      <p:cxnSp>
        <p:nvCxnSpPr>
          <p:cNvPr id="18" name="Straight Connector 17"/>
          <p:cNvCxnSpPr/>
          <p:nvPr/>
        </p:nvCxnSpPr>
        <p:spPr>
          <a:xfrm>
            <a:off x="4586288" y="2070008"/>
            <a:ext cx="0" cy="34004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3425" y="6058578"/>
            <a:ext cx="5175741" cy="282898"/>
          </a:xfrm>
          <a:prstGeom prst="rect">
            <a:avLst/>
          </a:prstGeom>
          <a:noFill/>
        </p:spPr>
        <p:txBody>
          <a:bodyPr wrap="square" rtlCol="0">
            <a:spAutoFit/>
          </a:bodyPr>
          <a:lstStyle/>
          <a:p>
            <a:r>
              <a:rPr lang="en-US" sz="1200" i="1" dirty="0">
                <a:highlight>
                  <a:srgbClr val="FFFF00"/>
                </a:highlight>
                <a:latin typeface="+mj-lt"/>
                <a:ea typeface="Arial Unicode MS" panose="020B0604020202020204" pitchFamily="34" charset="-128"/>
                <a:cs typeface="Arial Unicode MS" panose="020B0604020202020204" pitchFamily="34" charset="-128"/>
              </a:rPr>
              <a:t>*There are other approaches usually based on DNN, that I refer to “abstractive”</a:t>
            </a:r>
          </a:p>
        </p:txBody>
      </p:sp>
      <p:cxnSp>
        <p:nvCxnSpPr>
          <p:cNvPr id="22" name="Straight Connector 21">
            <a:extLst>
              <a:ext uri="{FF2B5EF4-FFF2-40B4-BE49-F238E27FC236}">
                <a16:creationId xmlns:a16="http://schemas.microsoft.com/office/drawing/2014/main" id="{CA9BAD7C-56C7-294A-8BE9-E1B6DACB3B6C}"/>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07D26C-CDF8-AB46-8581-E0C7F398944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5">
            <a:extLst>
              <a:ext uri="{FF2B5EF4-FFF2-40B4-BE49-F238E27FC236}">
                <a16:creationId xmlns:a16="http://schemas.microsoft.com/office/drawing/2014/main" id="{A34B6959-E7EF-4F44-B602-7B0C5CD9076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46261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D44CED-A66D-7741-9067-1C922FC28575}"/>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90EB2BA9-879B-814F-A182-064722C556A3}"/>
              </a:ext>
            </a:extLst>
          </p:cNvPr>
          <p:cNvSpPr>
            <a:spLocks noGrp="1"/>
          </p:cNvSpPr>
          <p:nvPr>
            <p:ph type="title"/>
          </p:nvPr>
        </p:nvSpPr>
        <p:spPr/>
        <p:txBody>
          <a:bodyPr/>
          <a:lstStyle/>
          <a:p>
            <a:r>
              <a:rPr lang="en-US" dirty="0"/>
              <a:t>Open A_text2vec.R</a:t>
            </a:r>
          </a:p>
        </p:txBody>
      </p:sp>
      <p:sp>
        <p:nvSpPr>
          <p:cNvPr id="4" name="Slide Number Placeholder 3">
            <a:extLst>
              <a:ext uri="{FF2B5EF4-FFF2-40B4-BE49-F238E27FC236}">
                <a16:creationId xmlns:a16="http://schemas.microsoft.com/office/drawing/2014/main" id="{BAD6BA7C-7A75-EB44-B053-47CCDE49D5EC}"/>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D8551DA4-E6F8-334C-BBA6-E6333482201D}"/>
              </a:ext>
            </a:extLst>
          </p:cNvPr>
          <p:cNvSpPr>
            <a:spLocks noGrp="1"/>
          </p:cNvSpPr>
          <p:nvPr>
            <p:ph type="ftr" sz="quarter" idx="3"/>
          </p:nvPr>
        </p:nvSpPr>
        <p:spPr/>
        <p:txBody>
          <a:bodyPr/>
          <a:lstStyle/>
          <a:p>
            <a:r>
              <a:rPr lang="en-US"/>
              <a:t>Kwartler</a:t>
            </a:r>
            <a:endParaRPr lang="en-US" dirty="0"/>
          </a:p>
        </p:txBody>
      </p:sp>
    </p:spTree>
    <p:extLst>
      <p:ext uri="{BB962C8B-B14F-4D97-AF65-F5344CB8AC3E}">
        <p14:creationId xmlns:p14="http://schemas.microsoft.com/office/powerpoint/2010/main" val="195785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82C8C-C6C4-014A-91A0-79D3AA4CD284}"/>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C29F1203-8663-9341-AB14-D0BA806DD8B0}"/>
              </a:ext>
            </a:extLst>
          </p:cNvPr>
          <p:cNvSpPr>
            <a:spLocks noGrp="1"/>
          </p:cNvSpPr>
          <p:nvPr>
            <p:ph type="title"/>
          </p:nvPr>
        </p:nvSpPr>
        <p:spPr/>
        <p:txBody>
          <a:bodyPr/>
          <a:lstStyle/>
          <a:p>
            <a:r>
              <a:rPr lang="en-US" dirty="0"/>
              <a:t>Word2Vec uses Deep Neural Networks</a:t>
            </a:r>
          </a:p>
        </p:txBody>
      </p:sp>
      <p:sp>
        <p:nvSpPr>
          <p:cNvPr id="4" name="Slide Number Placeholder 3">
            <a:extLst>
              <a:ext uri="{FF2B5EF4-FFF2-40B4-BE49-F238E27FC236}">
                <a16:creationId xmlns:a16="http://schemas.microsoft.com/office/drawing/2014/main" id="{E73B942A-2B4E-F342-BA2C-958DA17581AE}"/>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BD7E4050-AAEB-D140-8FE9-F32499D5A53E}"/>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F72D95A7-8408-034A-9051-0CE66D18CA18}"/>
              </a:ext>
            </a:extLst>
          </p:cNvPr>
          <p:cNvSpPr/>
          <p:nvPr/>
        </p:nvSpPr>
        <p:spPr>
          <a:xfrm>
            <a:off x="1821153" y="2973895"/>
            <a:ext cx="5501693"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covered in class </a:t>
            </a:r>
            <a:r>
              <a:rPr lang="en-US" dirty="0" err="1"/>
              <a:t>bc</a:t>
            </a:r>
            <a:r>
              <a:rPr lang="en-US" dirty="0"/>
              <a:t> its conceptually the same but weights are gathered in a different method</a:t>
            </a:r>
          </a:p>
        </p:txBody>
      </p:sp>
      <p:sp>
        <p:nvSpPr>
          <p:cNvPr id="7" name="TextBox 6">
            <a:extLst>
              <a:ext uri="{FF2B5EF4-FFF2-40B4-BE49-F238E27FC236}">
                <a16:creationId xmlns:a16="http://schemas.microsoft.com/office/drawing/2014/main" id="{6DA8B2E0-688E-CB49-8F54-2CDBE4CB547B}"/>
              </a:ext>
            </a:extLst>
          </p:cNvPr>
          <p:cNvSpPr txBox="1"/>
          <p:nvPr/>
        </p:nvSpPr>
        <p:spPr>
          <a:xfrm>
            <a:off x="628650" y="4683248"/>
            <a:ext cx="7496860" cy="646331"/>
          </a:xfrm>
          <a:prstGeom prst="rect">
            <a:avLst/>
          </a:prstGeom>
          <a:noFill/>
        </p:spPr>
        <p:txBody>
          <a:bodyPr wrap="none" rtlCol="0">
            <a:spAutoFit/>
          </a:bodyPr>
          <a:lstStyle/>
          <a:p>
            <a:r>
              <a:rPr lang="en-US" dirty="0">
                <a:hlinkClick r:id="rId2"/>
              </a:rPr>
              <a:t>https://cran.r-project.org/web/packages/word2vec/word2vec.pdf</a:t>
            </a:r>
            <a:endParaRPr lang="en-US" dirty="0"/>
          </a:p>
          <a:p>
            <a:r>
              <a:rPr lang="en-US" dirty="0">
                <a:hlinkClick r:id="rId3"/>
              </a:rPr>
              <a:t>https://blogs.rstudio.com/ai/posts/2017-12-22-word-embeddings-with-keras/</a:t>
            </a:r>
            <a:endParaRPr lang="en-US" dirty="0"/>
          </a:p>
        </p:txBody>
      </p:sp>
    </p:spTree>
    <p:extLst>
      <p:ext uri="{BB962C8B-B14F-4D97-AF65-F5344CB8AC3E}">
        <p14:creationId xmlns:p14="http://schemas.microsoft.com/office/powerpoint/2010/main" val="213254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96CEA-ADE2-FB40-8FAB-2A87C6B14E6A}"/>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E17AB107-38DD-EA45-8C5E-3762D33C2615}"/>
              </a:ext>
            </a:extLst>
          </p:cNvPr>
          <p:cNvSpPr>
            <a:spLocks noGrp="1"/>
          </p:cNvSpPr>
          <p:nvPr>
            <p:ph type="title"/>
          </p:nvPr>
        </p:nvSpPr>
        <p:spPr/>
        <p:txBody>
          <a:bodyPr/>
          <a:lstStyle/>
          <a:p>
            <a:r>
              <a:rPr lang="en-US" dirty="0"/>
              <a:t>DNN, Synapse Stimulation</a:t>
            </a:r>
          </a:p>
        </p:txBody>
      </p:sp>
      <p:sp>
        <p:nvSpPr>
          <p:cNvPr id="4" name="Slide Number Placeholder 3">
            <a:extLst>
              <a:ext uri="{FF2B5EF4-FFF2-40B4-BE49-F238E27FC236}">
                <a16:creationId xmlns:a16="http://schemas.microsoft.com/office/drawing/2014/main" id="{E48C789D-DE61-364E-8BD7-68119090D7BD}"/>
              </a:ext>
            </a:extLst>
          </p:cNvPr>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a:extLst>
              <a:ext uri="{FF2B5EF4-FFF2-40B4-BE49-F238E27FC236}">
                <a16:creationId xmlns:a16="http://schemas.microsoft.com/office/drawing/2014/main" id="{1E894F1A-446C-F44A-B35B-6AD28374810E}"/>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F7C97382-EB5F-A14F-8C50-769025275162}"/>
              </a:ext>
            </a:extLst>
          </p:cNvPr>
          <p:cNvSpPr txBox="1"/>
          <p:nvPr/>
        </p:nvSpPr>
        <p:spPr>
          <a:xfrm>
            <a:off x="689238" y="2655956"/>
            <a:ext cx="811441" cy="253916"/>
          </a:xfrm>
          <a:prstGeom prst="rect">
            <a:avLst/>
          </a:prstGeom>
          <a:noFill/>
        </p:spPr>
        <p:txBody>
          <a:bodyPr wrap="none" rtlCol="0">
            <a:spAutoFit/>
          </a:bodyPr>
          <a:lstStyle/>
          <a:p>
            <a:r>
              <a:rPr lang="en-US" sz="1050" dirty="0"/>
              <a:t>Stimulation</a:t>
            </a:r>
          </a:p>
        </p:txBody>
      </p:sp>
      <p:grpSp>
        <p:nvGrpSpPr>
          <p:cNvPr id="7" name="Group 6">
            <a:extLst>
              <a:ext uri="{FF2B5EF4-FFF2-40B4-BE49-F238E27FC236}">
                <a16:creationId xmlns:a16="http://schemas.microsoft.com/office/drawing/2014/main" id="{14191311-8F4D-A449-B3E9-96C907381AA0}"/>
              </a:ext>
            </a:extLst>
          </p:cNvPr>
          <p:cNvGrpSpPr/>
          <p:nvPr/>
        </p:nvGrpSpPr>
        <p:grpSpPr>
          <a:xfrm>
            <a:off x="1492584" y="1885951"/>
            <a:ext cx="5071271" cy="2743508"/>
            <a:chOff x="1996175" y="1973013"/>
            <a:chExt cx="6761695" cy="3658011"/>
          </a:xfrm>
        </p:grpSpPr>
        <p:sp>
          <p:nvSpPr>
            <p:cNvPr id="8" name="Lightning Bolt 7">
              <a:extLst>
                <a:ext uri="{FF2B5EF4-FFF2-40B4-BE49-F238E27FC236}">
                  <a16:creationId xmlns:a16="http://schemas.microsoft.com/office/drawing/2014/main" id="{BD2D4856-1665-8144-AF2D-75C1F791FC11}"/>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9" name="Freeform: Shape 22">
              <a:extLst>
                <a:ext uri="{FF2B5EF4-FFF2-40B4-BE49-F238E27FC236}">
                  <a16:creationId xmlns:a16="http://schemas.microsoft.com/office/drawing/2014/main" id="{274B8CD1-65C5-474A-9E81-39069BE6C06B}"/>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0" name="Freeform: Shape 23">
              <a:extLst>
                <a:ext uri="{FF2B5EF4-FFF2-40B4-BE49-F238E27FC236}">
                  <a16:creationId xmlns:a16="http://schemas.microsoft.com/office/drawing/2014/main" id="{74A22E50-DD01-DC40-8399-8671CD3B61F1}"/>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1" name="Freeform: Shape 24">
              <a:extLst>
                <a:ext uri="{FF2B5EF4-FFF2-40B4-BE49-F238E27FC236}">
                  <a16:creationId xmlns:a16="http://schemas.microsoft.com/office/drawing/2014/main" id="{0B2A11DD-8016-1047-A332-6F96A01E675F}"/>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Lightning Bolt 11">
              <a:extLst>
                <a:ext uri="{FF2B5EF4-FFF2-40B4-BE49-F238E27FC236}">
                  <a16:creationId xmlns:a16="http://schemas.microsoft.com/office/drawing/2014/main" id="{551338AA-0F5F-D643-A36F-6881E28028C2}"/>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Lightning Bolt 12">
              <a:extLst>
                <a:ext uri="{FF2B5EF4-FFF2-40B4-BE49-F238E27FC236}">
                  <a16:creationId xmlns:a16="http://schemas.microsoft.com/office/drawing/2014/main" id="{710B43B4-897B-5745-B1B1-631B18101962}"/>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Lightning Bolt 13">
              <a:extLst>
                <a:ext uri="{FF2B5EF4-FFF2-40B4-BE49-F238E27FC236}">
                  <a16:creationId xmlns:a16="http://schemas.microsoft.com/office/drawing/2014/main" id="{FEA3155C-D9B2-4944-92B9-8B132B8A4D67}"/>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5" name="Rectangle 14">
            <a:extLst>
              <a:ext uri="{FF2B5EF4-FFF2-40B4-BE49-F238E27FC236}">
                <a16:creationId xmlns:a16="http://schemas.microsoft.com/office/drawing/2014/main" id="{F3E3DF3F-16D5-3949-8DC5-717AF03CF56C}"/>
              </a:ext>
            </a:extLst>
          </p:cNvPr>
          <p:cNvSpPr/>
          <p:nvPr/>
        </p:nvSpPr>
        <p:spPr>
          <a:xfrm>
            <a:off x="180473" y="5184170"/>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solidFill>
                  <a:schemeClr val="bg1"/>
                </a:solidFill>
              </a:rPr>
              <a:t>A stimulus is applied to a synapse</a:t>
            </a:r>
          </a:p>
        </p:txBody>
      </p:sp>
    </p:spTree>
    <p:extLst>
      <p:ext uri="{BB962C8B-B14F-4D97-AF65-F5344CB8AC3E}">
        <p14:creationId xmlns:p14="http://schemas.microsoft.com/office/powerpoint/2010/main" val="7077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F722A-DEB6-D94F-A18B-A806151E9D3A}"/>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BD3F9013-9D6A-8C4F-804F-F9D071E51B34}"/>
              </a:ext>
            </a:extLst>
          </p:cNvPr>
          <p:cNvSpPr>
            <a:spLocks noGrp="1"/>
          </p:cNvSpPr>
          <p:nvPr>
            <p:ph type="title"/>
          </p:nvPr>
        </p:nvSpPr>
        <p:spPr/>
        <p:txBody>
          <a:bodyPr/>
          <a:lstStyle/>
          <a:p>
            <a:r>
              <a:rPr lang="en-US" dirty="0"/>
              <a:t>Synapse Activation</a:t>
            </a:r>
          </a:p>
        </p:txBody>
      </p:sp>
      <p:sp>
        <p:nvSpPr>
          <p:cNvPr id="4" name="Slide Number Placeholder 3">
            <a:extLst>
              <a:ext uri="{FF2B5EF4-FFF2-40B4-BE49-F238E27FC236}">
                <a16:creationId xmlns:a16="http://schemas.microsoft.com/office/drawing/2014/main" id="{9D44D9FB-29B5-7F43-B6A5-B7EDF8DB6DDC}"/>
              </a:ext>
            </a:extLst>
          </p:cNvPr>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a:extLst>
              <a:ext uri="{FF2B5EF4-FFF2-40B4-BE49-F238E27FC236}">
                <a16:creationId xmlns:a16="http://schemas.microsoft.com/office/drawing/2014/main" id="{7D8BFF72-16B6-384E-A798-FEFA8B72FC87}"/>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F7A69AB7-3EB5-8F43-8FB5-44D0667CB202}"/>
              </a:ext>
            </a:extLst>
          </p:cNvPr>
          <p:cNvSpPr txBox="1"/>
          <p:nvPr/>
        </p:nvSpPr>
        <p:spPr>
          <a:xfrm>
            <a:off x="4346108" y="2745754"/>
            <a:ext cx="737702" cy="253916"/>
          </a:xfrm>
          <a:prstGeom prst="rect">
            <a:avLst/>
          </a:prstGeom>
          <a:noFill/>
        </p:spPr>
        <p:txBody>
          <a:bodyPr wrap="none" rtlCol="0">
            <a:spAutoFit/>
          </a:bodyPr>
          <a:lstStyle/>
          <a:p>
            <a:r>
              <a:rPr lang="en-US" sz="1050" dirty="0"/>
              <a:t>Activation</a:t>
            </a:r>
          </a:p>
        </p:txBody>
      </p:sp>
      <p:grpSp>
        <p:nvGrpSpPr>
          <p:cNvPr id="7" name="Group 6">
            <a:extLst>
              <a:ext uri="{FF2B5EF4-FFF2-40B4-BE49-F238E27FC236}">
                <a16:creationId xmlns:a16="http://schemas.microsoft.com/office/drawing/2014/main" id="{93758518-DF05-FA4C-A551-DC254525CCA9}"/>
              </a:ext>
            </a:extLst>
          </p:cNvPr>
          <p:cNvGrpSpPr/>
          <p:nvPr/>
        </p:nvGrpSpPr>
        <p:grpSpPr>
          <a:xfrm>
            <a:off x="1492584" y="1885951"/>
            <a:ext cx="5071271" cy="2743508"/>
            <a:chOff x="1996175" y="1973013"/>
            <a:chExt cx="6761695" cy="3658011"/>
          </a:xfrm>
        </p:grpSpPr>
        <p:sp>
          <p:nvSpPr>
            <p:cNvPr id="8" name="Lightning Bolt 7">
              <a:extLst>
                <a:ext uri="{FF2B5EF4-FFF2-40B4-BE49-F238E27FC236}">
                  <a16:creationId xmlns:a16="http://schemas.microsoft.com/office/drawing/2014/main" id="{7E732EE1-78C2-AD44-BC87-862736CE2499}"/>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9" name="Freeform: Shape 22">
              <a:extLst>
                <a:ext uri="{FF2B5EF4-FFF2-40B4-BE49-F238E27FC236}">
                  <a16:creationId xmlns:a16="http://schemas.microsoft.com/office/drawing/2014/main" id="{1A72291C-1D14-574A-8A57-906D0E2428C7}"/>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0" name="Freeform: Shape 23">
              <a:extLst>
                <a:ext uri="{FF2B5EF4-FFF2-40B4-BE49-F238E27FC236}">
                  <a16:creationId xmlns:a16="http://schemas.microsoft.com/office/drawing/2014/main" id="{E8956F67-4D35-B244-BB4F-07E48887C780}"/>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1" name="Freeform: Shape 24">
              <a:extLst>
                <a:ext uri="{FF2B5EF4-FFF2-40B4-BE49-F238E27FC236}">
                  <a16:creationId xmlns:a16="http://schemas.microsoft.com/office/drawing/2014/main" id="{871AD928-BC5C-4245-B83B-EE4A0EC2606B}"/>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Lightning Bolt 11">
              <a:extLst>
                <a:ext uri="{FF2B5EF4-FFF2-40B4-BE49-F238E27FC236}">
                  <a16:creationId xmlns:a16="http://schemas.microsoft.com/office/drawing/2014/main" id="{B5433EDB-9EB2-E343-B114-EA469F21A7FD}"/>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Lightning Bolt 12">
              <a:extLst>
                <a:ext uri="{FF2B5EF4-FFF2-40B4-BE49-F238E27FC236}">
                  <a16:creationId xmlns:a16="http://schemas.microsoft.com/office/drawing/2014/main" id="{2C417203-7C73-4942-9385-AC0F00A57223}"/>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Lightning Bolt 13">
              <a:extLst>
                <a:ext uri="{FF2B5EF4-FFF2-40B4-BE49-F238E27FC236}">
                  <a16:creationId xmlns:a16="http://schemas.microsoft.com/office/drawing/2014/main" id="{DD5DCEE4-51E8-3349-96D7-3091399A6FBC}"/>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5" name="Rectangle 14">
            <a:extLst>
              <a:ext uri="{FF2B5EF4-FFF2-40B4-BE49-F238E27FC236}">
                <a16:creationId xmlns:a16="http://schemas.microsoft.com/office/drawing/2014/main" id="{6917F74C-A31B-3F42-B6E3-2B18A73326A4}"/>
              </a:ext>
            </a:extLst>
          </p:cNvPr>
          <p:cNvSpPr/>
          <p:nvPr/>
        </p:nvSpPr>
        <p:spPr>
          <a:xfrm>
            <a:off x="180473" y="5184170"/>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solidFill>
                  <a:schemeClr val="bg1"/>
                </a:solidFill>
              </a:rPr>
              <a:t>If the stimulus is strong enough, the synapse is “activated” &amp; fires to the next synapse.</a:t>
            </a:r>
          </a:p>
        </p:txBody>
      </p:sp>
      <p:sp>
        <p:nvSpPr>
          <p:cNvPr id="16" name="Lightning Bolt 15">
            <a:extLst>
              <a:ext uri="{FF2B5EF4-FFF2-40B4-BE49-F238E27FC236}">
                <a16:creationId xmlns:a16="http://schemas.microsoft.com/office/drawing/2014/main" id="{12D794A5-C37C-DD4E-A7BA-9E9340431B09}"/>
              </a:ext>
            </a:extLst>
          </p:cNvPr>
          <p:cNvSpPr/>
          <p:nvPr/>
        </p:nvSpPr>
        <p:spPr>
          <a:xfrm rot="20050982">
            <a:off x="4064002" y="2940344"/>
            <a:ext cx="350666" cy="424880"/>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Tree>
    <p:extLst>
      <p:ext uri="{BB962C8B-B14F-4D97-AF65-F5344CB8AC3E}">
        <p14:creationId xmlns:p14="http://schemas.microsoft.com/office/powerpoint/2010/main" val="80166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92907-0AB4-2F4F-8EF6-D9767804E175}"/>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C5126A77-0F62-E44A-8327-1CDF5A44E45E}"/>
              </a:ext>
            </a:extLst>
          </p:cNvPr>
          <p:cNvSpPr>
            <a:spLocks noGrp="1"/>
          </p:cNvSpPr>
          <p:nvPr>
            <p:ph type="title"/>
          </p:nvPr>
        </p:nvSpPr>
        <p:spPr/>
        <p:txBody>
          <a:bodyPr/>
          <a:lstStyle/>
          <a:p>
            <a:r>
              <a:rPr lang="en-US" dirty="0"/>
              <a:t>Carbon (brains) Vs Silicon (computers)</a:t>
            </a:r>
          </a:p>
        </p:txBody>
      </p:sp>
      <p:sp>
        <p:nvSpPr>
          <p:cNvPr id="4" name="Slide Number Placeholder 3">
            <a:extLst>
              <a:ext uri="{FF2B5EF4-FFF2-40B4-BE49-F238E27FC236}">
                <a16:creationId xmlns:a16="http://schemas.microsoft.com/office/drawing/2014/main" id="{29FF6067-AB14-2D43-A8F3-FD28CF750390}"/>
              </a:ext>
            </a:extLst>
          </p:cNvPr>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a:extLst>
              <a:ext uri="{FF2B5EF4-FFF2-40B4-BE49-F238E27FC236}">
                <a16:creationId xmlns:a16="http://schemas.microsoft.com/office/drawing/2014/main" id="{0FB4923D-AB38-C348-B2EB-9C7F5479A7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8A3D89A7-81A5-2D45-BE16-72879B3B09BF}"/>
              </a:ext>
            </a:extLst>
          </p:cNvPr>
          <p:cNvSpPr/>
          <p:nvPr/>
        </p:nvSpPr>
        <p:spPr>
          <a:xfrm>
            <a:off x="177062" y="5211735"/>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Deep learning is mimicking the architecture of the brain with pre-defined activations.</a:t>
            </a:r>
          </a:p>
        </p:txBody>
      </p:sp>
      <p:grpSp>
        <p:nvGrpSpPr>
          <p:cNvPr id="7" name="Group 6">
            <a:extLst>
              <a:ext uri="{FF2B5EF4-FFF2-40B4-BE49-F238E27FC236}">
                <a16:creationId xmlns:a16="http://schemas.microsoft.com/office/drawing/2014/main" id="{62811D34-C3D7-5147-B898-562F64106956}"/>
              </a:ext>
            </a:extLst>
          </p:cNvPr>
          <p:cNvGrpSpPr>
            <a:grpSpLocks noChangeAspect="1"/>
          </p:cNvGrpSpPr>
          <p:nvPr/>
        </p:nvGrpSpPr>
        <p:grpSpPr>
          <a:xfrm>
            <a:off x="177063" y="2368961"/>
            <a:ext cx="3803453" cy="2057631"/>
            <a:chOff x="1990111" y="1371601"/>
            <a:chExt cx="6761695" cy="3658011"/>
          </a:xfrm>
        </p:grpSpPr>
        <p:sp>
          <p:nvSpPr>
            <p:cNvPr id="8" name="TextBox 7">
              <a:extLst>
                <a:ext uri="{FF2B5EF4-FFF2-40B4-BE49-F238E27FC236}">
                  <a16:creationId xmlns:a16="http://schemas.microsoft.com/office/drawing/2014/main" id="{23F26D2E-6A6D-5949-A36C-A3FC7625C180}"/>
                </a:ext>
              </a:extLst>
            </p:cNvPr>
            <p:cNvSpPr txBox="1"/>
            <p:nvPr/>
          </p:nvSpPr>
          <p:spPr>
            <a:xfrm>
              <a:off x="5794812" y="2518005"/>
              <a:ext cx="1311470" cy="451406"/>
            </a:xfrm>
            <a:prstGeom prst="rect">
              <a:avLst/>
            </a:prstGeom>
            <a:noFill/>
          </p:spPr>
          <p:txBody>
            <a:bodyPr wrap="none" rtlCol="0">
              <a:spAutoFit/>
            </a:bodyPr>
            <a:lstStyle/>
            <a:p>
              <a:r>
                <a:rPr lang="en-US" sz="1050" dirty="0"/>
                <a:t>Activation</a:t>
              </a:r>
            </a:p>
          </p:txBody>
        </p:sp>
        <p:grpSp>
          <p:nvGrpSpPr>
            <p:cNvPr id="9" name="Group 8">
              <a:extLst>
                <a:ext uri="{FF2B5EF4-FFF2-40B4-BE49-F238E27FC236}">
                  <a16:creationId xmlns:a16="http://schemas.microsoft.com/office/drawing/2014/main" id="{53FAD953-D35C-DD48-BFEB-D641FD454E63}"/>
                </a:ext>
              </a:extLst>
            </p:cNvPr>
            <p:cNvGrpSpPr/>
            <p:nvPr/>
          </p:nvGrpSpPr>
          <p:grpSpPr>
            <a:xfrm>
              <a:off x="1990111" y="1371601"/>
              <a:ext cx="6761695" cy="3658011"/>
              <a:chOff x="1996175" y="1973013"/>
              <a:chExt cx="6761695" cy="3658011"/>
            </a:xfrm>
          </p:grpSpPr>
          <p:sp>
            <p:nvSpPr>
              <p:cNvPr id="11" name="Lightning Bolt 10">
                <a:extLst>
                  <a:ext uri="{FF2B5EF4-FFF2-40B4-BE49-F238E27FC236}">
                    <a16:creationId xmlns:a16="http://schemas.microsoft.com/office/drawing/2014/main" id="{136E835A-14C9-3B4C-825A-0EEAC2313DDB}"/>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Freeform: Shape 10">
                <a:extLst>
                  <a:ext uri="{FF2B5EF4-FFF2-40B4-BE49-F238E27FC236}">
                    <a16:creationId xmlns:a16="http://schemas.microsoft.com/office/drawing/2014/main" id="{F35E2F26-4F43-B340-889D-C1C58613CA79}"/>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Freeform: Shape 11">
                <a:extLst>
                  <a:ext uri="{FF2B5EF4-FFF2-40B4-BE49-F238E27FC236}">
                    <a16:creationId xmlns:a16="http://schemas.microsoft.com/office/drawing/2014/main" id="{1466768B-ADEA-6743-AC32-8D57D8797853}"/>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Freeform: Shape 12">
                <a:extLst>
                  <a:ext uri="{FF2B5EF4-FFF2-40B4-BE49-F238E27FC236}">
                    <a16:creationId xmlns:a16="http://schemas.microsoft.com/office/drawing/2014/main" id="{5255CF4B-CE49-E34C-AEAE-B7C648115CD5}"/>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5" name="Lightning Bolt 14">
                <a:extLst>
                  <a:ext uri="{FF2B5EF4-FFF2-40B4-BE49-F238E27FC236}">
                    <a16:creationId xmlns:a16="http://schemas.microsoft.com/office/drawing/2014/main" id="{A244E359-9976-CB47-9203-4572ABF56174}"/>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6" name="Lightning Bolt 15">
                <a:extLst>
                  <a:ext uri="{FF2B5EF4-FFF2-40B4-BE49-F238E27FC236}">
                    <a16:creationId xmlns:a16="http://schemas.microsoft.com/office/drawing/2014/main" id="{65649A4E-E28E-7F4A-8555-3FA8013A5692}"/>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7" name="Lightning Bolt 16">
                <a:extLst>
                  <a:ext uri="{FF2B5EF4-FFF2-40B4-BE49-F238E27FC236}">
                    <a16:creationId xmlns:a16="http://schemas.microsoft.com/office/drawing/2014/main" id="{A994F28F-2920-7C46-8C27-18176DE48601}"/>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0" name="Lightning Bolt 9">
              <a:extLst>
                <a:ext uri="{FF2B5EF4-FFF2-40B4-BE49-F238E27FC236}">
                  <a16:creationId xmlns:a16="http://schemas.microsoft.com/office/drawing/2014/main" id="{4F34B8C1-F778-1F40-8772-F492E0314D5B}"/>
                </a:ext>
              </a:extLst>
            </p:cNvPr>
            <p:cNvSpPr/>
            <p:nvPr/>
          </p:nvSpPr>
          <p:spPr>
            <a:xfrm rot="20050982">
              <a:off x="5418668" y="2777459"/>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8" name="TextBox 17">
            <a:extLst>
              <a:ext uri="{FF2B5EF4-FFF2-40B4-BE49-F238E27FC236}">
                <a16:creationId xmlns:a16="http://schemas.microsoft.com/office/drawing/2014/main" id="{509BA4C3-AD7E-6B48-9127-8B3446B74B6F}"/>
              </a:ext>
            </a:extLst>
          </p:cNvPr>
          <p:cNvSpPr txBox="1"/>
          <p:nvPr/>
        </p:nvSpPr>
        <p:spPr>
          <a:xfrm>
            <a:off x="1363338" y="2047072"/>
            <a:ext cx="760401" cy="300082"/>
          </a:xfrm>
          <a:prstGeom prst="rect">
            <a:avLst/>
          </a:prstGeom>
          <a:noFill/>
        </p:spPr>
        <p:txBody>
          <a:bodyPr wrap="none" rtlCol="0">
            <a:spAutoFit/>
          </a:bodyPr>
          <a:lstStyle/>
          <a:p>
            <a:r>
              <a:rPr lang="en-US" sz="1350" dirty="0"/>
              <a:t>Synapse</a:t>
            </a:r>
          </a:p>
        </p:txBody>
      </p:sp>
      <p:sp>
        <p:nvSpPr>
          <p:cNvPr id="19" name="TextBox 18">
            <a:extLst>
              <a:ext uri="{FF2B5EF4-FFF2-40B4-BE49-F238E27FC236}">
                <a16:creationId xmlns:a16="http://schemas.microsoft.com/office/drawing/2014/main" id="{64B86165-48FE-9E44-8B8C-A626BD997035}"/>
              </a:ext>
            </a:extLst>
          </p:cNvPr>
          <p:cNvSpPr txBox="1"/>
          <p:nvPr/>
        </p:nvSpPr>
        <p:spPr>
          <a:xfrm>
            <a:off x="6502844" y="2049442"/>
            <a:ext cx="965329" cy="300082"/>
          </a:xfrm>
          <a:prstGeom prst="rect">
            <a:avLst/>
          </a:prstGeom>
          <a:noFill/>
        </p:spPr>
        <p:txBody>
          <a:bodyPr wrap="none" rtlCol="0">
            <a:spAutoFit/>
          </a:bodyPr>
          <a:lstStyle/>
          <a:p>
            <a:r>
              <a:rPr lang="en-US" sz="1350" dirty="0"/>
              <a:t>Perceptron</a:t>
            </a:r>
          </a:p>
        </p:txBody>
      </p:sp>
      <p:grpSp>
        <p:nvGrpSpPr>
          <p:cNvPr id="20" name="Group 19">
            <a:extLst>
              <a:ext uri="{FF2B5EF4-FFF2-40B4-BE49-F238E27FC236}">
                <a16:creationId xmlns:a16="http://schemas.microsoft.com/office/drawing/2014/main" id="{4BA87337-326C-AF42-B289-4177EEAF3511}"/>
              </a:ext>
            </a:extLst>
          </p:cNvPr>
          <p:cNvGrpSpPr/>
          <p:nvPr/>
        </p:nvGrpSpPr>
        <p:grpSpPr>
          <a:xfrm>
            <a:off x="4753951" y="2468522"/>
            <a:ext cx="3816503" cy="2245177"/>
            <a:chOff x="6338601" y="2148362"/>
            <a:chExt cx="5088670" cy="2993569"/>
          </a:xfrm>
        </p:grpSpPr>
        <p:sp>
          <p:nvSpPr>
            <p:cNvPr id="21" name="Oval 20">
              <a:extLst>
                <a:ext uri="{FF2B5EF4-FFF2-40B4-BE49-F238E27FC236}">
                  <a16:creationId xmlns:a16="http://schemas.microsoft.com/office/drawing/2014/main" id="{8DE8ED5E-1ED6-AC4A-A1F7-E8B8A1A29A77}"/>
                </a:ext>
              </a:extLst>
            </p:cNvPr>
            <p:cNvSpPr/>
            <p:nvPr/>
          </p:nvSpPr>
          <p:spPr>
            <a:xfrm>
              <a:off x="6338601" y="2148362"/>
              <a:ext cx="690160" cy="690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X</a:t>
              </a:r>
              <a:r>
                <a:rPr lang="en-US" sz="1050" baseline="-25000" dirty="0">
                  <a:solidFill>
                    <a:schemeClr val="bg1"/>
                  </a:solidFill>
                </a:rPr>
                <a:t>1</a:t>
              </a:r>
            </a:p>
          </p:txBody>
        </p:sp>
        <p:sp>
          <p:nvSpPr>
            <p:cNvPr id="22" name="Oval 21">
              <a:extLst>
                <a:ext uri="{FF2B5EF4-FFF2-40B4-BE49-F238E27FC236}">
                  <a16:creationId xmlns:a16="http://schemas.microsoft.com/office/drawing/2014/main" id="{2B7535C1-75AF-DB46-92E6-7A0A802BC921}"/>
                </a:ext>
              </a:extLst>
            </p:cNvPr>
            <p:cNvSpPr/>
            <p:nvPr/>
          </p:nvSpPr>
          <p:spPr>
            <a:xfrm>
              <a:off x="8249234" y="2785000"/>
              <a:ext cx="1734404" cy="17344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Sum Weights </a:t>
              </a:r>
            </a:p>
            <a:p>
              <a:pPr algn="ctr"/>
              <a:r>
                <a:rPr lang="en-US" sz="1050" dirty="0">
                  <a:solidFill>
                    <a:schemeClr val="bg1"/>
                  </a:solidFill>
                </a:rPr>
                <a:t>&amp; </a:t>
              </a:r>
            </a:p>
            <a:p>
              <a:pPr algn="ctr"/>
              <a:r>
                <a:rPr lang="en-US" sz="1050" dirty="0">
                  <a:solidFill>
                    <a:schemeClr val="bg1"/>
                  </a:solidFill>
                </a:rPr>
                <a:t>Activation Function</a:t>
              </a:r>
            </a:p>
          </p:txBody>
        </p:sp>
        <p:sp>
          <p:nvSpPr>
            <p:cNvPr id="23" name="Oval 22">
              <a:extLst>
                <a:ext uri="{FF2B5EF4-FFF2-40B4-BE49-F238E27FC236}">
                  <a16:creationId xmlns:a16="http://schemas.microsoft.com/office/drawing/2014/main" id="{CC36B016-E158-9641-B490-27103DB3BA11}"/>
                </a:ext>
              </a:extLst>
            </p:cNvPr>
            <p:cNvSpPr/>
            <p:nvPr/>
          </p:nvSpPr>
          <p:spPr>
            <a:xfrm>
              <a:off x="6338601" y="4451771"/>
              <a:ext cx="690160" cy="690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X</a:t>
              </a:r>
              <a:r>
                <a:rPr lang="en-US" sz="1050" baseline="-25000" dirty="0">
                  <a:solidFill>
                    <a:schemeClr val="bg1"/>
                  </a:solidFill>
                </a:rPr>
                <a:t>2</a:t>
              </a:r>
            </a:p>
          </p:txBody>
        </p:sp>
        <p:sp>
          <p:nvSpPr>
            <p:cNvPr id="24" name="TextBox 23">
              <a:extLst>
                <a:ext uri="{FF2B5EF4-FFF2-40B4-BE49-F238E27FC236}">
                  <a16:creationId xmlns:a16="http://schemas.microsoft.com/office/drawing/2014/main" id="{4BA69198-6E71-6D44-924C-BFE77D4C01E1}"/>
                </a:ext>
              </a:extLst>
            </p:cNvPr>
            <p:cNvSpPr txBox="1"/>
            <p:nvPr/>
          </p:nvSpPr>
          <p:spPr>
            <a:xfrm>
              <a:off x="7565393" y="2425014"/>
              <a:ext cx="487741" cy="400109"/>
            </a:xfrm>
            <a:prstGeom prst="rect">
              <a:avLst/>
            </a:prstGeom>
            <a:noFill/>
          </p:spPr>
          <p:txBody>
            <a:bodyPr wrap="none" rtlCol="0">
              <a:spAutoFit/>
            </a:bodyPr>
            <a:lstStyle/>
            <a:p>
              <a:r>
                <a:rPr lang="en-US" sz="1350" dirty="0">
                  <a:solidFill>
                    <a:schemeClr val="bg1"/>
                  </a:solidFill>
                </a:rPr>
                <a:t>w</a:t>
              </a:r>
              <a:r>
                <a:rPr lang="en-US" sz="1350" baseline="-25000" dirty="0">
                  <a:solidFill>
                    <a:schemeClr val="bg1"/>
                  </a:solidFill>
                </a:rPr>
                <a:t>1</a:t>
              </a:r>
            </a:p>
          </p:txBody>
        </p:sp>
        <p:sp>
          <p:nvSpPr>
            <p:cNvPr id="25" name="TextBox 24">
              <a:extLst>
                <a:ext uri="{FF2B5EF4-FFF2-40B4-BE49-F238E27FC236}">
                  <a16:creationId xmlns:a16="http://schemas.microsoft.com/office/drawing/2014/main" id="{E19FA7B5-FBB8-694B-958D-72D1848C30D7}"/>
                </a:ext>
              </a:extLst>
            </p:cNvPr>
            <p:cNvSpPr txBox="1"/>
            <p:nvPr/>
          </p:nvSpPr>
          <p:spPr>
            <a:xfrm>
              <a:off x="7542464" y="4161796"/>
              <a:ext cx="487741" cy="400109"/>
            </a:xfrm>
            <a:prstGeom prst="rect">
              <a:avLst/>
            </a:prstGeom>
            <a:noFill/>
          </p:spPr>
          <p:txBody>
            <a:bodyPr wrap="none" rtlCol="0">
              <a:spAutoFit/>
            </a:bodyPr>
            <a:lstStyle/>
            <a:p>
              <a:r>
                <a:rPr lang="en-US" sz="1350" dirty="0">
                  <a:solidFill>
                    <a:schemeClr val="bg1"/>
                  </a:solidFill>
                </a:rPr>
                <a:t>w</a:t>
              </a:r>
              <a:r>
                <a:rPr lang="en-US" sz="1350" baseline="-25000" dirty="0">
                  <a:solidFill>
                    <a:schemeClr val="bg1"/>
                  </a:solidFill>
                </a:rPr>
                <a:t>2</a:t>
              </a:r>
            </a:p>
          </p:txBody>
        </p:sp>
        <p:sp>
          <p:nvSpPr>
            <p:cNvPr id="26" name="TextBox 25">
              <a:extLst>
                <a:ext uri="{FF2B5EF4-FFF2-40B4-BE49-F238E27FC236}">
                  <a16:creationId xmlns:a16="http://schemas.microsoft.com/office/drawing/2014/main" id="{2CF0AA01-775B-A44F-ACDD-5E815F8CB972}"/>
                </a:ext>
              </a:extLst>
            </p:cNvPr>
            <p:cNvSpPr txBox="1"/>
            <p:nvPr/>
          </p:nvSpPr>
          <p:spPr>
            <a:xfrm>
              <a:off x="11076319" y="3460518"/>
              <a:ext cx="350952" cy="400109"/>
            </a:xfrm>
            <a:prstGeom prst="rect">
              <a:avLst/>
            </a:prstGeom>
            <a:noFill/>
          </p:spPr>
          <p:txBody>
            <a:bodyPr wrap="none" rtlCol="0">
              <a:spAutoFit/>
            </a:bodyPr>
            <a:lstStyle/>
            <a:p>
              <a:r>
                <a:rPr lang="en-US" sz="1350" dirty="0">
                  <a:solidFill>
                    <a:schemeClr val="bg1"/>
                  </a:solidFill>
                </a:rPr>
                <a:t>y</a:t>
              </a:r>
            </a:p>
          </p:txBody>
        </p:sp>
        <p:cxnSp>
          <p:nvCxnSpPr>
            <p:cNvPr id="27" name="Straight Arrow Connector 26">
              <a:extLst>
                <a:ext uri="{FF2B5EF4-FFF2-40B4-BE49-F238E27FC236}">
                  <a16:creationId xmlns:a16="http://schemas.microsoft.com/office/drawing/2014/main" id="{4DA2C07E-94E3-AF45-B402-ED95BEC0D15F}"/>
                </a:ext>
              </a:extLst>
            </p:cNvPr>
            <p:cNvCxnSpPr>
              <a:cxnSpLocks/>
              <a:stCxn id="22" idx="6"/>
              <a:endCxn id="26" idx="1"/>
            </p:cNvCxnSpPr>
            <p:nvPr/>
          </p:nvCxnSpPr>
          <p:spPr>
            <a:xfrm>
              <a:off x="9983638" y="3652203"/>
              <a:ext cx="1092681" cy="8369"/>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356467FD-C67E-4944-A8A3-69A879A49914}"/>
              </a:ext>
            </a:extLst>
          </p:cNvPr>
          <p:cNvCxnSpPr>
            <a:stCxn id="21" idx="6"/>
            <a:endCxn id="22" idx="1"/>
          </p:cNvCxnSpPr>
          <p:nvPr/>
        </p:nvCxnSpPr>
        <p:spPr>
          <a:xfrm>
            <a:off x="5271571" y="2727332"/>
            <a:ext cx="1105853" cy="409167"/>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2EEF05-F6F4-C541-93DA-E421A72F4801}"/>
              </a:ext>
            </a:extLst>
          </p:cNvPr>
          <p:cNvCxnSpPr>
            <a:stCxn id="23" idx="6"/>
            <a:endCxn id="22" idx="3"/>
          </p:cNvCxnSpPr>
          <p:nvPr/>
        </p:nvCxnSpPr>
        <p:spPr>
          <a:xfrm flipV="1">
            <a:off x="5271571" y="4056305"/>
            <a:ext cx="1105853" cy="398584"/>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7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There are billions of synapses, and somewhere consciousness emerges.</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5142857"/>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A human brain has billions of networked synapses.  Most DNN implementations are less than 1200 layers.</a:t>
            </a:r>
          </a:p>
        </p:txBody>
      </p:sp>
      <p:pic>
        <p:nvPicPr>
          <p:cNvPr id="7" name="Picture 6">
            <a:extLst>
              <a:ext uri="{FF2B5EF4-FFF2-40B4-BE49-F238E27FC236}">
                <a16:creationId xmlns:a16="http://schemas.microsoft.com/office/drawing/2014/main" id="{C752393E-64DA-884F-9706-EFBFFDDCB925}"/>
              </a:ext>
            </a:extLst>
          </p:cNvPr>
          <p:cNvPicPr>
            <a:picLocks noChangeAspect="1"/>
          </p:cNvPicPr>
          <p:nvPr/>
        </p:nvPicPr>
        <p:blipFill>
          <a:blip r:embed="rId2"/>
          <a:stretch>
            <a:fillRect/>
          </a:stretch>
        </p:blipFill>
        <p:spPr>
          <a:xfrm>
            <a:off x="180473" y="1948652"/>
            <a:ext cx="2873916" cy="2924247"/>
          </a:xfrm>
          <a:prstGeom prst="rect">
            <a:avLst/>
          </a:prstGeom>
        </p:spPr>
      </p:pic>
      <p:sp>
        <p:nvSpPr>
          <p:cNvPr id="8" name="TextBox 7">
            <a:extLst>
              <a:ext uri="{FF2B5EF4-FFF2-40B4-BE49-F238E27FC236}">
                <a16:creationId xmlns:a16="http://schemas.microsoft.com/office/drawing/2014/main" id="{DDDD5ED5-14FE-EE48-98F0-C0FB9260364B}"/>
              </a:ext>
            </a:extLst>
          </p:cNvPr>
          <p:cNvSpPr txBox="1"/>
          <p:nvPr/>
        </p:nvSpPr>
        <p:spPr>
          <a:xfrm>
            <a:off x="5195563" y="5372522"/>
            <a:ext cx="3815468" cy="213585"/>
          </a:xfrm>
          <a:prstGeom prst="rect">
            <a:avLst/>
          </a:prstGeom>
          <a:noFill/>
        </p:spPr>
        <p:txBody>
          <a:bodyPr wrap="none" rtlCol="0">
            <a:spAutoFit/>
          </a:bodyPr>
          <a:lstStyle/>
          <a:p>
            <a:r>
              <a:rPr lang="en-US" sz="788" dirty="0">
                <a:hlinkClick r:id="rId3"/>
              </a:rPr>
              <a:t>https://www.quora.com/What-is-the-largest-convolutional-neural-network-built-to-date</a:t>
            </a:r>
            <a:endParaRPr lang="en-US" sz="788" dirty="0"/>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122" y="2423396"/>
            <a:ext cx="4000500" cy="199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42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C9D04-B1B0-0548-A8F9-F968C1D039F8}"/>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4C0EDEAA-F09B-7A4F-A6CB-C76627A56B62}"/>
              </a:ext>
            </a:extLst>
          </p:cNvPr>
          <p:cNvSpPr>
            <a:spLocks noGrp="1"/>
          </p:cNvSpPr>
          <p:nvPr>
            <p:ph type="title"/>
          </p:nvPr>
        </p:nvSpPr>
        <p:spPr/>
        <p:txBody>
          <a:bodyPr/>
          <a:lstStyle/>
          <a:p>
            <a:r>
              <a:rPr lang="en-US" dirty="0"/>
              <a:t>Text can be hard for DNNs</a:t>
            </a:r>
          </a:p>
        </p:txBody>
      </p:sp>
      <p:sp>
        <p:nvSpPr>
          <p:cNvPr id="4" name="Slide Number Placeholder 3">
            <a:extLst>
              <a:ext uri="{FF2B5EF4-FFF2-40B4-BE49-F238E27FC236}">
                <a16:creationId xmlns:a16="http://schemas.microsoft.com/office/drawing/2014/main" id="{B32B0972-1992-904E-91A6-9A7D291A8B55}"/>
              </a:ext>
            </a:extLst>
          </p:cNvPr>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a:extLst>
              <a:ext uri="{FF2B5EF4-FFF2-40B4-BE49-F238E27FC236}">
                <a16:creationId xmlns:a16="http://schemas.microsoft.com/office/drawing/2014/main" id="{F894A860-99C1-9543-B3D5-7895EAFF52EA}"/>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19D0F7BE-5B23-A649-A66A-5DDF99B30022}"/>
              </a:ext>
            </a:extLst>
          </p:cNvPr>
          <p:cNvSpPr txBox="1"/>
          <p:nvPr/>
        </p:nvSpPr>
        <p:spPr>
          <a:xfrm>
            <a:off x="1008280" y="1909909"/>
            <a:ext cx="899542" cy="276999"/>
          </a:xfrm>
          <a:prstGeom prst="rect">
            <a:avLst/>
          </a:prstGeom>
          <a:noFill/>
        </p:spPr>
        <p:txBody>
          <a:bodyPr wrap="none" rtlCol="0">
            <a:spAutoFit/>
          </a:bodyPr>
          <a:lstStyle/>
          <a:p>
            <a:r>
              <a:rPr lang="en-US" sz="1200" dirty="0"/>
              <a:t>Dense Data</a:t>
            </a:r>
          </a:p>
        </p:txBody>
      </p:sp>
      <p:pic>
        <p:nvPicPr>
          <p:cNvPr id="7" name="Picture 2" descr="Image result for image pixel">
            <a:extLst>
              <a:ext uri="{FF2B5EF4-FFF2-40B4-BE49-F238E27FC236}">
                <a16:creationId xmlns:a16="http://schemas.microsoft.com/office/drawing/2014/main" id="{4C73ACA0-CB09-2B43-A95F-EF99EA9E9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07" y="2187941"/>
            <a:ext cx="2298566" cy="22883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6408F3-194D-A44B-92DA-0C96D994D613}"/>
              </a:ext>
            </a:extLst>
          </p:cNvPr>
          <p:cNvSpPr txBox="1"/>
          <p:nvPr/>
        </p:nvSpPr>
        <p:spPr>
          <a:xfrm>
            <a:off x="2759725" y="1909909"/>
            <a:ext cx="1932901" cy="276999"/>
          </a:xfrm>
          <a:prstGeom prst="rect">
            <a:avLst/>
          </a:prstGeom>
          <a:noFill/>
        </p:spPr>
        <p:txBody>
          <a:bodyPr wrap="none" rtlCol="0">
            <a:spAutoFit/>
          </a:bodyPr>
          <a:lstStyle/>
          <a:p>
            <a:r>
              <a:rPr lang="en-US" sz="1200" dirty="0"/>
              <a:t>Each pixel has 3 RGB values.</a:t>
            </a:r>
          </a:p>
        </p:txBody>
      </p:sp>
      <p:pic>
        <p:nvPicPr>
          <p:cNvPr id="9" name="Picture 6" descr="Image result for image array">
            <a:extLst>
              <a:ext uri="{FF2B5EF4-FFF2-40B4-BE49-F238E27FC236}">
                <a16:creationId xmlns:a16="http://schemas.microsoft.com/office/drawing/2014/main" id="{8635EDFD-DD0F-A146-BB68-FC6560F6C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31" r="23918"/>
          <a:stretch/>
        </p:blipFill>
        <p:spPr bwMode="auto">
          <a:xfrm>
            <a:off x="2897248" y="2219808"/>
            <a:ext cx="1897664" cy="22246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cdn-images-1.medium.com/max/1600/1*NQQiyYqJJj4PSYAeWvxutg.png">
            <a:extLst>
              <a:ext uri="{FF2B5EF4-FFF2-40B4-BE49-F238E27FC236}">
                <a16:creationId xmlns:a16="http://schemas.microsoft.com/office/drawing/2014/main" id="{77D44BE6-099C-4543-A1AA-2A244CF22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874" y="2475983"/>
            <a:ext cx="3842649" cy="17122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571077A-4DD1-D947-B64C-74771AF9D01F}"/>
              </a:ext>
            </a:extLst>
          </p:cNvPr>
          <p:cNvSpPr txBox="1"/>
          <p:nvPr/>
        </p:nvSpPr>
        <p:spPr>
          <a:xfrm>
            <a:off x="5266751" y="1909909"/>
            <a:ext cx="3333477" cy="276999"/>
          </a:xfrm>
          <a:prstGeom prst="rect">
            <a:avLst/>
          </a:prstGeom>
          <a:noFill/>
        </p:spPr>
        <p:txBody>
          <a:bodyPr wrap="none" rtlCol="0">
            <a:spAutoFit/>
          </a:bodyPr>
          <a:lstStyle/>
          <a:p>
            <a:r>
              <a:rPr lang="en-US" sz="1200" dirty="0"/>
              <a:t>The DNN has a lot of information to activate upon.</a:t>
            </a:r>
          </a:p>
        </p:txBody>
      </p:sp>
      <p:sp>
        <p:nvSpPr>
          <p:cNvPr id="12" name="Rectangle 11">
            <a:extLst>
              <a:ext uri="{FF2B5EF4-FFF2-40B4-BE49-F238E27FC236}">
                <a16:creationId xmlns:a16="http://schemas.microsoft.com/office/drawing/2014/main" id="{A5A10EEF-94A1-1844-AFF1-E1B4CF44553D}"/>
              </a:ext>
            </a:extLst>
          </p:cNvPr>
          <p:cNvSpPr/>
          <p:nvPr/>
        </p:nvSpPr>
        <p:spPr>
          <a:xfrm>
            <a:off x="177062" y="5211735"/>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Text is a “sparse” data problem differing from images which is a “dense” data problem.</a:t>
            </a:r>
          </a:p>
        </p:txBody>
      </p:sp>
    </p:spTree>
    <p:extLst>
      <p:ext uri="{BB962C8B-B14F-4D97-AF65-F5344CB8AC3E}">
        <p14:creationId xmlns:p14="http://schemas.microsoft.com/office/powerpoint/2010/main" val="100304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Word2Vec uses a simple “Feed Forward” DNN</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6031499"/>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The weights are extracted from the deep neural network as the representation of the term’s meaning.</a:t>
            </a:r>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56" y="1161266"/>
            <a:ext cx="6025842" cy="30021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BBE812C-BCDE-0A4B-A920-B21B6CBF1CF9}"/>
              </a:ext>
            </a:extLst>
          </p:cNvPr>
          <p:cNvSpPr txBox="1"/>
          <p:nvPr/>
        </p:nvSpPr>
        <p:spPr>
          <a:xfrm>
            <a:off x="7021" y="3654823"/>
            <a:ext cx="656270" cy="369332"/>
          </a:xfrm>
          <a:prstGeom prst="rect">
            <a:avLst/>
          </a:prstGeom>
          <a:noFill/>
        </p:spPr>
        <p:txBody>
          <a:bodyPr wrap="none" rtlCol="0">
            <a:spAutoFit/>
          </a:bodyPr>
          <a:lstStyle/>
          <a:p>
            <a:r>
              <a:rPr lang="en-US" dirty="0"/>
              <a:t>Term</a:t>
            </a:r>
          </a:p>
        </p:txBody>
      </p:sp>
      <p:sp>
        <p:nvSpPr>
          <p:cNvPr id="12" name="TextBox 11">
            <a:extLst>
              <a:ext uri="{FF2B5EF4-FFF2-40B4-BE49-F238E27FC236}">
                <a16:creationId xmlns:a16="http://schemas.microsoft.com/office/drawing/2014/main" id="{1B2ADF8E-D59D-B44D-AA63-3E80DFFDD94E}"/>
              </a:ext>
            </a:extLst>
          </p:cNvPr>
          <p:cNvSpPr txBox="1"/>
          <p:nvPr/>
        </p:nvSpPr>
        <p:spPr>
          <a:xfrm>
            <a:off x="2686050" y="5124804"/>
            <a:ext cx="5226303" cy="369332"/>
          </a:xfrm>
          <a:prstGeom prst="rect">
            <a:avLst/>
          </a:prstGeom>
          <a:noFill/>
        </p:spPr>
        <p:txBody>
          <a:bodyPr wrap="none" rtlCol="0">
            <a:spAutoFit/>
          </a:bodyPr>
          <a:lstStyle/>
          <a:p>
            <a:r>
              <a:rPr lang="en-US" dirty="0"/>
              <a:t>Node is activated and carries a weight in the network.</a:t>
            </a:r>
          </a:p>
        </p:txBody>
      </p:sp>
      <p:cxnSp>
        <p:nvCxnSpPr>
          <p:cNvPr id="14" name="Straight Arrow Connector 13">
            <a:extLst>
              <a:ext uri="{FF2B5EF4-FFF2-40B4-BE49-F238E27FC236}">
                <a16:creationId xmlns:a16="http://schemas.microsoft.com/office/drawing/2014/main" id="{97EB8174-BAC0-ED48-804F-87B161E413BF}"/>
              </a:ext>
            </a:extLst>
          </p:cNvPr>
          <p:cNvCxnSpPr>
            <a:cxnSpLocks/>
          </p:cNvCxnSpPr>
          <p:nvPr/>
        </p:nvCxnSpPr>
        <p:spPr>
          <a:xfrm>
            <a:off x="2099256" y="4163426"/>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6FDB63-0A57-D54F-86AC-98501B7D6484}"/>
              </a:ext>
            </a:extLst>
          </p:cNvPr>
          <p:cNvSpPr txBox="1"/>
          <p:nvPr/>
        </p:nvSpPr>
        <p:spPr>
          <a:xfrm>
            <a:off x="3651636" y="4433078"/>
            <a:ext cx="4260717" cy="646331"/>
          </a:xfrm>
          <a:prstGeom prst="rect">
            <a:avLst/>
          </a:prstGeom>
          <a:noFill/>
        </p:spPr>
        <p:txBody>
          <a:bodyPr wrap="square" rtlCol="0">
            <a:spAutoFit/>
          </a:bodyPr>
          <a:lstStyle/>
          <a:p>
            <a:r>
              <a:rPr lang="en-US" dirty="0"/>
              <a:t>Another node is activated by the term with a different weight.</a:t>
            </a:r>
          </a:p>
        </p:txBody>
      </p:sp>
      <p:cxnSp>
        <p:nvCxnSpPr>
          <p:cNvPr id="16" name="Straight Arrow Connector 15">
            <a:extLst>
              <a:ext uri="{FF2B5EF4-FFF2-40B4-BE49-F238E27FC236}">
                <a16:creationId xmlns:a16="http://schemas.microsoft.com/office/drawing/2014/main" id="{8196FFF9-8947-224E-AAE6-C9E100E97D7D}"/>
              </a:ext>
            </a:extLst>
          </p:cNvPr>
          <p:cNvCxnSpPr>
            <a:cxnSpLocks/>
          </p:cNvCxnSpPr>
          <p:nvPr/>
        </p:nvCxnSpPr>
        <p:spPr>
          <a:xfrm>
            <a:off x="3245476" y="3768427"/>
            <a:ext cx="406160" cy="819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6F68A6-1C86-7048-8A07-DEACD0282DEB}"/>
              </a:ext>
            </a:extLst>
          </p:cNvPr>
          <p:cNvCxnSpPr>
            <a:cxnSpLocks/>
          </p:cNvCxnSpPr>
          <p:nvPr/>
        </p:nvCxnSpPr>
        <p:spPr>
          <a:xfrm flipV="1">
            <a:off x="4565284" y="1593781"/>
            <a:ext cx="972631" cy="30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85C95F-503A-1544-8B10-501D54661586}"/>
              </a:ext>
            </a:extLst>
          </p:cNvPr>
          <p:cNvSpPr txBox="1"/>
          <p:nvPr/>
        </p:nvSpPr>
        <p:spPr>
          <a:xfrm>
            <a:off x="5537916" y="1192858"/>
            <a:ext cx="3412902" cy="646331"/>
          </a:xfrm>
          <a:prstGeom prst="rect">
            <a:avLst/>
          </a:prstGeom>
          <a:noFill/>
        </p:spPr>
        <p:txBody>
          <a:bodyPr wrap="square" rtlCol="0">
            <a:spAutoFit/>
          </a:bodyPr>
          <a:lstStyle/>
          <a:p>
            <a:r>
              <a:rPr lang="en-US" dirty="0"/>
              <a:t>A third node has another activation weight.</a:t>
            </a:r>
          </a:p>
        </p:txBody>
      </p:sp>
    </p:spTree>
    <p:extLst>
      <p:ext uri="{BB962C8B-B14F-4D97-AF65-F5344CB8AC3E}">
        <p14:creationId xmlns:p14="http://schemas.microsoft.com/office/powerpoint/2010/main" val="155498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Word2Vec uses a simple “Feed Forward” DNN</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6031499"/>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The weights are extracted from the deep neural network as the representation of the term’s meaning.</a:t>
            </a:r>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56" y="1161266"/>
            <a:ext cx="6025842" cy="30021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BBE812C-BCDE-0A4B-A920-B21B6CBF1CF9}"/>
              </a:ext>
            </a:extLst>
          </p:cNvPr>
          <p:cNvSpPr txBox="1"/>
          <p:nvPr/>
        </p:nvSpPr>
        <p:spPr>
          <a:xfrm>
            <a:off x="7021" y="3654823"/>
            <a:ext cx="656270" cy="369332"/>
          </a:xfrm>
          <a:prstGeom prst="rect">
            <a:avLst/>
          </a:prstGeom>
          <a:noFill/>
        </p:spPr>
        <p:txBody>
          <a:bodyPr wrap="none" rtlCol="0">
            <a:spAutoFit/>
          </a:bodyPr>
          <a:lstStyle/>
          <a:p>
            <a:r>
              <a:rPr lang="en-US" dirty="0"/>
              <a:t>Term</a:t>
            </a:r>
          </a:p>
        </p:txBody>
      </p:sp>
      <p:sp>
        <p:nvSpPr>
          <p:cNvPr id="12" name="TextBox 11">
            <a:extLst>
              <a:ext uri="{FF2B5EF4-FFF2-40B4-BE49-F238E27FC236}">
                <a16:creationId xmlns:a16="http://schemas.microsoft.com/office/drawing/2014/main" id="{1B2ADF8E-D59D-B44D-AA63-3E80DFFDD94E}"/>
              </a:ext>
            </a:extLst>
          </p:cNvPr>
          <p:cNvSpPr txBox="1"/>
          <p:nvPr/>
        </p:nvSpPr>
        <p:spPr>
          <a:xfrm>
            <a:off x="2686050" y="5124804"/>
            <a:ext cx="3767506" cy="369332"/>
          </a:xfrm>
          <a:prstGeom prst="rect">
            <a:avLst/>
          </a:prstGeom>
          <a:noFill/>
        </p:spPr>
        <p:txBody>
          <a:bodyPr wrap="none" rtlCol="0">
            <a:spAutoFit/>
          </a:bodyPr>
          <a:lstStyle/>
          <a:p>
            <a:r>
              <a:rPr lang="en-US" dirty="0"/>
              <a:t>Node1 internal weight 0.8 = activation</a:t>
            </a:r>
          </a:p>
        </p:txBody>
      </p:sp>
      <p:cxnSp>
        <p:nvCxnSpPr>
          <p:cNvPr id="14" name="Straight Arrow Connector 13">
            <a:extLst>
              <a:ext uri="{FF2B5EF4-FFF2-40B4-BE49-F238E27FC236}">
                <a16:creationId xmlns:a16="http://schemas.microsoft.com/office/drawing/2014/main" id="{97EB8174-BAC0-ED48-804F-87B161E413BF}"/>
              </a:ext>
            </a:extLst>
          </p:cNvPr>
          <p:cNvCxnSpPr>
            <a:cxnSpLocks/>
          </p:cNvCxnSpPr>
          <p:nvPr/>
        </p:nvCxnSpPr>
        <p:spPr>
          <a:xfrm>
            <a:off x="2099256" y="4163426"/>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6FDB63-0A57-D54F-86AC-98501B7D6484}"/>
              </a:ext>
            </a:extLst>
          </p:cNvPr>
          <p:cNvSpPr txBox="1"/>
          <p:nvPr/>
        </p:nvSpPr>
        <p:spPr>
          <a:xfrm>
            <a:off x="3651636" y="4433078"/>
            <a:ext cx="4260717" cy="369332"/>
          </a:xfrm>
          <a:prstGeom prst="rect">
            <a:avLst/>
          </a:prstGeom>
          <a:noFill/>
        </p:spPr>
        <p:txBody>
          <a:bodyPr wrap="square" rtlCol="0">
            <a:spAutoFit/>
          </a:bodyPr>
          <a:lstStyle/>
          <a:p>
            <a:r>
              <a:rPr lang="en-US" dirty="0"/>
              <a:t>Node2 internal weight 0.5 = activation</a:t>
            </a:r>
          </a:p>
        </p:txBody>
      </p:sp>
      <p:cxnSp>
        <p:nvCxnSpPr>
          <p:cNvPr id="16" name="Straight Arrow Connector 15">
            <a:extLst>
              <a:ext uri="{FF2B5EF4-FFF2-40B4-BE49-F238E27FC236}">
                <a16:creationId xmlns:a16="http://schemas.microsoft.com/office/drawing/2014/main" id="{8196FFF9-8947-224E-AAE6-C9E100E97D7D}"/>
              </a:ext>
            </a:extLst>
          </p:cNvPr>
          <p:cNvCxnSpPr>
            <a:cxnSpLocks/>
          </p:cNvCxnSpPr>
          <p:nvPr/>
        </p:nvCxnSpPr>
        <p:spPr>
          <a:xfrm>
            <a:off x="3245476" y="3768427"/>
            <a:ext cx="406160" cy="819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6F68A6-1C86-7048-8A07-DEACD0282DEB}"/>
              </a:ext>
            </a:extLst>
          </p:cNvPr>
          <p:cNvCxnSpPr>
            <a:cxnSpLocks/>
          </p:cNvCxnSpPr>
          <p:nvPr/>
        </p:nvCxnSpPr>
        <p:spPr>
          <a:xfrm flipV="1">
            <a:off x="4565284" y="1593781"/>
            <a:ext cx="972631" cy="30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85C95F-503A-1544-8B10-501D54661586}"/>
              </a:ext>
            </a:extLst>
          </p:cNvPr>
          <p:cNvSpPr txBox="1"/>
          <p:nvPr/>
        </p:nvSpPr>
        <p:spPr>
          <a:xfrm>
            <a:off x="5537916" y="1192858"/>
            <a:ext cx="3412902" cy="646331"/>
          </a:xfrm>
          <a:prstGeom prst="rect">
            <a:avLst/>
          </a:prstGeom>
          <a:noFill/>
        </p:spPr>
        <p:txBody>
          <a:bodyPr wrap="square" rtlCol="0">
            <a:spAutoFit/>
          </a:bodyPr>
          <a:lstStyle/>
          <a:p>
            <a:r>
              <a:rPr lang="en-US" dirty="0"/>
              <a:t>Node3 internal weight 0.62 = activation</a:t>
            </a:r>
          </a:p>
        </p:txBody>
      </p:sp>
      <p:sp>
        <p:nvSpPr>
          <p:cNvPr id="7" name="Oval 6">
            <a:extLst>
              <a:ext uri="{FF2B5EF4-FFF2-40B4-BE49-F238E27FC236}">
                <a16:creationId xmlns:a16="http://schemas.microsoft.com/office/drawing/2014/main" id="{853D8A8F-03AF-134A-B3DD-28C447F0A556}"/>
              </a:ext>
            </a:extLst>
          </p:cNvPr>
          <p:cNvSpPr/>
          <p:nvPr/>
        </p:nvSpPr>
        <p:spPr>
          <a:xfrm>
            <a:off x="1852509" y="3907174"/>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2DFD9D3-3E26-7D49-88A7-4C67DB543B90}"/>
              </a:ext>
            </a:extLst>
          </p:cNvPr>
          <p:cNvSpPr/>
          <p:nvPr/>
        </p:nvSpPr>
        <p:spPr>
          <a:xfrm>
            <a:off x="3080013" y="3573274"/>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51A64BE-8559-7444-A18C-716640912925}"/>
              </a:ext>
            </a:extLst>
          </p:cNvPr>
          <p:cNvSpPr/>
          <p:nvPr/>
        </p:nvSpPr>
        <p:spPr>
          <a:xfrm>
            <a:off x="4270928" y="1748170"/>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A9648D7-9ED6-9B47-BE51-243B98A7CF42}"/>
              </a:ext>
            </a:extLst>
          </p:cNvPr>
          <p:cNvSpPr/>
          <p:nvPr/>
        </p:nvSpPr>
        <p:spPr>
          <a:xfrm>
            <a:off x="5537915" y="2526357"/>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E6752870-2D4F-9142-A3BD-67A7167681EF}"/>
              </a:ext>
            </a:extLst>
          </p:cNvPr>
          <p:cNvSpPr/>
          <p:nvPr/>
        </p:nvSpPr>
        <p:spPr>
          <a:xfrm rot="433103">
            <a:off x="1016129" y="3880695"/>
            <a:ext cx="809003"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A1A258-9E31-8E47-9617-A6526BFF6166}"/>
              </a:ext>
            </a:extLst>
          </p:cNvPr>
          <p:cNvSpPr/>
          <p:nvPr/>
        </p:nvSpPr>
        <p:spPr>
          <a:xfrm>
            <a:off x="628947" y="3763502"/>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759E04F-0669-7445-BAAD-1D4B3EE1835B}"/>
              </a:ext>
            </a:extLst>
          </p:cNvPr>
          <p:cNvCxnSpPr>
            <a:cxnSpLocks/>
          </p:cNvCxnSpPr>
          <p:nvPr/>
        </p:nvCxnSpPr>
        <p:spPr>
          <a:xfrm>
            <a:off x="873773" y="4054457"/>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360D4A2-30ED-E440-89EE-7A8981837ED8}"/>
              </a:ext>
            </a:extLst>
          </p:cNvPr>
          <p:cNvSpPr txBox="1"/>
          <p:nvPr/>
        </p:nvSpPr>
        <p:spPr>
          <a:xfrm>
            <a:off x="663291" y="5005524"/>
            <a:ext cx="2057500" cy="923330"/>
          </a:xfrm>
          <a:prstGeom prst="rect">
            <a:avLst/>
          </a:prstGeom>
          <a:noFill/>
        </p:spPr>
        <p:txBody>
          <a:bodyPr wrap="square" rtlCol="0">
            <a:spAutoFit/>
          </a:bodyPr>
          <a:lstStyle/>
          <a:p>
            <a:r>
              <a:rPr lang="en-US" dirty="0"/>
              <a:t>Node0 internal weight 0.5 = activation</a:t>
            </a:r>
          </a:p>
        </p:txBody>
      </p:sp>
      <p:sp>
        <p:nvSpPr>
          <p:cNvPr id="25" name="Right Arrow 24">
            <a:extLst>
              <a:ext uri="{FF2B5EF4-FFF2-40B4-BE49-F238E27FC236}">
                <a16:creationId xmlns:a16="http://schemas.microsoft.com/office/drawing/2014/main" id="{1829B586-A81C-D842-8788-3AB617B6DD94}"/>
              </a:ext>
            </a:extLst>
          </p:cNvPr>
          <p:cNvSpPr/>
          <p:nvPr/>
        </p:nvSpPr>
        <p:spPr>
          <a:xfrm rot="20127101">
            <a:off x="2226519" y="3829198"/>
            <a:ext cx="809003"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FFB20F3B-78A0-5349-96DB-A2B46CF83CF3}"/>
              </a:ext>
            </a:extLst>
          </p:cNvPr>
          <p:cNvSpPr/>
          <p:nvPr/>
        </p:nvSpPr>
        <p:spPr>
          <a:xfrm rot="17995245">
            <a:off x="2991323" y="2749814"/>
            <a:ext cx="168664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1F02F6AD-856B-8648-8131-1FA38684BB6C}"/>
              </a:ext>
            </a:extLst>
          </p:cNvPr>
          <p:cNvSpPr/>
          <p:nvPr/>
        </p:nvSpPr>
        <p:spPr>
          <a:xfrm rot="1957124">
            <a:off x="4586188" y="2184834"/>
            <a:ext cx="1026807"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FC95037-3960-A647-AF18-7B8F4EA0A572}"/>
              </a:ext>
            </a:extLst>
          </p:cNvPr>
          <p:cNvSpPr txBox="1"/>
          <p:nvPr/>
        </p:nvSpPr>
        <p:spPr>
          <a:xfrm>
            <a:off x="6231804" y="2526357"/>
            <a:ext cx="2719014" cy="307777"/>
          </a:xfrm>
          <a:prstGeom prst="rect">
            <a:avLst/>
          </a:prstGeom>
          <a:noFill/>
        </p:spPr>
        <p:txBody>
          <a:bodyPr wrap="square" rtlCol="0">
            <a:spAutoFit/>
          </a:bodyPr>
          <a:lstStyle/>
          <a:p>
            <a:r>
              <a:rPr lang="en-US" sz="1400" dirty="0"/>
              <a:t>Term’s “meaning” is .5, .8, .5, .62</a:t>
            </a:r>
          </a:p>
        </p:txBody>
      </p:sp>
    </p:spTree>
    <p:extLst>
      <p:ext uri="{BB962C8B-B14F-4D97-AF65-F5344CB8AC3E}">
        <p14:creationId xmlns:p14="http://schemas.microsoft.com/office/powerpoint/2010/main" val="331331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3" grpId="0"/>
      <p:bldP spid="7" grpId="0" animBg="1"/>
      <p:bldP spid="17" grpId="0" animBg="1"/>
      <p:bldP spid="18" grpId="0" animBg="1"/>
      <p:bldP spid="19" grpId="0" animBg="1"/>
      <p:bldP spid="8" grpId="0" animBg="1"/>
      <p:bldP spid="20" grpId="0" animBg="1"/>
      <p:bldP spid="24" grpId="0"/>
      <p:bldP spid="25" grpId="0" animBg="1"/>
      <p:bldP spid="26" grpId="0" animBg="1"/>
      <p:bldP spid="27"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728543-6DBB-0848-89DE-6F58FCF0FE98}"/>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4EEEB903-5FDC-F64D-BE3C-4178E1757E49}"/>
              </a:ext>
            </a:extLst>
          </p:cNvPr>
          <p:cNvSpPr>
            <a:spLocks noGrp="1"/>
          </p:cNvSpPr>
          <p:nvPr>
            <p:ph type="title"/>
          </p:nvPr>
        </p:nvSpPr>
        <p:spPr/>
        <p:txBody>
          <a:bodyPr/>
          <a:lstStyle/>
          <a:p>
            <a:r>
              <a:rPr lang="en-US" dirty="0"/>
              <a:t>Text to Vector (text2Vec) &amp; word2vector</a:t>
            </a:r>
          </a:p>
        </p:txBody>
      </p:sp>
      <p:sp>
        <p:nvSpPr>
          <p:cNvPr id="4" name="Slide Number Placeholder 3">
            <a:extLst>
              <a:ext uri="{FF2B5EF4-FFF2-40B4-BE49-F238E27FC236}">
                <a16:creationId xmlns:a16="http://schemas.microsoft.com/office/drawing/2014/main" id="{9F50E2B7-2DE8-874B-9A13-4C5BF31B86EF}"/>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8D94834D-FBF6-8842-89F0-F09CCB8B6BAA}"/>
              </a:ext>
            </a:extLst>
          </p:cNvPr>
          <p:cNvSpPr>
            <a:spLocks noGrp="1"/>
          </p:cNvSpPr>
          <p:nvPr>
            <p:ph type="ftr" sz="quarter" idx="3"/>
          </p:nvPr>
        </p:nvSpPr>
        <p:spPr/>
        <p:txBody>
          <a:bodyPr/>
          <a:lstStyle/>
          <a:p>
            <a:r>
              <a:rPr lang="en-US"/>
              <a:t>Kwartler</a:t>
            </a:r>
            <a:endParaRPr lang="en-US" dirty="0"/>
          </a:p>
        </p:txBody>
      </p:sp>
      <p:sp>
        <p:nvSpPr>
          <p:cNvPr id="7" name="Rectangle 6">
            <a:extLst>
              <a:ext uri="{FF2B5EF4-FFF2-40B4-BE49-F238E27FC236}">
                <a16:creationId xmlns:a16="http://schemas.microsoft.com/office/drawing/2014/main" id="{5FC833FB-29AB-2844-864F-4A236CBFE78E}"/>
              </a:ext>
            </a:extLst>
          </p:cNvPr>
          <p:cNvSpPr/>
          <p:nvPr/>
        </p:nvSpPr>
        <p:spPr>
          <a:xfrm>
            <a:off x="400050" y="1676647"/>
            <a:ext cx="4572000" cy="1200329"/>
          </a:xfrm>
          <a:prstGeom prst="rect">
            <a:avLst/>
          </a:prstGeom>
        </p:spPr>
        <p:txBody>
          <a:bodyPr>
            <a:spAutoFit/>
          </a:bodyPr>
          <a:lstStyle/>
          <a:p>
            <a:r>
              <a:rPr lang="en-US" dirty="0">
                <a:solidFill>
                  <a:srgbClr val="4D5156"/>
                </a:solidFill>
                <a:latin typeface="Roboto"/>
              </a:rPr>
              <a:t>A </a:t>
            </a:r>
            <a:r>
              <a:rPr lang="en-US" b="1" dirty="0">
                <a:solidFill>
                  <a:srgbClr val="5F6368"/>
                </a:solidFill>
                <a:latin typeface="Roboto"/>
              </a:rPr>
              <a:t>word embedding</a:t>
            </a:r>
            <a:r>
              <a:rPr lang="en-US" dirty="0">
                <a:solidFill>
                  <a:srgbClr val="4D5156"/>
                </a:solidFill>
                <a:latin typeface="Roboto"/>
              </a:rPr>
              <a:t> is a learned representation for text where </a:t>
            </a:r>
            <a:r>
              <a:rPr lang="en-US" b="1" dirty="0">
                <a:solidFill>
                  <a:srgbClr val="5F6368"/>
                </a:solidFill>
                <a:latin typeface="Roboto"/>
              </a:rPr>
              <a:t>words</a:t>
            </a:r>
            <a:r>
              <a:rPr lang="en-US" dirty="0">
                <a:solidFill>
                  <a:srgbClr val="4D5156"/>
                </a:solidFill>
                <a:latin typeface="Roboto"/>
              </a:rPr>
              <a:t> that have the same meaning have a similar representation.</a:t>
            </a:r>
            <a:endParaRPr lang="en-US" dirty="0"/>
          </a:p>
        </p:txBody>
      </p:sp>
      <p:sp>
        <p:nvSpPr>
          <p:cNvPr id="8" name="TextBox 7">
            <a:extLst>
              <a:ext uri="{FF2B5EF4-FFF2-40B4-BE49-F238E27FC236}">
                <a16:creationId xmlns:a16="http://schemas.microsoft.com/office/drawing/2014/main" id="{DE364AFA-FA82-9247-A7F6-FA6DB22F35D8}"/>
              </a:ext>
            </a:extLst>
          </p:cNvPr>
          <p:cNvSpPr txBox="1"/>
          <p:nvPr/>
        </p:nvSpPr>
        <p:spPr>
          <a:xfrm>
            <a:off x="400048" y="3659833"/>
            <a:ext cx="4060407" cy="369332"/>
          </a:xfrm>
          <a:prstGeom prst="rect">
            <a:avLst/>
          </a:prstGeom>
          <a:noFill/>
        </p:spPr>
        <p:txBody>
          <a:bodyPr wrap="none" rtlCol="0">
            <a:spAutoFit/>
          </a:bodyPr>
          <a:lstStyle/>
          <a:p>
            <a:r>
              <a:rPr lang="en-US" dirty="0"/>
              <a:t>A word occurs in a hyperspace of vectors.</a:t>
            </a:r>
          </a:p>
        </p:txBody>
      </p:sp>
      <p:sp>
        <p:nvSpPr>
          <p:cNvPr id="9" name="TextBox 8">
            <a:extLst>
              <a:ext uri="{FF2B5EF4-FFF2-40B4-BE49-F238E27FC236}">
                <a16:creationId xmlns:a16="http://schemas.microsoft.com/office/drawing/2014/main" id="{26912AB7-6DE4-C648-B7BB-5A590C60D063}"/>
              </a:ext>
            </a:extLst>
          </p:cNvPr>
          <p:cNvSpPr txBox="1"/>
          <p:nvPr/>
        </p:nvSpPr>
        <p:spPr>
          <a:xfrm>
            <a:off x="400048" y="4375687"/>
            <a:ext cx="6261201" cy="369332"/>
          </a:xfrm>
          <a:prstGeom prst="rect">
            <a:avLst/>
          </a:prstGeom>
          <a:noFill/>
        </p:spPr>
        <p:txBody>
          <a:bodyPr wrap="none" rtlCol="0">
            <a:spAutoFit/>
          </a:bodyPr>
          <a:lstStyle/>
          <a:p>
            <a:r>
              <a:rPr lang="en-US" dirty="0"/>
              <a:t>It’s coordinate values along all these axis are like a serial number.</a:t>
            </a:r>
          </a:p>
        </p:txBody>
      </p:sp>
      <p:sp>
        <p:nvSpPr>
          <p:cNvPr id="10" name="TextBox 9">
            <a:extLst>
              <a:ext uri="{FF2B5EF4-FFF2-40B4-BE49-F238E27FC236}">
                <a16:creationId xmlns:a16="http://schemas.microsoft.com/office/drawing/2014/main" id="{AD962EF4-E5F6-8945-B8E0-1BD502C7D1B7}"/>
              </a:ext>
            </a:extLst>
          </p:cNvPr>
          <p:cNvSpPr txBox="1"/>
          <p:nvPr/>
        </p:nvSpPr>
        <p:spPr>
          <a:xfrm>
            <a:off x="400048" y="5181353"/>
            <a:ext cx="6511975" cy="369332"/>
          </a:xfrm>
          <a:prstGeom prst="rect">
            <a:avLst/>
          </a:prstGeom>
          <a:noFill/>
        </p:spPr>
        <p:txBody>
          <a:bodyPr wrap="none" rtlCol="0">
            <a:spAutoFit/>
          </a:bodyPr>
          <a:lstStyle/>
          <a:p>
            <a:r>
              <a:rPr lang="en-US" dirty="0"/>
              <a:t>Terms with similar serial numbers have a similar or related meaning.</a:t>
            </a:r>
          </a:p>
        </p:txBody>
      </p:sp>
      <p:sp>
        <p:nvSpPr>
          <p:cNvPr id="11" name="Rectangle 10">
            <a:extLst>
              <a:ext uri="{FF2B5EF4-FFF2-40B4-BE49-F238E27FC236}">
                <a16:creationId xmlns:a16="http://schemas.microsoft.com/office/drawing/2014/main" id="{0D9E8960-EF98-2A4C-9CF5-2DC43379B248}"/>
              </a:ext>
            </a:extLst>
          </p:cNvPr>
          <p:cNvSpPr/>
          <p:nvPr/>
        </p:nvSpPr>
        <p:spPr>
          <a:xfrm>
            <a:off x="117055" y="5682404"/>
            <a:ext cx="8686800" cy="4571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mj-lt"/>
                <a:cs typeface="Arial Unicode MS" panose="020B0604020202020204" pitchFamily="34" charset="-128"/>
              </a:rPr>
              <a:t>This is why its called a “text to vector” representation.</a:t>
            </a:r>
          </a:p>
        </p:txBody>
      </p:sp>
    </p:spTree>
    <p:extLst>
      <p:ext uri="{BB962C8B-B14F-4D97-AF65-F5344CB8AC3E}">
        <p14:creationId xmlns:p14="http://schemas.microsoft.com/office/powerpoint/2010/main" val="383292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8959-41A0-D548-999D-57A32BB5134C}"/>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2393163B-BE83-FA47-B1CA-9A25D80409A8}"/>
              </a:ext>
            </a:extLst>
          </p:cNvPr>
          <p:cNvSpPr>
            <a:spLocks noGrp="1"/>
          </p:cNvSpPr>
          <p:nvPr>
            <p:ph type="title"/>
          </p:nvPr>
        </p:nvSpPr>
        <p:spPr/>
        <p:txBody>
          <a:bodyPr/>
          <a:lstStyle/>
          <a:p>
            <a:r>
              <a:rPr lang="en-US" dirty="0"/>
              <a:t>Fake Word Embedding Examples</a:t>
            </a:r>
          </a:p>
        </p:txBody>
      </p:sp>
      <p:sp>
        <p:nvSpPr>
          <p:cNvPr id="4" name="Slide Number Placeholder 3">
            <a:extLst>
              <a:ext uri="{FF2B5EF4-FFF2-40B4-BE49-F238E27FC236}">
                <a16:creationId xmlns:a16="http://schemas.microsoft.com/office/drawing/2014/main" id="{E18538FC-9B06-4F4E-B347-2514C9F346FB}"/>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E313A8E7-9E7C-EC4A-8C57-D356E17A41A8}"/>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B75DF585-2BCB-EC4B-8D03-AF6AC13DC737}"/>
              </a:ext>
            </a:extLst>
          </p:cNvPr>
          <p:cNvSpPr/>
          <p:nvPr/>
        </p:nvSpPr>
        <p:spPr>
          <a:xfrm>
            <a:off x="187779" y="2188028"/>
            <a:ext cx="23839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Washington DC</a:t>
            </a:r>
          </a:p>
        </p:txBody>
      </p:sp>
      <p:sp>
        <p:nvSpPr>
          <p:cNvPr id="7" name="Rectangle 6">
            <a:extLst>
              <a:ext uri="{FF2B5EF4-FFF2-40B4-BE49-F238E27FC236}">
                <a16:creationId xmlns:a16="http://schemas.microsoft.com/office/drawing/2014/main" id="{9DBB00FD-365A-5E45-9A2E-E0CDB956D87A}"/>
              </a:ext>
            </a:extLst>
          </p:cNvPr>
          <p:cNvSpPr/>
          <p:nvPr/>
        </p:nvSpPr>
        <p:spPr>
          <a:xfrm>
            <a:off x="3509962" y="2188029"/>
            <a:ext cx="1017815"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10" name="Plus 9">
            <a:extLst>
              <a:ext uri="{FF2B5EF4-FFF2-40B4-BE49-F238E27FC236}">
                <a16:creationId xmlns:a16="http://schemas.microsoft.com/office/drawing/2014/main" id="{AE4BBD77-DC7A-FE4B-BB1E-7938B571E5F6}"/>
              </a:ext>
            </a:extLst>
          </p:cNvPr>
          <p:cNvSpPr/>
          <p:nvPr/>
        </p:nvSpPr>
        <p:spPr>
          <a:xfrm>
            <a:off x="2571750" y="1913275"/>
            <a:ext cx="914400" cy="914400"/>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a:extLst>
              <a:ext uri="{FF2B5EF4-FFF2-40B4-BE49-F238E27FC236}">
                <a16:creationId xmlns:a16="http://schemas.microsoft.com/office/drawing/2014/main" id="{6677F562-C2D5-0048-86CD-5B69687E0ECB}"/>
              </a:ext>
            </a:extLst>
          </p:cNvPr>
          <p:cNvSpPr/>
          <p:nvPr/>
        </p:nvSpPr>
        <p:spPr>
          <a:xfrm>
            <a:off x="4784814" y="1913275"/>
            <a:ext cx="914400" cy="914400"/>
          </a:xfrm>
          <a:prstGeom prst="mathEqual">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79420B99-16BE-704C-9EEF-6BD7F71E0BE4}"/>
              </a:ext>
            </a:extLst>
          </p:cNvPr>
          <p:cNvSpPr/>
          <p:nvPr/>
        </p:nvSpPr>
        <p:spPr>
          <a:xfrm>
            <a:off x="6038452" y="2188028"/>
            <a:ext cx="15838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City</a:t>
            </a:r>
          </a:p>
        </p:txBody>
      </p:sp>
      <p:sp>
        <p:nvSpPr>
          <p:cNvPr id="17" name="TextBox 16">
            <a:extLst>
              <a:ext uri="{FF2B5EF4-FFF2-40B4-BE49-F238E27FC236}">
                <a16:creationId xmlns:a16="http://schemas.microsoft.com/office/drawing/2014/main" id="{8B6AB2E4-3262-B34B-9D04-51FD6EF6E47C}"/>
              </a:ext>
            </a:extLst>
          </p:cNvPr>
          <p:cNvSpPr txBox="1"/>
          <p:nvPr/>
        </p:nvSpPr>
        <p:spPr>
          <a:xfrm>
            <a:off x="1006305" y="1732562"/>
            <a:ext cx="535724" cy="369332"/>
          </a:xfrm>
          <a:prstGeom prst="rect">
            <a:avLst/>
          </a:prstGeom>
          <a:noFill/>
        </p:spPr>
        <p:txBody>
          <a:bodyPr wrap="none" rtlCol="0">
            <a:spAutoFit/>
          </a:bodyPr>
          <a:lstStyle/>
          <a:p>
            <a:r>
              <a:rPr lang="en-US" dirty="0"/>
              <a:t>123</a:t>
            </a:r>
          </a:p>
        </p:txBody>
      </p:sp>
      <p:sp>
        <p:nvSpPr>
          <p:cNvPr id="19" name="TextBox 18">
            <a:extLst>
              <a:ext uri="{FF2B5EF4-FFF2-40B4-BE49-F238E27FC236}">
                <a16:creationId xmlns:a16="http://schemas.microsoft.com/office/drawing/2014/main" id="{DA335B51-709F-0B4C-B844-14B89D170121}"/>
              </a:ext>
            </a:extLst>
          </p:cNvPr>
          <p:cNvSpPr txBox="1"/>
          <p:nvPr/>
        </p:nvSpPr>
        <p:spPr>
          <a:xfrm>
            <a:off x="3718966" y="1714890"/>
            <a:ext cx="535724" cy="369332"/>
          </a:xfrm>
          <a:prstGeom prst="rect">
            <a:avLst/>
          </a:prstGeom>
          <a:noFill/>
        </p:spPr>
        <p:txBody>
          <a:bodyPr wrap="none" rtlCol="0">
            <a:spAutoFit/>
          </a:bodyPr>
          <a:lstStyle/>
          <a:p>
            <a:r>
              <a:rPr lang="en-US" dirty="0"/>
              <a:t>789</a:t>
            </a:r>
          </a:p>
        </p:txBody>
      </p:sp>
      <p:sp>
        <p:nvSpPr>
          <p:cNvPr id="21" name="TextBox 20">
            <a:extLst>
              <a:ext uri="{FF2B5EF4-FFF2-40B4-BE49-F238E27FC236}">
                <a16:creationId xmlns:a16="http://schemas.microsoft.com/office/drawing/2014/main" id="{0A91050F-27CA-6145-AF6C-2C997AA6BE88}"/>
              </a:ext>
            </a:extLst>
          </p:cNvPr>
          <p:cNvSpPr txBox="1"/>
          <p:nvPr/>
        </p:nvSpPr>
        <p:spPr>
          <a:xfrm>
            <a:off x="738707" y="5612181"/>
            <a:ext cx="7666586" cy="369332"/>
          </a:xfrm>
          <a:prstGeom prst="rect">
            <a:avLst/>
          </a:prstGeom>
          <a:noFill/>
        </p:spPr>
        <p:txBody>
          <a:bodyPr wrap="none" rtlCol="0">
            <a:spAutoFit/>
          </a:bodyPr>
          <a:lstStyle/>
          <a:p>
            <a:r>
              <a:rPr lang="en-US" dirty="0"/>
              <a:t>123 + 789 = 912 represents Washington DC in two dimensions, City and Country</a:t>
            </a:r>
          </a:p>
        </p:txBody>
      </p:sp>
      <p:sp>
        <p:nvSpPr>
          <p:cNvPr id="24" name="TextBox 23">
            <a:extLst>
              <a:ext uri="{FF2B5EF4-FFF2-40B4-BE49-F238E27FC236}">
                <a16:creationId xmlns:a16="http://schemas.microsoft.com/office/drawing/2014/main" id="{F36E2B00-6A9A-AC4E-B146-AB8044D69DCB}"/>
              </a:ext>
            </a:extLst>
          </p:cNvPr>
          <p:cNvSpPr txBox="1"/>
          <p:nvPr/>
        </p:nvSpPr>
        <p:spPr>
          <a:xfrm>
            <a:off x="5828978" y="1674631"/>
            <a:ext cx="2115194" cy="369332"/>
          </a:xfrm>
          <a:prstGeom prst="rect">
            <a:avLst/>
          </a:prstGeom>
          <a:noFill/>
        </p:spPr>
        <p:txBody>
          <a:bodyPr wrap="none" rtlCol="0">
            <a:spAutoFit/>
          </a:bodyPr>
          <a:lstStyle/>
          <a:p>
            <a:r>
              <a:rPr lang="en-US" dirty="0"/>
              <a:t>Abstractive Meaning</a:t>
            </a:r>
          </a:p>
        </p:txBody>
      </p:sp>
      <p:cxnSp>
        <p:nvCxnSpPr>
          <p:cNvPr id="26" name="Straight Connector 25">
            <a:extLst>
              <a:ext uri="{FF2B5EF4-FFF2-40B4-BE49-F238E27FC236}">
                <a16:creationId xmlns:a16="http://schemas.microsoft.com/office/drawing/2014/main" id="{DC6AB020-CFB2-3541-B309-3FD47818D3DB}"/>
              </a:ext>
            </a:extLst>
          </p:cNvPr>
          <p:cNvCxnSpPr/>
          <p:nvPr/>
        </p:nvCxnSpPr>
        <p:spPr>
          <a:xfrm>
            <a:off x="3028950" y="3344091"/>
            <a:ext cx="0" cy="174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9F8DEA-ECB4-4144-9683-0FB108ABEE73}"/>
              </a:ext>
            </a:extLst>
          </p:cNvPr>
          <p:cNvCxnSpPr/>
          <p:nvPr/>
        </p:nvCxnSpPr>
        <p:spPr>
          <a:xfrm>
            <a:off x="2412274" y="5077097"/>
            <a:ext cx="429332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DDDA76B-1345-2748-B48B-18960DE30F31}"/>
              </a:ext>
            </a:extLst>
          </p:cNvPr>
          <p:cNvSpPr/>
          <p:nvPr/>
        </p:nvSpPr>
        <p:spPr>
          <a:xfrm>
            <a:off x="5113289" y="3506874"/>
            <a:ext cx="257449" cy="257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BB2F6C6-5A06-8A41-8D06-5D0AEEEB6C62}"/>
              </a:ext>
            </a:extLst>
          </p:cNvPr>
          <p:cNvSpPr txBox="1"/>
          <p:nvPr/>
        </p:nvSpPr>
        <p:spPr>
          <a:xfrm>
            <a:off x="4795416" y="5071880"/>
            <a:ext cx="893193" cy="261610"/>
          </a:xfrm>
          <a:prstGeom prst="rect">
            <a:avLst/>
          </a:prstGeom>
          <a:noFill/>
        </p:spPr>
        <p:txBody>
          <a:bodyPr wrap="none" rtlCol="0">
            <a:spAutoFit/>
          </a:bodyPr>
          <a:lstStyle/>
          <a:p>
            <a:r>
              <a:rPr lang="en-US" sz="1100" dirty="0"/>
              <a:t>123 – WD.C.</a:t>
            </a:r>
          </a:p>
        </p:txBody>
      </p:sp>
      <p:sp>
        <p:nvSpPr>
          <p:cNvPr id="31" name="TextBox 30">
            <a:extLst>
              <a:ext uri="{FF2B5EF4-FFF2-40B4-BE49-F238E27FC236}">
                <a16:creationId xmlns:a16="http://schemas.microsoft.com/office/drawing/2014/main" id="{0F652F54-9F2B-4348-AD45-2BC503223388}"/>
              </a:ext>
            </a:extLst>
          </p:cNvPr>
          <p:cNvSpPr txBox="1"/>
          <p:nvPr/>
        </p:nvSpPr>
        <p:spPr>
          <a:xfrm rot="16200000">
            <a:off x="2558148" y="3504793"/>
            <a:ext cx="679994" cy="261610"/>
          </a:xfrm>
          <a:prstGeom prst="rect">
            <a:avLst/>
          </a:prstGeom>
          <a:noFill/>
        </p:spPr>
        <p:txBody>
          <a:bodyPr wrap="none" rtlCol="0">
            <a:spAutoFit/>
          </a:bodyPr>
          <a:lstStyle/>
          <a:p>
            <a:r>
              <a:rPr lang="en-US" sz="1100" dirty="0"/>
              <a:t>789-USA</a:t>
            </a:r>
          </a:p>
        </p:txBody>
      </p:sp>
      <p:sp>
        <p:nvSpPr>
          <p:cNvPr id="32" name="TextBox 31">
            <a:extLst>
              <a:ext uri="{FF2B5EF4-FFF2-40B4-BE49-F238E27FC236}">
                <a16:creationId xmlns:a16="http://schemas.microsoft.com/office/drawing/2014/main" id="{8BB828FA-01CD-EA41-A2F5-465432CADE03}"/>
              </a:ext>
            </a:extLst>
          </p:cNvPr>
          <p:cNvSpPr txBox="1"/>
          <p:nvPr/>
        </p:nvSpPr>
        <p:spPr>
          <a:xfrm>
            <a:off x="5401022" y="3396154"/>
            <a:ext cx="2609156" cy="461665"/>
          </a:xfrm>
          <a:prstGeom prst="rect">
            <a:avLst/>
          </a:prstGeom>
          <a:noFill/>
        </p:spPr>
        <p:txBody>
          <a:bodyPr wrap="square" rtlCol="0">
            <a:spAutoFit/>
          </a:bodyPr>
          <a:lstStyle/>
          <a:p>
            <a:r>
              <a:rPr lang="en-US" sz="1200" dirty="0"/>
              <a:t>Some relationship between a city &amp; country dimension.</a:t>
            </a:r>
          </a:p>
        </p:txBody>
      </p:sp>
    </p:spTree>
    <p:extLst>
      <p:ext uri="{BB962C8B-B14F-4D97-AF65-F5344CB8AC3E}">
        <p14:creationId xmlns:p14="http://schemas.microsoft.com/office/powerpoint/2010/main" val="67002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6" grpId="0" animBg="1"/>
      <p:bldP spid="17" grpId="0"/>
      <p:bldP spid="19" grpId="0"/>
      <p:bldP spid="21" grpId="0"/>
      <p:bldP spid="24" grpId="0"/>
      <p:bldP spid="29" grpId="0" animBg="1"/>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8959-41A0-D548-999D-57A32BB5134C}"/>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2393163B-BE83-FA47-B1CA-9A25D80409A8}"/>
              </a:ext>
            </a:extLst>
          </p:cNvPr>
          <p:cNvSpPr>
            <a:spLocks noGrp="1"/>
          </p:cNvSpPr>
          <p:nvPr>
            <p:ph type="title"/>
          </p:nvPr>
        </p:nvSpPr>
        <p:spPr/>
        <p:txBody>
          <a:bodyPr/>
          <a:lstStyle/>
          <a:p>
            <a:r>
              <a:rPr lang="en-US" dirty="0"/>
              <a:t>Fake Word Embedding Examples</a:t>
            </a:r>
          </a:p>
        </p:txBody>
      </p:sp>
      <p:sp>
        <p:nvSpPr>
          <p:cNvPr id="4" name="Slide Number Placeholder 3">
            <a:extLst>
              <a:ext uri="{FF2B5EF4-FFF2-40B4-BE49-F238E27FC236}">
                <a16:creationId xmlns:a16="http://schemas.microsoft.com/office/drawing/2014/main" id="{E18538FC-9B06-4F4E-B347-2514C9F346FB}"/>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E313A8E7-9E7C-EC4A-8C57-D356E17A41A8}"/>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B75DF585-2BCB-EC4B-8D03-AF6AC13DC737}"/>
              </a:ext>
            </a:extLst>
          </p:cNvPr>
          <p:cNvSpPr/>
          <p:nvPr/>
        </p:nvSpPr>
        <p:spPr>
          <a:xfrm>
            <a:off x="187779" y="2188028"/>
            <a:ext cx="23839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Washington DC</a:t>
            </a:r>
          </a:p>
        </p:txBody>
      </p:sp>
      <p:sp>
        <p:nvSpPr>
          <p:cNvPr id="7" name="Rectangle 6">
            <a:extLst>
              <a:ext uri="{FF2B5EF4-FFF2-40B4-BE49-F238E27FC236}">
                <a16:creationId xmlns:a16="http://schemas.microsoft.com/office/drawing/2014/main" id="{9DBB00FD-365A-5E45-9A2E-E0CDB956D87A}"/>
              </a:ext>
            </a:extLst>
          </p:cNvPr>
          <p:cNvSpPr/>
          <p:nvPr/>
        </p:nvSpPr>
        <p:spPr>
          <a:xfrm>
            <a:off x="3509962" y="2188029"/>
            <a:ext cx="1017815"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8" name="Rectangle 7">
            <a:extLst>
              <a:ext uri="{FF2B5EF4-FFF2-40B4-BE49-F238E27FC236}">
                <a16:creationId xmlns:a16="http://schemas.microsoft.com/office/drawing/2014/main" id="{198385B9-8A40-2B46-8ECA-D975A8019003}"/>
              </a:ext>
            </a:extLst>
          </p:cNvPr>
          <p:cNvSpPr/>
          <p:nvPr/>
        </p:nvSpPr>
        <p:spPr>
          <a:xfrm>
            <a:off x="5465987" y="2188028"/>
            <a:ext cx="991963"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UK</a:t>
            </a:r>
          </a:p>
        </p:txBody>
      </p:sp>
      <p:sp>
        <p:nvSpPr>
          <p:cNvPr id="9" name="Minus 8">
            <a:extLst>
              <a:ext uri="{FF2B5EF4-FFF2-40B4-BE49-F238E27FC236}">
                <a16:creationId xmlns:a16="http://schemas.microsoft.com/office/drawing/2014/main" id="{5196D5C3-BE31-CE48-8BF5-75584E9ACD4C}"/>
              </a:ext>
            </a:extLst>
          </p:cNvPr>
          <p:cNvSpPr/>
          <p:nvPr/>
        </p:nvSpPr>
        <p:spPr>
          <a:xfrm>
            <a:off x="2583656" y="1899556"/>
            <a:ext cx="914400" cy="914400"/>
          </a:xfrm>
          <a:prstGeom prst="mathMin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lus 9">
            <a:extLst>
              <a:ext uri="{FF2B5EF4-FFF2-40B4-BE49-F238E27FC236}">
                <a16:creationId xmlns:a16="http://schemas.microsoft.com/office/drawing/2014/main" id="{AE4BBD77-DC7A-FE4B-BB1E-7938B571E5F6}"/>
              </a:ext>
            </a:extLst>
          </p:cNvPr>
          <p:cNvSpPr/>
          <p:nvPr/>
        </p:nvSpPr>
        <p:spPr>
          <a:xfrm>
            <a:off x="4539683" y="1899556"/>
            <a:ext cx="914400" cy="914400"/>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a:extLst>
              <a:ext uri="{FF2B5EF4-FFF2-40B4-BE49-F238E27FC236}">
                <a16:creationId xmlns:a16="http://schemas.microsoft.com/office/drawing/2014/main" id="{6677F562-C2D5-0048-86CD-5B69687E0ECB}"/>
              </a:ext>
            </a:extLst>
          </p:cNvPr>
          <p:cNvSpPr/>
          <p:nvPr/>
        </p:nvSpPr>
        <p:spPr>
          <a:xfrm>
            <a:off x="6457950" y="1899556"/>
            <a:ext cx="914400" cy="914400"/>
          </a:xfrm>
          <a:prstGeom prst="mathEqual">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CCBD1046-83CF-B945-8BF0-79CD4CA75EEC}"/>
              </a:ext>
            </a:extLst>
          </p:cNvPr>
          <p:cNvSpPr/>
          <p:nvPr/>
        </p:nvSpPr>
        <p:spPr>
          <a:xfrm>
            <a:off x="7372350" y="2188028"/>
            <a:ext cx="15838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city is near 16 in the city dimension?</a:t>
            </a:r>
          </a:p>
        </p:txBody>
      </p:sp>
      <p:sp>
        <p:nvSpPr>
          <p:cNvPr id="17" name="TextBox 16">
            <a:extLst>
              <a:ext uri="{FF2B5EF4-FFF2-40B4-BE49-F238E27FC236}">
                <a16:creationId xmlns:a16="http://schemas.microsoft.com/office/drawing/2014/main" id="{8B6AB2E4-3262-B34B-9D04-51FD6EF6E47C}"/>
              </a:ext>
            </a:extLst>
          </p:cNvPr>
          <p:cNvSpPr txBox="1"/>
          <p:nvPr/>
        </p:nvSpPr>
        <p:spPr>
          <a:xfrm>
            <a:off x="1121721" y="1761056"/>
            <a:ext cx="420308" cy="276999"/>
          </a:xfrm>
          <a:prstGeom prst="rect">
            <a:avLst/>
          </a:prstGeom>
          <a:noFill/>
        </p:spPr>
        <p:txBody>
          <a:bodyPr wrap="none" rtlCol="0">
            <a:spAutoFit/>
          </a:bodyPr>
          <a:lstStyle/>
          <a:p>
            <a:r>
              <a:rPr lang="en-US" sz="1200" dirty="0"/>
              <a:t>123</a:t>
            </a:r>
          </a:p>
        </p:txBody>
      </p:sp>
      <p:sp>
        <p:nvSpPr>
          <p:cNvPr id="18" name="TextBox 17">
            <a:extLst>
              <a:ext uri="{FF2B5EF4-FFF2-40B4-BE49-F238E27FC236}">
                <a16:creationId xmlns:a16="http://schemas.microsoft.com/office/drawing/2014/main" id="{FB4DFB1F-70B5-CE4C-B523-60A83DD85421}"/>
              </a:ext>
            </a:extLst>
          </p:cNvPr>
          <p:cNvSpPr txBox="1"/>
          <p:nvPr/>
        </p:nvSpPr>
        <p:spPr>
          <a:xfrm>
            <a:off x="7839273" y="1732562"/>
            <a:ext cx="535724" cy="369332"/>
          </a:xfrm>
          <a:prstGeom prst="rect">
            <a:avLst/>
          </a:prstGeom>
          <a:noFill/>
        </p:spPr>
        <p:txBody>
          <a:bodyPr wrap="none" rtlCol="0">
            <a:spAutoFit/>
          </a:bodyPr>
          <a:lstStyle/>
          <a:p>
            <a:r>
              <a:rPr lang="en-US" dirty="0"/>
              <a:t>116</a:t>
            </a:r>
          </a:p>
        </p:txBody>
      </p:sp>
      <p:sp>
        <p:nvSpPr>
          <p:cNvPr id="19" name="TextBox 18">
            <a:extLst>
              <a:ext uri="{FF2B5EF4-FFF2-40B4-BE49-F238E27FC236}">
                <a16:creationId xmlns:a16="http://schemas.microsoft.com/office/drawing/2014/main" id="{DA335B51-709F-0B4C-B844-14B89D170121}"/>
              </a:ext>
            </a:extLst>
          </p:cNvPr>
          <p:cNvSpPr txBox="1"/>
          <p:nvPr/>
        </p:nvSpPr>
        <p:spPr>
          <a:xfrm>
            <a:off x="3718966" y="1714890"/>
            <a:ext cx="535724" cy="369332"/>
          </a:xfrm>
          <a:prstGeom prst="rect">
            <a:avLst/>
          </a:prstGeom>
          <a:noFill/>
        </p:spPr>
        <p:txBody>
          <a:bodyPr wrap="none" rtlCol="0">
            <a:spAutoFit/>
          </a:bodyPr>
          <a:lstStyle/>
          <a:p>
            <a:r>
              <a:rPr lang="en-US" dirty="0"/>
              <a:t>789</a:t>
            </a:r>
          </a:p>
        </p:txBody>
      </p:sp>
      <p:sp>
        <p:nvSpPr>
          <p:cNvPr id="20" name="TextBox 19">
            <a:extLst>
              <a:ext uri="{FF2B5EF4-FFF2-40B4-BE49-F238E27FC236}">
                <a16:creationId xmlns:a16="http://schemas.microsoft.com/office/drawing/2014/main" id="{30284AC5-65E1-A548-950E-105C9D52E325}"/>
              </a:ext>
            </a:extLst>
          </p:cNvPr>
          <p:cNvSpPr txBox="1"/>
          <p:nvPr/>
        </p:nvSpPr>
        <p:spPr>
          <a:xfrm>
            <a:off x="5694105" y="1732562"/>
            <a:ext cx="535724" cy="369332"/>
          </a:xfrm>
          <a:prstGeom prst="rect">
            <a:avLst/>
          </a:prstGeom>
          <a:noFill/>
        </p:spPr>
        <p:txBody>
          <a:bodyPr wrap="none" rtlCol="0">
            <a:spAutoFit/>
          </a:bodyPr>
          <a:lstStyle/>
          <a:p>
            <a:r>
              <a:rPr lang="en-US" dirty="0"/>
              <a:t>782</a:t>
            </a:r>
          </a:p>
        </p:txBody>
      </p:sp>
      <p:sp>
        <p:nvSpPr>
          <p:cNvPr id="22" name="TextBox 21">
            <a:extLst>
              <a:ext uri="{FF2B5EF4-FFF2-40B4-BE49-F238E27FC236}">
                <a16:creationId xmlns:a16="http://schemas.microsoft.com/office/drawing/2014/main" id="{99069AA3-8F9E-B34A-9489-C6D94B65D994}"/>
              </a:ext>
            </a:extLst>
          </p:cNvPr>
          <p:cNvSpPr txBox="1"/>
          <p:nvPr/>
        </p:nvSpPr>
        <p:spPr>
          <a:xfrm>
            <a:off x="738707" y="5981909"/>
            <a:ext cx="7957884" cy="369332"/>
          </a:xfrm>
          <a:prstGeom prst="rect">
            <a:avLst/>
          </a:prstGeom>
          <a:noFill/>
        </p:spPr>
        <p:txBody>
          <a:bodyPr wrap="none" rtlCol="0">
            <a:spAutoFit/>
          </a:bodyPr>
          <a:lstStyle/>
          <a:p>
            <a:r>
              <a:rPr lang="en-US" dirty="0"/>
              <a:t>123 Washington DC – 789 “USA-ness”  + 782 “UK-ness” = 116 represents a new city</a:t>
            </a:r>
          </a:p>
        </p:txBody>
      </p:sp>
      <p:cxnSp>
        <p:nvCxnSpPr>
          <p:cNvPr id="24" name="Straight Connector 23">
            <a:extLst>
              <a:ext uri="{FF2B5EF4-FFF2-40B4-BE49-F238E27FC236}">
                <a16:creationId xmlns:a16="http://schemas.microsoft.com/office/drawing/2014/main" id="{0DB3DBAA-7C5B-A24B-8D62-E1C88C93F792}"/>
              </a:ext>
            </a:extLst>
          </p:cNvPr>
          <p:cNvCxnSpPr/>
          <p:nvPr/>
        </p:nvCxnSpPr>
        <p:spPr>
          <a:xfrm>
            <a:off x="3028950" y="3344091"/>
            <a:ext cx="0" cy="174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9DF20C-A974-8742-BF70-27EB57011587}"/>
              </a:ext>
            </a:extLst>
          </p:cNvPr>
          <p:cNvCxnSpPr/>
          <p:nvPr/>
        </p:nvCxnSpPr>
        <p:spPr>
          <a:xfrm>
            <a:off x="2412274" y="5077097"/>
            <a:ext cx="429332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424285C-39A5-B74E-959F-DE3A60E756C5}"/>
              </a:ext>
            </a:extLst>
          </p:cNvPr>
          <p:cNvSpPr/>
          <p:nvPr/>
        </p:nvSpPr>
        <p:spPr>
          <a:xfrm>
            <a:off x="5113289" y="3506874"/>
            <a:ext cx="257449" cy="257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45BE40A-1B19-E04D-8D65-35128DCEB7BE}"/>
              </a:ext>
            </a:extLst>
          </p:cNvPr>
          <p:cNvSpPr txBox="1"/>
          <p:nvPr/>
        </p:nvSpPr>
        <p:spPr>
          <a:xfrm rot="16200000">
            <a:off x="2562156" y="3795389"/>
            <a:ext cx="671979" cy="261610"/>
          </a:xfrm>
          <a:prstGeom prst="rect">
            <a:avLst/>
          </a:prstGeom>
          <a:noFill/>
        </p:spPr>
        <p:txBody>
          <a:bodyPr wrap="none" rtlCol="0">
            <a:spAutoFit/>
          </a:bodyPr>
          <a:lstStyle/>
          <a:p>
            <a:r>
              <a:rPr lang="en-US" sz="1100" dirty="0"/>
              <a:t>782 - UK</a:t>
            </a:r>
          </a:p>
        </p:txBody>
      </p:sp>
      <p:sp>
        <p:nvSpPr>
          <p:cNvPr id="30" name="Oval 29">
            <a:extLst>
              <a:ext uri="{FF2B5EF4-FFF2-40B4-BE49-F238E27FC236}">
                <a16:creationId xmlns:a16="http://schemas.microsoft.com/office/drawing/2014/main" id="{2485B3BC-B027-6C4E-A1D6-4F20AAB40EA8}"/>
              </a:ext>
            </a:extLst>
          </p:cNvPr>
          <p:cNvSpPr/>
          <p:nvPr/>
        </p:nvSpPr>
        <p:spPr>
          <a:xfrm>
            <a:off x="4437558" y="3786733"/>
            <a:ext cx="257449" cy="2574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47B8417-900E-A04B-AE19-14A620B8C576}"/>
              </a:ext>
            </a:extLst>
          </p:cNvPr>
          <p:cNvSpPr txBox="1"/>
          <p:nvPr/>
        </p:nvSpPr>
        <p:spPr>
          <a:xfrm>
            <a:off x="4083758" y="5085806"/>
            <a:ext cx="936475" cy="261610"/>
          </a:xfrm>
          <a:prstGeom prst="rect">
            <a:avLst/>
          </a:prstGeom>
          <a:noFill/>
        </p:spPr>
        <p:txBody>
          <a:bodyPr wrap="none" rtlCol="0">
            <a:spAutoFit/>
          </a:bodyPr>
          <a:lstStyle/>
          <a:p>
            <a:r>
              <a:rPr lang="en-US" sz="1100" dirty="0"/>
              <a:t>116 - London</a:t>
            </a:r>
          </a:p>
        </p:txBody>
      </p:sp>
    </p:spTree>
    <p:extLst>
      <p:ext uri="{BB962C8B-B14F-4D97-AF65-F5344CB8AC3E}">
        <p14:creationId xmlns:p14="http://schemas.microsoft.com/office/powerpoint/2010/main" val="398501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7" grpId="0"/>
      <p:bldP spid="18" grpId="0"/>
      <p:bldP spid="19" grpId="0"/>
      <p:bldP spid="20" grpId="0"/>
      <p:bldP spid="22" grpId="0"/>
      <p:bldP spid="26" grpId="0" animBg="1"/>
      <p:bldP spid="28" grpId="0"/>
      <p:bldP spid="30"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2DEDD-7292-4842-85B7-0DC38F800B8E}"/>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2AAA4DD1-5395-AF4C-8889-E0942B6E72C8}"/>
              </a:ext>
            </a:extLst>
          </p:cNvPr>
          <p:cNvSpPr>
            <a:spLocks noGrp="1"/>
          </p:cNvSpPr>
          <p:nvPr>
            <p:ph type="title"/>
          </p:nvPr>
        </p:nvSpPr>
        <p:spPr/>
        <p:txBody>
          <a:bodyPr/>
          <a:lstStyle/>
          <a:p>
            <a:r>
              <a:rPr lang="en-US" dirty="0"/>
              <a:t>“Famous” Examples</a:t>
            </a:r>
          </a:p>
        </p:txBody>
      </p:sp>
      <p:sp>
        <p:nvSpPr>
          <p:cNvPr id="4" name="Slide Number Placeholder 3">
            <a:extLst>
              <a:ext uri="{FF2B5EF4-FFF2-40B4-BE49-F238E27FC236}">
                <a16:creationId xmlns:a16="http://schemas.microsoft.com/office/drawing/2014/main" id="{97D48C42-F93E-FF4D-834C-13AB68287BD6}"/>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68522A88-55BB-3E4C-93AA-E83F67F84E33}"/>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920B75EA-9836-3D43-A4FB-76A96D2967CA}"/>
              </a:ext>
            </a:extLst>
          </p:cNvPr>
          <p:cNvPicPr>
            <a:picLocks noChangeAspect="1"/>
          </p:cNvPicPr>
          <p:nvPr/>
        </p:nvPicPr>
        <p:blipFill>
          <a:blip r:embed="rId2"/>
          <a:stretch>
            <a:fillRect/>
          </a:stretch>
        </p:blipFill>
        <p:spPr>
          <a:xfrm>
            <a:off x="590550" y="2057400"/>
            <a:ext cx="2438400" cy="2743200"/>
          </a:xfrm>
          <a:prstGeom prst="rect">
            <a:avLst/>
          </a:prstGeom>
        </p:spPr>
      </p:pic>
      <p:pic>
        <p:nvPicPr>
          <p:cNvPr id="7" name="Picture 6">
            <a:extLst>
              <a:ext uri="{FF2B5EF4-FFF2-40B4-BE49-F238E27FC236}">
                <a16:creationId xmlns:a16="http://schemas.microsoft.com/office/drawing/2014/main" id="{3A377876-A2A8-964D-B472-AEE0C34837EB}"/>
              </a:ext>
            </a:extLst>
          </p:cNvPr>
          <p:cNvPicPr>
            <a:picLocks noChangeAspect="1"/>
          </p:cNvPicPr>
          <p:nvPr/>
        </p:nvPicPr>
        <p:blipFill>
          <a:blip r:embed="rId3"/>
          <a:stretch>
            <a:fillRect/>
          </a:stretch>
        </p:blipFill>
        <p:spPr>
          <a:xfrm>
            <a:off x="4778829" y="2057400"/>
            <a:ext cx="2438400" cy="2743200"/>
          </a:xfrm>
          <a:prstGeom prst="rect">
            <a:avLst/>
          </a:prstGeom>
        </p:spPr>
      </p:pic>
    </p:spTree>
    <p:extLst>
      <p:ext uri="{BB962C8B-B14F-4D97-AF65-F5344CB8AC3E}">
        <p14:creationId xmlns:p14="http://schemas.microsoft.com/office/powerpoint/2010/main" val="203336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7FC9C-8454-F545-A6B8-2025C391F5C7}"/>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90E6FF1B-1885-574D-8F6D-BED7CDB9FACA}"/>
              </a:ext>
            </a:extLst>
          </p:cNvPr>
          <p:cNvSpPr>
            <a:spLocks noGrp="1"/>
          </p:cNvSpPr>
          <p:nvPr>
            <p:ph type="title"/>
          </p:nvPr>
        </p:nvSpPr>
        <p:spPr/>
        <p:txBody>
          <a:bodyPr/>
          <a:lstStyle/>
          <a:p>
            <a:r>
              <a:rPr lang="en-US" dirty="0"/>
              <a:t>Text2Vector – “Glove” Global Vectors</a:t>
            </a:r>
          </a:p>
        </p:txBody>
      </p:sp>
      <p:sp>
        <p:nvSpPr>
          <p:cNvPr id="4" name="Slide Number Placeholder 3">
            <a:extLst>
              <a:ext uri="{FF2B5EF4-FFF2-40B4-BE49-F238E27FC236}">
                <a16:creationId xmlns:a16="http://schemas.microsoft.com/office/drawing/2014/main" id="{3F08DB7E-B18D-3843-9085-3F73D4A8C652}"/>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358E5AD4-947F-E94B-93E6-FBA00A89BD64}"/>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075F2183-7D84-2E4F-BEE0-2B218FADC6E6}"/>
              </a:ext>
            </a:extLst>
          </p:cNvPr>
          <p:cNvSpPr/>
          <p:nvPr/>
        </p:nvSpPr>
        <p:spPr>
          <a:xfrm>
            <a:off x="167425" y="2217739"/>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Uses a Term Co-occurrence Matrix not a DTM to construct these vectors or “embeddings”.</a:t>
            </a:r>
          </a:p>
        </p:txBody>
      </p:sp>
      <p:sp>
        <p:nvSpPr>
          <p:cNvPr id="7" name="Rectangle 6">
            <a:extLst>
              <a:ext uri="{FF2B5EF4-FFF2-40B4-BE49-F238E27FC236}">
                <a16:creationId xmlns:a16="http://schemas.microsoft.com/office/drawing/2014/main" id="{D4B82F62-EED9-0A41-8E80-BFC78BC9C79B}"/>
              </a:ext>
            </a:extLst>
          </p:cNvPr>
          <p:cNvSpPr/>
          <p:nvPr/>
        </p:nvSpPr>
        <p:spPr>
          <a:xfrm>
            <a:off x="167425" y="3200400"/>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TCM is based on </a:t>
            </a:r>
            <a:r>
              <a:rPr lang="en-US" u="sng" dirty="0"/>
              <a:t>COUNTS in a “skip gram”</a:t>
            </a:r>
            <a:r>
              <a:rPr lang="en-US" dirty="0"/>
              <a:t>.</a:t>
            </a:r>
          </a:p>
        </p:txBody>
      </p:sp>
      <p:sp>
        <p:nvSpPr>
          <p:cNvPr id="8" name="Rectangle 7">
            <a:extLst>
              <a:ext uri="{FF2B5EF4-FFF2-40B4-BE49-F238E27FC236}">
                <a16:creationId xmlns:a16="http://schemas.microsoft.com/office/drawing/2014/main" id="{BE541987-84D1-E84D-8943-F93C08E98715}"/>
              </a:ext>
            </a:extLst>
          </p:cNvPr>
          <p:cNvSpPr/>
          <p:nvPr/>
        </p:nvSpPr>
        <p:spPr>
          <a:xfrm>
            <a:off x="167425" y="4293171"/>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the hood it’s a “weighted least squared regression”</a:t>
            </a:r>
          </a:p>
        </p:txBody>
      </p:sp>
    </p:spTree>
    <p:extLst>
      <p:ext uri="{BB962C8B-B14F-4D97-AF65-F5344CB8AC3E}">
        <p14:creationId xmlns:p14="http://schemas.microsoft.com/office/powerpoint/2010/main" val="123074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8F61B-BDC4-AE44-80FC-243462C5C35B}"/>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A5DF8354-1E42-B243-A6E2-7E5B9A746227}"/>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63486C63-FD90-D747-9266-CB8E055BE7E7}"/>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406A8D7A-6F8A-334E-A1F1-07D55F2580DB}"/>
              </a:ext>
            </a:extLst>
          </p:cNvPr>
          <p:cNvSpPr>
            <a:spLocks noGrp="1"/>
          </p:cNvSpPr>
          <p:nvPr>
            <p:ph type="sldNum" sz="quarter" idx="4"/>
          </p:nvPr>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7</a:t>
            </a:fld>
            <a:endParaRPr lang="en-US" dirty="0"/>
          </a:p>
        </p:txBody>
      </p:sp>
      <p:sp>
        <p:nvSpPr>
          <p:cNvPr id="6" name="TextBox 5">
            <a:extLst>
              <a:ext uri="{FF2B5EF4-FFF2-40B4-BE49-F238E27FC236}">
                <a16:creationId xmlns:a16="http://schemas.microsoft.com/office/drawing/2014/main" id="{52DD8579-65AF-CE4D-BA09-FAF8EE3E23B5}"/>
              </a:ext>
            </a:extLst>
          </p:cNvPr>
          <p:cNvSpPr txBox="1"/>
          <p:nvPr/>
        </p:nvSpPr>
        <p:spPr>
          <a:xfrm>
            <a:off x="628650" y="1435687"/>
            <a:ext cx="7886700" cy="646331"/>
          </a:xfrm>
          <a:prstGeom prst="rect">
            <a:avLst/>
          </a:prstGeom>
          <a:noFill/>
        </p:spPr>
        <p:txBody>
          <a:bodyPr wrap="square" rtlCol="0">
            <a:spAutoFit/>
          </a:bodyPr>
          <a:lstStyle/>
          <a:p>
            <a:r>
              <a:rPr lang="en-US" dirty="0"/>
              <a:t>Cleaned Text</a:t>
            </a:r>
          </a:p>
          <a:p>
            <a:r>
              <a:rPr lang="en-US" dirty="0"/>
              <a:t>After fouling out of the game, Steph Curry complained…</a:t>
            </a:r>
          </a:p>
        </p:txBody>
      </p:sp>
      <p:graphicFrame>
        <p:nvGraphicFramePr>
          <p:cNvPr id="7" name="Table 7">
            <a:extLst>
              <a:ext uri="{FF2B5EF4-FFF2-40B4-BE49-F238E27FC236}">
                <a16:creationId xmlns:a16="http://schemas.microsoft.com/office/drawing/2014/main" id="{CD4DAFAA-E1AF-534E-B797-E3B1E5B6EA16}"/>
              </a:ext>
            </a:extLst>
          </p:cNvPr>
          <p:cNvGraphicFramePr>
            <a:graphicFrameLocks noGrp="1"/>
          </p:cNvGraphicFramePr>
          <p:nvPr/>
        </p:nvGraphicFramePr>
        <p:xfrm>
          <a:off x="750277" y="2180103"/>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1399461"/>
                    </a:ext>
                  </a:extLst>
                </a:gridCol>
                <a:gridCol w="2032000">
                  <a:extLst>
                    <a:ext uri="{9D8B030D-6E8A-4147-A177-3AD203B41FA5}">
                      <a16:colId xmlns:a16="http://schemas.microsoft.com/office/drawing/2014/main" val="3524862006"/>
                    </a:ext>
                  </a:extLst>
                </a:gridCol>
                <a:gridCol w="2032000">
                  <a:extLst>
                    <a:ext uri="{9D8B030D-6E8A-4147-A177-3AD203B41FA5}">
                      <a16:colId xmlns:a16="http://schemas.microsoft.com/office/drawing/2014/main" val="3104195292"/>
                    </a:ext>
                  </a:extLst>
                </a:gridCol>
              </a:tblGrid>
              <a:tr h="370840">
                <a:tc>
                  <a:txBody>
                    <a:bodyPr/>
                    <a:lstStyle/>
                    <a:p>
                      <a:r>
                        <a:rPr lang="en-US" dirty="0"/>
                        <a:t>Target</a:t>
                      </a:r>
                    </a:p>
                  </a:txBody>
                  <a:tcPr/>
                </a:tc>
                <a:tc>
                  <a:txBody>
                    <a:bodyPr/>
                    <a:lstStyle/>
                    <a:p>
                      <a:r>
                        <a:rPr lang="en-US" dirty="0"/>
                        <a:t>Preceding </a:t>
                      </a:r>
                      <a:r>
                        <a:rPr lang="en-US" dirty="0" err="1"/>
                        <a:t>skipgram</a:t>
                      </a:r>
                      <a:r>
                        <a:rPr lang="en-US" dirty="0"/>
                        <a:t> -1</a:t>
                      </a:r>
                    </a:p>
                  </a:txBody>
                  <a:tcPr/>
                </a:tc>
                <a:tc>
                  <a:txBody>
                    <a:bodyPr/>
                    <a:lstStyle/>
                    <a:p>
                      <a:r>
                        <a:rPr lang="en-US" dirty="0"/>
                        <a:t>Proceeding </a:t>
                      </a:r>
                      <a:r>
                        <a:rPr lang="en-US" dirty="0" err="1"/>
                        <a:t>skipgram</a:t>
                      </a:r>
                      <a:r>
                        <a:rPr lang="en-US" dirty="0"/>
                        <a:t> +1</a:t>
                      </a:r>
                    </a:p>
                  </a:txBody>
                  <a:tcPr/>
                </a:tc>
                <a:extLst>
                  <a:ext uri="{0D108BD9-81ED-4DB2-BD59-A6C34878D82A}">
                    <a16:rowId xmlns:a16="http://schemas.microsoft.com/office/drawing/2014/main" val="2446099096"/>
                  </a:ext>
                </a:extLst>
              </a:tr>
              <a:tr h="370840">
                <a:tc>
                  <a:txBody>
                    <a:bodyPr/>
                    <a:lstStyle/>
                    <a:p>
                      <a:r>
                        <a:rPr lang="en-US" dirty="0"/>
                        <a:t>Fouling</a:t>
                      </a:r>
                    </a:p>
                  </a:txBody>
                  <a:tcPr/>
                </a:tc>
                <a:tc>
                  <a:txBody>
                    <a:bodyPr/>
                    <a:lstStyle/>
                    <a:p>
                      <a:r>
                        <a:rPr lang="en-US" dirty="0"/>
                        <a:t>After</a:t>
                      </a:r>
                    </a:p>
                  </a:txBody>
                  <a:tcPr/>
                </a:tc>
                <a:tc>
                  <a:txBody>
                    <a:bodyPr/>
                    <a:lstStyle/>
                    <a:p>
                      <a:r>
                        <a:rPr lang="en-US" dirty="0"/>
                        <a:t>Out</a:t>
                      </a:r>
                    </a:p>
                  </a:txBody>
                  <a:tcPr/>
                </a:tc>
                <a:extLst>
                  <a:ext uri="{0D108BD9-81ED-4DB2-BD59-A6C34878D82A}">
                    <a16:rowId xmlns:a16="http://schemas.microsoft.com/office/drawing/2014/main" val="156970083"/>
                  </a:ext>
                </a:extLst>
              </a:tr>
              <a:tr h="370840">
                <a:tc>
                  <a:txBody>
                    <a:bodyPr/>
                    <a:lstStyle/>
                    <a:p>
                      <a:r>
                        <a:rPr lang="en-US" dirty="0"/>
                        <a:t>Out</a:t>
                      </a:r>
                    </a:p>
                  </a:txBody>
                  <a:tcPr/>
                </a:tc>
                <a:tc>
                  <a:txBody>
                    <a:bodyPr/>
                    <a:lstStyle/>
                    <a:p>
                      <a:r>
                        <a:rPr lang="en-US" dirty="0"/>
                        <a:t>Fouling</a:t>
                      </a:r>
                    </a:p>
                  </a:txBody>
                  <a:tcPr/>
                </a:tc>
                <a:tc>
                  <a:txBody>
                    <a:bodyPr/>
                    <a:lstStyle/>
                    <a:p>
                      <a:r>
                        <a:rPr lang="en-US" dirty="0"/>
                        <a:t>Of</a:t>
                      </a:r>
                    </a:p>
                  </a:txBody>
                  <a:tcPr/>
                </a:tc>
                <a:extLst>
                  <a:ext uri="{0D108BD9-81ED-4DB2-BD59-A6C34878D82A}">
                    <a16:rowId xmlns:a16="http://schemas.microsoft.com/office/drawing/2014/main" val="3181417151"/>
                  </a:ext>
                </a:extLst>
              </a:tr>
              <a:tr h="370840">
                <a:tc>
                  <a:txBody>
                    <a:bodyPr/>
                    <a:lstStyle/>
                    <a:p>
                      <a:r>
                        <a:rPr lang="en-US" dirty="0"/>
                        <a:t>Of</a:t>
                      </a:r>
                    </a:p>
                  </a:txBody>
                  <a:tcPr/>
                </a:tc>
                <a:tc>
                  <a:txBody>
                    <a:bodyPr/>
                    <a:lstStyle/>
                    <a:p>
                      <a:r>
                        <a:rPr lang="en-US" dirty="0"/>
                        <a:t>Out</a:t>
                      </a:r>
                    </a:p>
                  </a:txBody>
                  <a:tcPr/>
                </a:tc>
                <a:tc>
                  <a:txBody>
                    <a:bodyPr/>
                    <a:lstStyle/>
                    <a:p>
                      <a:r>
                        <a:rPr lang="en-US" dirty="0"/>
                        <a:t>the </a:t>
                      </a:r>
                    </a:p>
                  </a:txBody>
                  <a:tcPr/>
                </a:tc>
                <a:extLst>
                  <a:ext uri="{0D108BD9-81ED-4DB2-BD59-A6C34878D82A}">
                    <a16:rowId xmlns:a16="http://schemas.microsoft.com/office/drawing/2014/main" val="2148204188"/>
                  </a:ext>
                </a:extLst>
              </a:tr>
              <a:tr h="370840">
                <a:tc>
                  <a:txBody>
                    <a:bodyPr/>
                    <a:lstStyle/>
                    <a:p>
                      <a:r>
                        <a:rPr lang="en-US" dirty="0"/>
                        <a:t>The</a:t>
                      </a:r>
                    </a:p>
                  </a:txBody>
                  <a:tcPr/>
                </a:tc>
                <a:tc>
                  <a:txBody>
                    <a:bodyPr/>
                    <a:lstStyle/>
                    <a:p>
                      <a:r>
                        <a:rPr lang="en-US" dirty="0"/>
                        <a:t>Of </a:t>
                      </a:r>
                    </a:p>
                  </a:txBody>
                  <a:tcPr/>
                </a:tc>
                <a:tc>
                  <a:txBody>
                    <a:bodyPr/>
                    <a:lstStyle/>
                    <a:p>
                      <a:r>
                        <a:rPr lang="en-US" dirty="0"/>
                        <a:t>game</a:t>
                      </a:r>
                    </a:p>
                  </a:txBody>
                  <a:tcPr/>
                </a:tc>
                <a:extLst>
                  <a:ext uri="{0D108BD9-81ED-4DB2-BD59-A6C34878D82A}">
                    <a16:rowId xmlns:a16="http://schemas.microsoft.com/office/drawing/2014/main" val="2039809058"/>
                  </a:ext>
                </a:extLst>
              </a:tr>
              <a:tr h="370840">
                <a:tc>
                  <a:txBody>
                    <a:bodyPr/>
                    <a:lstStyle/>
                    <a:p>
                      <a:r>
                        <a:rPr lang="en-US" dirty="0"/>
                        <a:t>Game</a:t>
                      </a:r>
                    </a:p>
                  </a:txBody>
                  <a:tcPr/>
                </a:tc>
                <a:tc>
                  <a:txBody>
                    <a:bodyPr/>
                    <a:lstStyle/>
                    <a:p>
                      <a:r>
                        <a:rPr lang="en-US" dirty="0"/>
                        <a:t>The</a:t>
                      </a:r>
                    </a:p>
                  </a:txBody>
                  <a:tcPr/>
                </a:tc>
                <a:tc>
                  <a:txBody>
                    <a:bodyPr/>
                    <a:lstStyle/>
                    <a:p>
                      <a:r>
                        <a:rPr lang="en-US" dirty="0"/>
                        <a:t>Steph</a:t>
                      </a:r>
                    </a:p>
                  </a:txBody>
                  <a:tcPr/>
                </a:tc>
                <a:extLst>
                  <a:ext uri="{0D108BD9-81ED-4DB2-BD59-A6C34878D82A}">
                    <a16:rowId xmlns:a16="http://schemas.microsoft.com/office/drawing/2014/main" val="3103230067"/>
                  </a:ext>
                </a:extLst>
              </a:tr>
              <a:tr h="370840">
                <a:tc>
                  <a:txBody>
                    <a:bodyPr/>
                    <a:lstStyle/>
                    <a:p>
                      <a:r>
                        <a:rPr lang="en-US" dirty="0"/>
                        <a:t>Steph</a:t>
                      </a:r>
                    </a:p>
                  </a:txBody>
                  <a:tcPr/>
                </a:tc>
                <a:tc>
                  <a:txBody>
                    <a:bodyPr/>
                    <a:lstStyle/>
                    <a:p>
                      <a:r>
                        <a:rPr lang="en-US" dirty="0"/>
                        <a:t>game</a:t>
                      </a:r>
                    </a:p>
                  </a:txBody>
                  <a:tcPr/>
                </a:tc>
                <a:tc>
                  <a:txBody>
                    <a:bodyPr/>
                    <a:lstStyle/>
                    <a:p>
                      <a:r>
                        <a:rPr lang="en-US" dirty="0"/>
                        <a:t>Curry</a:t>
                      </a:r>
                    </a:p>
                  </a:txBody>
                  <a:tcPr/>
                </a:tc>
                <a:extLst>
                  <a:ext uri="{0D108BD9-81ED-4DB2-BD59-A6C34878D82A}">
                    <a16:rowId xmlns:a16="http://schemas.microsoft.com/office/drawing/2014/main" val="2701560838"/>
                  </a:ext>
                </a:extLst>
              </a:tr>
            </a:tbl>
          </a:graphicData>
        </a:graphic>
      </p:graphicFrame>
      <p:sp>
        <p:nvSpPr>
          <p:cNvPr id="8" name="TextBox 7">
            <a:extLst>
              <a:ext uri="{FF2B5EF4-FFF2-40B4-BE49-F238E27FC236}">
                <a16:creationId xmlns:a16="http://schemas.microsoft.com/office/drawing/2014/main" id="{C256A2BB-3CDA-BA40-979D-B005347F99C1}"/>
              </a:ext>
            </a:extLst>
          </p:cNvPr>
          <p:cNvSpPr txBox="1"/>
          <p:nvPr/>
        </p:nvSpPr>
        <p:spPr>
          <a:xfrm>
            <a:off x="628650" y="4960648"/>
            <a:ext cx="7886700" cy="923330"/>
          </a:xfrm>
          <a:prstGeom prst="rect">
            <a:avLst/>
          </a:prstGeom>
          <a:noFill/>
        </p:spPr>
        <p:txBody>
          <a:bodyPr wrap="square" rtlCol="0">
            <a:spAutoFit/>
          </a:bodyPr>
          <a:lstStyle/>
          <a:p>
            <a:r>
              <a:rPr lang="en-US" dirty="0" err="1"/>
              <a:t>Skipgram</a:t>
            </a:r>
            <a:r>
              <a:rPr lang="en-US" dirty="0"/>
              <a:t> models try to predict context words based on the target word.  Given ”Curry” in a large basketball corpus, a </a:t>
            </a:r>
            <a:r>
              <a:rPr lang="en-US" dirty="0" err="1"/>
              <a:t>skipgram</a:t>
            </a:r>
            <a:r>
              <a:rPr lang="en-US" dirty="0"/>
              <a:t> model would have high probability for “Steph”   and ”complained” compared to “red” i.e. “red curry”</a:t>
            </a:r>
          </a:p>
        </p:txBody>
      </p:sp>
      <p:sp>
        <p:nvSpPr>
          <p:cNvPr id="9" name="TextBox 8">
            <a:extLst>
              <a:ext uri="{FF2B5EF4-FFF2-40B4-BE49-F238E27FC236}">
                <a16:creationId xmlns:a16="http://schemas.microsoft.com/office/drawing/2014/main" id="{3436D90B-F291-3D47-92A5-6B909E32B4D6}"/>
              </a:ext>
            </a:extLst>
          </p:cNvPr>
          <p:cNvSpPr txBox="1"/>
          <p:nvPr/>
        </p:nvSpPr>
        <p:spPr>
          <a:xfrm>
            <a:off x="628650" y="6109474"/>
            <a:ext cx="7886700" cy="276999"/>
          </a:xfrm>
          <a:prstGeom prst="rect">
            <a:avLst/>
          </a:prstGeom>
          <a:noFill/>
        </p:spPr>
        <p:txBody>
          <a:bodyPr wrap="square" rtlCol="0">
            <a:spAutoFit/>
          </a:bodyPr>
          <a:lstStyle/>
          <a:p>
            <a:pPr algn="ctr"/>
            <a:r>
              <a:rPr lang="en-US" sz="1200" i="1" dirty="0"/>
              <a:t>Mechanics of the loss function are on </a:t>
            </a:r>
            <a:r>
              <a:rPr lang="en-US" sz="1200" i="1" dirty="0" err="1"/>
              <a:t>pg</a:t>
            </a:r>
            <a:r>
              <a:rPr lang="en-US" sz="1200" i="1" dirty="0"/>
              <a:t> 175 of the book.</a:t>
            </a:r>
          </a:p>
        </p:txBody>
      </p:sp>
    </p:spTree>
    <p:extLst>
      <p:ext uri="{BB962C8B-B14F-4D97-AF65-F5344CB8AC3E}">
        <p14:creationId xmlns:p14="http://schemas.microsoft.com/office/powerpoint/2010/main" val="426102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BEDE57-F30A-7746-8784-DE575591029B}"/>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CD501405-DDA6-2F40-B63F-B0771189A408}"/>
              </a:ext>
            </a:extLst>
          </p:cNvPr>
          <p:cNvSpPr>
            <a:spLocks noGrp="1"/>
          </p:cNvSpPr>
          <p:nvPr>
            <p:ph type="title"/>
          </p:nvPr>
        </p:nvSpPr>
        <p:spPr/>
        <p:txBody>
          <a:bodyPr/>
          <a:lstStyle/>
          <a:p>
            <a:r>
              <a:rPr lang="en-US" dirty="0"/>
              <a:t>What is a skip gram anyway?</a:t>
            </a:r>
          </a:p>
        </p:txBody>
      </p:sp>
      <p:sp>
        <p:nvSpPr>
          <p:cNvPr id="4" name="Slide Number Placeholder 3">
            <a:extLst>
              <a:ext uri="{FF2B5EF4-FFF2-40B4-BE49-F238E27FC236}">
                <a16:creationId xmlns:a16="http://schemas.microsoft.com/office/drawing/2014/main" id="{3CAE1653-BDF0-AD49-B273-CEE3280FD3A7}"/>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3E2B2CAA-8547-8E45-823F-E3F4C780BAB2}"/>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AB382B24-7ABB-BA44-A0D0-825A9BEAC986}"/>
              </a:ext>
            </a:extLst>
          </p:cNvPr>
          <p:cNvSpPr txBox="1"/>
          <p:nvPr/>
        </p:nvSpPr>
        <p:spPr>
          <a:xfrm>
            <a:off x="250410" y="1996706"/>
            <a:ext cx="2503570" cy="369332"/>
          </a:xfrm>
          <a:prstGeom prst="rect">
            <a:avLst/>
          </a:prstGeom>
          <a:noFill/>
        </p:spPr>
        <p:txBody>
          <a:bodyPr wrap="none" rtlCol="0">
            <a:spAutoFit/>
          </a:bodyPr>
          <a:lstStyle/>
          <a:p>
            <a:r>
              <a:rPr lang="en-US" dirty="0"/>
              <a:t>I like finance and history.</a:t>
            </a:r>
          </a:p>
        </p:txBody>
      </p:sp>
      <p:sp>
        <p:nvSpPr>
          <p:cNvPr id="7" name="Rectangle 6">
            <a:extLst>
              <a:ext uri="{FF2B5EF4-FFF2-40B4-BE49-F238E27FC236}">
                <a16:creationId xmlns:a16="http://schemas.microsoft.com/office/drawing/2014/main" id="{2283AFEB-9326-5146-BAC8-14075FAA759B}"/>
              </a:ext>
            </a:extLst>
          </p:cNvPr>
          <p:cNvSpPr/>
          <p:nvPr/>
        </p:nvSpPr>
        <p:spPr>
          <a:xfrm>
            <a:off x="502954" y="5726873"/>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It’s the “window” of terms to use in the context clusters when constructing the TCM.</a:t>
            </a:r>
          </a:p>
          <a:p>
            <a:pPr algn="ctr"/>
            <a:r>
              <a:rPr lang="en-US" sz="1600" dirty="0" err="1"/>
              <a:t>Skipgram</a:t>
            </a:r>
            <a:r>
              <a:rPr lang="en-US" sz="1600" dirty="0"/>
              <a:t> 1, finance has no context to history.  </a:t>
            </a:r>
            <a:r>
              <a:rPr lang="en-US" sz="1600" dirty="0" err="1"/>
              <a:t>Skipgram</a:t>
            </a:r>
            <a:r>
              <a:rPr lang="en-US" sz="1600" dirty="0"/>
              <a:t> 2 finance has a context with history.</a:t>
            </a:r>
          </a:p>
        </p:txBody>
      </p:sp>
      <p:sp>
        <p:nvSpPr>
          <p:cNvPr id="8" name="Rectangle 7">
            <a:extLst>
              <a:ext uri="{FF2B5EF4-FFF2-40B4-BE49-F238E27FC236}">
                <a16:creationId xmlns:a16="http://schemas.microsoft.com/office/drawing/2014/main" id="{FFCE1B58-36E4-F145-B4A7-E2970052F743}"/>
              </a:ext>
            </a:extLst>
          </p:cNvPr>
          <p:cNvSpPr/>
          <p:nvPr/>
        </p:nvSpPr>
        <p:spPr>
          <a:xfrm>
            <a:off x="2971746" y="1745240"/>
            <a:ext cx="89262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p:txBody>
      </p:sp>
      <p:sp>
        <p:nvSpPr>
          <p:cNvPr id="9" name="Rectangle 8">
            <a:extLst>
              <a:ext uri="{FF2B5EF4-FFF2-40B4-BE49-F238E27FC236}">
                <a16:creationId xmlns:a16="http://schemas.microsoft.com/office/drawing/2014/main" id="{6ED4D581-8359-C741-B69C-BF16B3DD11C8}"/>
              </a:ext>
            </a:extLst>
          </p:cNvPr>
          <p:cNvSpPr/>
          <p:nvPr/>
        </p:nvSpPr>
        <p:spPr>
          <a:xfrm>
            <a:off x="4027711" y="1745240"/>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“like finance”</a:t>
            </a:r>
          </a:p>
        </p:txBody>
      </p:sp>
      <p:sp>
        <p:nvSpPr>
          <p:cNvPr id="10" name="Rectangle 9">
            <a:extLst>
              <a:ext uri="{FF2B5EF4-FFF2-40B4-BE49-F238E27FC236}">
                <a16:creationId xmlns:a16="http://schemas.microsoft.com/office/drawing/2014/main" id="{1E38D7D6-75D3-8546-A9D3-804DF3227555}"/>
              </a:ext>
            </a:extLst>
          </p:cNvPr>
          <p:cNvSpPr/>
          <p:nvPr/>
        </p:nvSpPr>
        <p:spPr>
          <a:xfrm>
            <a:off x="5713146" y="1752386"/>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“finance and”</a:t>
            </a:r>
          </a:p>
        </p:txBody>
      </p:sp>
      <p:sp>
        <p:nvSpPr>
          <p:cNvPr id="11" name="TextBox 10">
            <a:extLst>
              <a:ext uri="{FF2B5EF4-FFF2-40B4-BE49-F238E27FC236}">
                <a16:creationId xmlns:a16="http://schemas.microsoft.com/office/drawing/2014/main" id="{C596D909-47AD-CA44-B645-EB69A296E08D}"/>
              </a:ext>
            </a:extLst>
          </p:cNvPr>
          <p:cNvSpPr txBox="1"/>
          <p:nvPr/>
        </p:nvSpPr>
        <p:spPr>
          <a:xfrm>
            <a:off x="5061056" y="1281122"/>
            <a:ext cx="1476751" cy="369332"/>
          </a:xfrm>
          <a:prstGeom prst="rect">
            <a:avLst/>
          </a:prstGeom>
          <a:noFill/>
        </p:spPr>
        <p:txBody>
          <a:bodyPr wrap="none" rtlCol="0">
            <a:spAutoFit/>
          </a:bodyPr>
          <a:lstStyle/>
          <a:p>
            <a:r>
              <a:rPr lang="en-US" u="sng" dirty="0"/>
              <a:t>Skip Gram = 1</a:t>
            </a:r>
          </a:p>
        </p:txBody>
      </p:sp>
      <p:sp>
        <p:nvSpPr>
          <p:cNvPr id="12" name="TextBox 11">
            <a:extLst>
              <a:ext uri="{FF2B5EF4-FFF2-40B4-BE49-F238E27FC236}">
                <a16:creationId xmlns:a16="http://schemas.microsoft.com/office/drawing/2014/main" id="{20640A8D-8453-B54E-8A9C-BD9B25E9E08E}"/>
              </a:ext>
            </a:extLst>
          </p:cNvPr>
          <p:cNvSpPr txBox="1"/>
          <p:nvPr/>
        </p:nvSpPr>
        <p:spPr>
          <a:xfrm>
            <a:off x="308830" y="3904995"/>
            <a:ext cx="2503570" cy="369332"/>
          </a:xfrm>
          <a:prstGeom prst="rect">
            <a:avLst/>
          </a:prstGeom>
          <a:noFill/>
        </p:spPr>
        <p:txBody>
          <a:bodyPr wrap="none" rtlCol="0">
            <a:spAutoFit/>
          </a:bodyPr>
          <a:lstStyle/>
          <a:p>
            <a:r>
              <a:rPr lang="en-US" dirty="0"/>
              <a:t>I like finance and history.</a:t>
            </a:r>
          </a:p>
        </p:txBody>
      </p:sp>
      <p:sp>
        <p:nvSpPr>
          <p:cNvPr id="13" name="Rectangle 12">
            <a:extLst>
              <a:ext uri="{FF2B5EF4-FFF2-40B4-BE49-F238E27FC236}">
                <a16:creationId xmlns:a16="http://schemas.microsoft.com/office/drawing/2014/main" id="{9EC76F09-1AED-1442-8742-78EE66E02394}"/>
              </a:ext>
            </a:extLst>
          </p:cNvPr>
          <p:cNvSpPr/>
          <p:nvPr/>
        </p:nvSpPr>
        <p:spPr>
          <a:xfrm>
            <a:off x="3028950" y="3587801"/>
            <a:ext cx="176620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a:p>
            <a:r>
              <a:rPr lang="en-US" sz="1050" dirty="0"/>
              <a:t>(no prior context)</a:t>
            </a:r>
          </a:p>
        </p:txBody>
      </p:sp>
      <p:sp>
        <p:nvSpPr>
          <p:cNvPr id="14" name="Rectangle 13">
            <a:extLst>
              <a:ext uri="{FF2B5EF4-FFF2-40B4-BE49-F238E27FC236}">
                <a16:creationId xmlns:a16="http://schemas.microsoft.com/office/drawing/2014/main" id="{1A269E8C-603C-B549-8F6C-583C3A812A8F}"/>
              </a:ext>
            </a:extLst>
          </p:cNvPr>
          <p:cNvSpPr/>
          <p:nvPr/>
        </p:nvSpPr>
        <p:spPr>
          <a:xfrm>
            <a:off x="4974771" y="3587801"/>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 finance”</a:t>
            </a:r>
          </a:p>
          <a:p>
            <a:r>
              <a:rPr lang="en-US" sz="1050" dirty="0"/>
              <a:t>(1 before &amp; after)</a:t>
            </a:r>
          </a:p>
        </p:txBody>
      </p:sp>
      <p:sp>
        <p:nvSpPr>
          <p:cNvPr id="15" name="Rectangle 14">
            <a:extLst>
              <a:ext uri="{FF2B5EF4-FFF2-40B4-BE49-F238E27FC236}">
                <a16:creationId xmlns:a16="http://schemas.microsoft.com/office/drawing/2014/main" id="{1BCC0FEB-148A-464A-BD62-5983ECEA98D8}"/>
              </a:ext>
            </a:extLst>
          </p:cNvPr>
          <p:cNvSpPr/>
          <p:nvPr/>
        </p:nvSpPr>
        <p:spPr>
          <a:xfrm>
            <a:off x="6765468" y="3587801"/>
            <a:ext cx="229144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“finance  and history”</a:t>
            </a:r>
          </a:p>
          <a:p>
            <a:r>
              <a:rPr lang="en-US" sz="1050" dirty="0"/>
              <a:t>(1 before &amp; after)</a:t>
            </a:r>
          </a:p>
        </p:txBody>
      </p:sp>
      <p:sp>
        <p:nvSpPr>
          <p:cNvPr id="16" name="TextBox 15">
            <a:extLst>
              <a:ext uri="{FF2B5EF4-FFF2-40B4-BE49-F238E27FC236}">
                <a16:creationId xmlns:a16="http://schemas.microsoft.com/office/drawing/2014/main" id="{463F1BEF-6E23-FD40-A7A8-FF033D74BDCA}"/>
              </a:ext>
            </a:extLst>
          </p:cNvPr>
          <p:cNvSpPr txBox="1"/>
          <p:nvPr/>
        </p:nvSpPr>
        <p:spPr>
          <a:xfrm>
            <a:off x="5041938" y="3183009"/>
            <a:ext cx="1476751" cy="369332"/>
          </a:xfrm>
          <a:prstGeom prst="rect">
            <a:avLst/>
          </a:prstGeom>
          <a:noFill/>
        </p:spPr>
        <p:txBody>
          <a:bodyPr wrap="none" rtlCol="0">
            <a:spAutoFit/>
          </a:bodyPr>
          <a:lstStyle/>
          <a:p>
            <a:r>
              <a:rPr lang="en-US" u="sng" dirty="0"/>
              <a:t>Skip Gram = 2</a:t>
            </a:r>
          </a:p>
        </p:txBody>
      </p:sp>
      <p:sp>
        <p:nvSpPr>
          <p:cNvPr id="17" name="Rectangle 16">
            <a:extLst>
              <a:ext uri="{FF2B5EF4-FFF2-40B4-BE49-F238E27FC236}">
                <a16:creationId xmlns:a16="http://schemas.microsoft.com/office/drawing/2014/main" id="{804D1E40-3C22-8C4C-AB17-32EB97FF926D}"/>
              </a:ext>
            </a:extLst>
          </p:cNvPr>
          <p:cNvSpPr/>
          <p:nvPr/>
        </p:nvSpPr>
        <p:spPr>
          <a:xfrm>
            <a:off x="7445828" y="1745240"/>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history”</a:t>
            </a:r>
          </a:p>
        </p:txBody>
      </p:sp>
    </p:spTree>
    <p:extLst>
      <p:ext uri="{BB962C8B-B14F-4D97-AF65-F5344CB8AC3E}">
        <p14:creationId xmlns:p14="http://schemas.microsoft.com/office/powerpoint/2010/main" val="266456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2" grpId="0"/>
      <p:bldP spid="13" grpId="0" animBg="1"/>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C6991-EA78-F943-9BDA-A7601579E8C9}"/>
              </a:ext>
            </a:extLst>
          </p:cNvPr>
          <p:cNvSpPr>
            <a:spLocks noGrp="1"/>
          </p:cNvSpPr>
          <p:nvPr>
            <p:ph type="dt" sz="half" idx="10"/>
          </p:nvPr>
        </p:nvSpPr>
        <p:spPr/>
        <p:txBody>
          <a:bodyPr/>
          <a:lstStyle/>
          <a:p>
            <a:fld id="{6700A58B-DD98-43D0-B791-721480A02982}" type="datetime1">
              <a:rPr lang="en-US" smtClean="0"/>
              <a:t>10/19/21</a:t>
            </a:fld>
            <a:endParaRPr lang="en-US"/>
          </a:p>
        </p:txBody>
      </p:sp>
      <p:sp>
        <p:nvSpPr>
          <p:cNvPr id="3" name="Title 2">
            <a:extLst>
              <a:ext uri="{FF2B5EF4-FFF2-40B4-BE49-F238E27FC236}">
                <a16:creationId xmlns:a16="http://schemas.microsoft.com/office/drawing/2014/main" id="{4D9E83FF-CED9-224D-9CF9-4DC3CBFE7748}"/>
              </a:ext>
            </a:extLst>
          </p:cNvPr>
          <p:cNvSpPr>
            <a:spLocks noGrp="1"/>
          </p:cNvSpPr>
          <p:nvPr>
            <p:ph type="title"/>
          </p:nvPr>
        </p:nvSpPr>
        <p:spPr/>
        <p:txBody>
          <a:bodyPr/>
          <a:lstStyle/>
          <a:p>
            <a:r>
              <a:rPr lang="en-US" dirty="0"/>
              <a:t>What is happening under the hood?</a:t>
            </a:r>
          </a:p>
        </p:txBody>
      </p:sp>
      <p:sp>
        <p:nvSpPr>
          <p:cNvPr id="4" name="Slide Number Placeholder 3">
            <a:extLst>
              <a:ext uri="{FF2B5EF4-FFF2-40B4-BE49-F238E27FC236}">
                <a16:creationId xmlns:a16="http://schemas.microsoft.com/office/drawing/2014/main" id="{F02311CB-7B3F-AA43-A32E-725AFCE72CBD}"/>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C0E68273-DDBC-8742-9141-1E63642E07F4}"/>
              </a:ext>
            </a:extLst>
          </p:cNvPr>
          <p:cNvSpPr>
            <a:spLocks noGrp="1"/>
          </p:cNvSpPr>
          <p:nvPr>
            <p:ph type="ftr" sz="quarter" idx="3"/>
          </p:nvPr>
        </p:nvSpPr>
        <p:spPr/>
        <p:txBody>
          <a:bodyPr/>
          <a:lstStyle/>
          <a:p>
            <a:r>
              <a:rPr lang="en-US"/>
              <a:t>Kwartler</a:t>
            </a:r>
            <a:endParaRPr lang="en-US" dirty="0"/>
          </a:p>
        </p:txBody>
      </p:sp>
      <p:pic>
        <p:nvPicPr>
          <p:cNvPr id="1026" name="Picture 2" descr="Goldilocks of learning rates">
            <a:extLst>
              <a:ext uri="{FF2B5EF4-FFF2-40B4-BE49-F238E27FC236}">
                <a16:creationId xmlns:a16="http://schemas.microsoft.com/office/drawing/2014/main" id="{3B583B30-571D-2E4B-9F6C-2966661E1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0398"/>
            <a:ext cx="9144000" cy="35464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28F50B8-0AE9-2C41-87F8-C237BFCE8037}"/>
              </a:ext>
            </a:extLst>
          </p:cNvPr>
          <p:cNvSpPr/>
          <p:nvPr/>
        </p:nvSpPr>
        <p:spPr>
          <a:xfrm>
            <a:off x="502954" y="5726873"/>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work to minimize the cost function (penalty) by adjusting parameters itself to find the minimum amount of predicted probability error.</a:t>
            </a:r>
          </a:p>
        </p:txBody>
      </p:sp>
      <p:sp>
        <p:nvSpPr>
          <p:cNvPr id="8" name="Rectangle 7">
            <a:extLst>
              <a:ext uri="{FF2B5EF4-FFF2-40B4-BE49-F238E27FC236}">
                <a16:creationId xmlns:a16="http://schemas.microsoft.com/office/drawing/2014/main" id="{83ECCE87-1A9C-CC4F-A186-E1FC1DCD18D5}"/>
              </a:ext>
            </a:extLst>
          </p:cNvPr>
          <p:cNvSpPr/>
          <p:nvPr/>
        </p:nvSpPr>
        <p:spPr>
          <a:xfrm>
            <a:off x="256109" y="1128881"/>
            <a:ext cx="8414656" cy="10515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model has a built in function to measure its accuracy to calculate the probability of words being in the same context cluster.  It is penalized when it predicts the existence of words to be in a context cluster incorrectly.  The function is called gradient dissent because it descends to a minimum.  </a:t>
            </a:r>
          </a:p>
          <a:p>
            <a:pPr algn="ctr"/>
            <a:r>
              <a:rPr lang="en-US" sz="1400" dirty="0"/>
              <a:t>The “weights” of the OLS regression are optimized to minimize error.</a:t>
            </a:r>
          </a:p>
        </p:txBody>
      </p:sp>
    </p:spTree>
    <p:extLst>
      <p:ext uri="{BB962C8B-B14F-4D97-AF65-F5344CB8AC3E}">
        <p14:creationId xmlns:p14="http://schemas.microsoft.com/office/powerpoint/2010/main" val="15569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6963</TotalTime>
  <Words>966</Words>
  <Application>Microsoft Macintosh PowerPoint</Application>
  <PresentationFormat>On-screen Show (4:3)</PresentationFormat>
  <Paragraphs>191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Roboto</vt:lpstr>
      <vt:lpstr>1_Office Theme</vt:lpstr>
      <vt:lpstr>Two Three Popular Approaches</vt:lpstr>
      <vt:lpstr>Text to Vector (text2Vec) &amp; word2vector</vt:lpstr>
      <vt:lpstr>Fake Word Embedding Examples</vt:lpstr>
      <vt:lpstr>Fake Word Embedding Examples</vt:lpstr>
      <vt:lpstr>“Famous” Examples</vt:lpstr>
      <vt:lpstr>Text2Vector – “Glove” Global Vectors</vt:lpstr>
      <vt:lpstr>PowerPoint Presentation</vt:lpstr>
      <vt:lpstr>What is a skip gram anyway?</vt:lpstr>
      <vt:lpstr>What is happening under the hood?</vt:lpstr>
      <vt:lpstr>Open A_text2vec.R</vt:lpstr>
      <vt:lpstr>Word2Vec uses Deep Neural Networks</vt:lpstr>
      <vt:lpstr>DNN, Synapse Stimulation</vt:lpstr>
      <vt:lpstr>Synapse Activation</vt:lpstr>
      <vt:lpstr>Carbon (brains) Vs Silicon (computers)</vt:lpstr>
      <vt:lpstr>There are billions of synapses, and somewhere consciousness emerges.</vt:lpstr>
      <vt:lpstr>Text can be hard for DNNs</vt:lpstr>
      <vt:lpstr>Word2Vec uses a simple “Feed Forward” DNN</vt:lpstr>
      <vt:lpstr>Word2Vec uses a simple “Feed Forward” DNN</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328</cp:revision>
  <dcterms:created xsi:type="dcterms:W3CDTF">2018-05-23T17:24:59Z</dcterms:created>
  <dcterms:modified xsi:type="dcterms:W3CDTF">2021-10-20T00:27:17Z</dcterms:modified>
</cp:coreProperties>
</file>