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840" r:id="rId3"/>
    <p:sldId id="841" r:id="rId4"/>
    <p:sldId id="454" r:id="rId5"/>
    <p:sldId id="459" r:id="rId6"/>
    <p:sldId id="457" r:id="rId7"/>
    <p:sldId id="881" r:id="rId8"/>
    <p:sldId id="458" r:id="rId9"/>
    <p:sldId id="393" r:id="rId10"/>
    <p:sldId id="413" r:id="rId11"/>
    <p:sldId id="842" r:id="rId12"/>
    <p:sldId id="879" r:id="rId13"/>
    <p:sldId id="372" r:id="rId14"/>
    <p:sldId id="371" r:id="rId15"/>
    <p:sldId id="882" r:id="rId16"/>
    <p:sldId id="339" r:id="rId17"/>
    <p:sldId id="8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4" autoAdjust="0"/>
    <p:restoredTop sz="94162" autoAdjust="0"/>
  </p:normalViewPr>
  <p:slideViewPr>
    <p:cSldViewPr snapToGrid="0">
      <p:cViewPr varScale="1">
        <p:scale>
          <a:sx n="91" d="100"/>
          <a:sy n="91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10/19/21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Modeling w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Vs Predictive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19458" name="Picture 2" descr="Image result for rivalr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106527"/>
            <a:ext cx="4606620" cy="31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338" y="2054850"/>
            <a:ext cx="388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sure you understand the point of your project</a:t>
            </a:r>
          </a:p>
          <a:p>
            <a:pPr algn="ctr"/>
            <a:r>
              <a:rPr lang="en-US" dirty="0"/>
              <a:t>(explanatory or predictive)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leaders want to understand a phenomena?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leaders want to make accurate predictions about the future?</a:t>
            </a:r>
          </a:p>
        </p:txBody>
      </p:sp>
      <p:sp>
        <p:nvSpPr>
          <p:cNvPr id="7" name="Rectangle 6"/>
          <p:cNvSpPr/>
          <p:nvPr/>
        </p:nvSpPr>
        <p:spPr>
          <a:xfrm>
            <a:off x="99750" y="4355869"/>
            <a:ext cx="4139738" cy="4655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impacts how you evaluate the model and even what variables you choose.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21D1001-942F-294E-B190-F0498FEF4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5584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BAA52-D749-D54B-A972-20EB132C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75F9C-3423-4142-87AD-B13C1001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If you don’t need explanations…you could try LSA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03F4-5B54-3944-BFFA-4236B949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0D7E-73E8-8B46-A674-FE5569265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24578" name="Picture 2" descr="Blog Archives - Pulp &amp; Deckle portland's papermaking studio">
            <a:extLst>
              <a:ext uri="{FF2B5EF4-FFF2-40B4-BE49-F238E27FC236}">
                <a16:creationId xmlns:a16="http://schemas.microsoft.com/office/drawing/2014/main" id="{BEF1CF3D-CB8B-D041-BE2E-A2C983D4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27" y="1683752"/>
            <a:ext cx="3490495" cy="349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3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880B5-5AE1-467C-8366-3251D679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63186-DB36-4EF5-9068-974F890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Wisdom of the Crowd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3217C-CD88-432D-8A68-B1DF66C1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6FE1-87DF-43B7-B607-7E8223A9B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AF254-5399-44EE-AFAC-7E3F7B3B027B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median weight was 9lbs (0.8%) off and was better than individual cattle experts.</a:t>
            </a:r>
          </a:p>
        </p:txBody>
      </p:sp>
      <p:pic>
        <p:nvPicPr>
          <p:cNvPr id="8" name="Shape 652">
            <a:extLst>
              <a:ext uri="{FF2B5EF4-FFF2-40B4-BE49-F238E27FC236}">
                <a16:creationId xmlns:a16="http://schemas.microsoft.com/office/drawing/2014/main" id="{A3A0422A-8448-48C2-BDB5-176D19DCFB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2600" y="1716750"/>
            <a:ext cx="3160925" cy="331457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Shape 650">
            <a:extLst>
              <a:ext uri="{FF2B5EF4-FFF2-40B4-BE49-F238E27FC236}">
                <a16:creationId xmlns:a16="http://schemas.microsoft.com/office/drawing/2014/main" id="{6E4918CD-9D07-42CF-8A29-D673195AAC55}"/>
              </a:ext>
            </a:extLst>
          </p:cNvPr>
          <p:cNvSpPr txBox="1"/>
          <p:nvPr/>
        </p:nvSpPr>
        <p:spPr>
          <a:xfrm>
            <a:off x="228599" y="1716750"/>
            <a:ext cx="4343401" cy="342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7013" indent="-74613">
              <a:lnSpc>
                <a:spcPct val="115000"/>
              </a:lnSpc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Prevailing wisdom at the time was that crowds acted irrationally</a:t>
            </a:r>
          </a:p>
          <a:p>
            <a:pPr marL="687388" lvl="1" indent="-77788">
              <a:lnSpc>
                <a:spcPct val="115000"/>
              </a:lnSpc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Riots, mobs, cults</a:t>
            </a:r>
          </a:p>
          <a:p>
            <a:pPr marL="687388" lvl="1" indent="-77788">
              <a:lnSpc>
                <a:spcPct val="115000"/>
              </a:lnSpc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Galton wanted to explore trustworthiness and peculiarities of popular judgment</a:t>
            </a:r>
          </a:p>
          <a:p>
            <a:pPr indent="457200"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7013" indent="-74613">
              <a:lnSpc>
                <a:spcPct val="115000"/>
              </a:lnSpc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Galton attended an Ox weight guessing competition at a cattle exhibition</a:t>
            </a:r>
          </a:p>
          <a:p>
            <a:pPr marL="687388" lvl="1" indent="-77788">
              <a:lnSpc>
                <a:spcPct val="115000"/>
              </a:lnSpc>
              <a:buClr>
                <a:schemeClr val="dk1"/>
              </a:buClr>
              <a:buSzPct val="100000"/>
              <a:buFont typeface="Open Sans"/>
              <a:buChar char="○"/>
            </a:pPr>
            <a:r>
              <a:rPr lang="en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Participants individually guessed a very wide weight range</a:t>
            </a:r>
          </a:p>
          <a:p>
            <a:pPr>
              <a:lnSpc>
                <a:spcPct val="115000"/>
              </a:lnSpc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61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87C09-8430-4BB7-A0C5-770B6A7B8AB6}"/>
              </a:ext>
            </a:extLst>
          </p:cNvPr>
          <p:cNvSpPr/>
          <p:nvPr/>
        </p:nvSpPr>
        <p:spPr>
          <a:xfrm>
            <a:off x="2679585" y="4213223"/>
            <a:ext cx="4249369" cy="313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 Tally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880B5-5AE1-467C-8366-3251D679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63186-DB36-4EF5-9068-974F890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-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3217C-CD88-432D-8A68-B1DF66C1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6FE1-87DF-43B7-B607-7E8223A9B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Shape 651">
            <a:extLst>
              <a:ext uri="{FF2B5EF4-FFF2-40B4-BE49-F238E27FC236}">
                <a16:creationId xmlns:a16="http://schemas.microsoft.com/office/drawing/2014/main" id="{FD924FEC-E4D2-4DCA-8439-16F154EFDFAE}"/>
              </a:ext>
            </a:extLst>
          </p:cNvPr>
          <p:cNvSpPr txBox="1"/>
          <p:nvPr/>
        </p:nvSpPr>
        <p:spPr>
          <a:xfrm>
            <a:off x="304799" y="1143001"/>
            <a:ext cx="8729546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mini tree acts as a voter from the mob.  Each voter is allowed to look at a random group of variables e.g. a mini data set to make its splits.</a:t>
            </a:r>
            <a:endParaRPr lang="en"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Shape 670">
            <a:extLst>
              <a:ext uri="{FF2B5EF4-FFF2-40B4-BE49-F238E27FC236}">
                <a16:creationId xmlns:a16="http://schemas.microsoft.com/office/drawing/2014/main" id="{D25A7F1A-6BF0-41F7-9DA8-547C94BF9B61}"/>
              </a:ext>
            </a:extLst>
          </p:cNvPr>
          <p:cNvGrpSpPr/>
          <p:nvPr/>
        </p:nvGrpSpPr>
        <p:grpSpPr>
          <a:xfrm>
            <a:off x="2679585" y="3173160"/>
            <a:ext cx="1196048" cy="818132"/>
            <a:chOff x="4034275" y="836075"/>
            <a:chExt cx="4609049" cy="3152724"/>
          </a:xfrm>
        </p:grpSpPr>
        <p:sp>
          <p:nvSpPr>
            <p:cNvPr id="13" name="Shape 671">
              <a:extLst>
                <a:ext uri="{FF2B5EF4-FFF2-40B4-BE49-F238E27FC236}">
                  <a16:creationId xmlns:a16="http://schemas.microsoft.com/office/drawing/2014/main" id="{C49A1672-9F86-4C43-8BA7-072DE7A347BE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Shape 672">
              <a:extLst>
                <a:ext uri="{FF2B5EF4-FFF2-40B4-BE49-F238E27FC236}">
                  <a16:creationId xmlns:a16="http://schemas.microsoft.com/office/drawing/2014/main" id="{8C34EA2D-0E7C-4E68-83F0-7678688C860B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" name="Shape 673">
              <a:extLst>
                <a:ext uri="{FF2B5EF4-FFF2-40B4-BE49-F238E27FC236}">
                  <a16:creationId xmlns:a16="http://schemas.microsoft.com/office/drawing/2014/main" id="{C1DBE0AF-900C-496A-A4AE-39EC3D179C97}"/>
                </a:ext>
              </a:extLst>
            </p:cNvPr>
            <p:cNvCxnSpPr>
              <a:stCxn id="13" idx="3"/>
              <a:endCxn id="1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674">
              <a:extLst>
                <a:ext uri="{FF2B5EF4-FFF2-40B4-BE49-F238E27FC236}">
                  <a16:creationId xmlns:a16="http://schemas.microsoft.com/office/drawing/2014/main" id="{FB42D42F-FEC9-4B4E-AAE2-40A5461B8DBE}"/>
                </a:ext>
              </a:extLst>
            </p:cNvPr>
            <p:cNvCxnSpPr>
              <a:stCxn id="13" idx="5"/>
              <a:endCxn id="1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" name="Shape 675">
              <a:extLst>
                <a:ext uri="{FF2B5EF4-FFF2-40B4-BE49-F238E27FC236}">
                  <a16:creationId xmlns:a16="http://schemas.microsoft.com/office/drawing/2014/main" id="{84B7427F-8084-4F5E-A6A8-E75C6AAC66BA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Shape 676">
              <a:extLst>
                <a:ext uri="{FF2B5EF4-FFF2-40B4-BE49-F238E27FC236}">
                  <a16:creationId xmlns:a16="http://schemas.microsoft.com/office/drawing/2014/main" id="{610DFFE1-2FEF-496A-A1ED-55011D2E67A7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9" name="Shape 677">
              <a:extLst>
                <a:ext uri="{FF2B5EF4-FFF2-40B4-BE49-F238E27FC236}">
                  <a16:creationId xmlns:a16="http://schemas.microsoft.com/office/drawing/2014/main" id="{C4F66EA4-2D27-42EF-B925-9230CD6EDB55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678">
              <a:extLst>
                <a:ext uri="{FF2B5EF4-FFF2-40B4-BE49-F238E27FC236}">
                  <a16:creationId xmlns:a16="http://schemas.microsoft.com/office/drawing/2014/main" id="{39C9F748-C24D-45DB-9ACC-114761D3AB9A}"/>
                </a:ext>
              </a:extLst>
            </p:cNvPr>
            <p:cNvCxnSpPr>
              <a:stCxn id="17" idx="5"/>
              <a:endCxn id="2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" name="Shape 679">
              <a:extLst>
                <a:ext uri="{FF2B5EF4-FFF2-40B4-BE49-F238E27FC236}">
                  <a16:creationId xmlns:a16="http://schemas.microsoft.com/office/drawing/2014/main" id="{C8DE5A91-EC75-4087-9608-8E2137F7130C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Shape 680">
            <a:extLst>
              <a:ext uri="{FF2B5EF4-FFF2-40B4-BE49-F238E27FC236}">
                <a16:creationId xmlns:a16="http://schemas.microsoft.com/office/drawing/2014/main" id="{8C7B3661-D1E7-4B94-8995-24FBD31242EE}"/>
              </a:ext>
            </a:extLst>
          </p:cNvPr>
          <p:cNvGrpSpPr/>
          <p:nvPr/>
        </p:nvGrpSpPr>
        <p:grpSpPr>
          <a:xfrm>
            <a:off x="5448673" y="2062660"/>
            <a:ext cx="1196048" cy="818132"/>
            <a:chOff x="4034275" y="836075"/>
            <a:chExt cx="4609049" cy="3152724"/>
          </a:xfrm>
        </p:grpSpPr>
        <p:sp>
          <p:nvSpPr>
            <p:cNvPr id="23" name="Shape 681">
              <a:extLst>
                <a:ext uri="{FF2B5EF4-FFF2-40B4-BE49-F238E27FC236}">
                  <a16:creationId xmlns:a16="http://schemas.microsoft.com/office/drawing/2014/main" id="{479B0F69-C2B1-4A0F-98A2-1B08A656FA8D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Shape 682">
              <a:extLst>
                <a:ext uri="{FF2B5EF4-FFF2-40B4-BE49-F238E27FC236}">
                  <a16:creationId xmlns:a16="http://schemas.microsoft.com/office/drawing/2014/main" id="{BFCB9EB6-4B17-4945-8D03-88A716189717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5" name="Shape 683">
              <a:extLst>
                <a:ext uri="{FF2B5EF4-FFF2-40B4-BE49-F238E27FC236}">
                  <a16:creationId xmlns:a16="http://schemas.microsoft.com/office/drawing/2014/main" id="{B4BFF2DD-1352-40B6-88FF-DBEA6EE9CFCA}"/>
                </a:ext>
              </a:extLst>
            </p:cNvPr>
            <p:cNvCxnSpPr>
              <a:stCxn id="23" idx="3"/>
              <a:endCxn id="2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684">
              <a:extLst>
                <a:ext uri="{FF2B5EF4-FFF2-40B4-BE49-F238E27FC236}">
                  <a16:creationId xmlns:a16="http://schemas.microsoft.com/office/drawing/2014/main" id="{924FBBA7-5C31-483E-A9D4-5125E7D20FF0}"/>
                </a:ext>
              </a:extLst>
            </p:cNvPr>
            <p:cNvCxnSpPr>
              <a:stCxn id="23" idx="5"/>
              <a:endCxn id="27" idx="1"/>
            </p:cNvCxnSpPr>
            <p:nvPr/>
          </p:nvCxnSpPr>
          <p:spPr>
            <a:xfrm>
              <a:off x="6065611" y="1585836"/>
              <a:ext cx="626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7" name="Shape 685">
              <a:extLst>
                <a:ext uri="{FF2B5EF4-FFF2-40B4-BE49-F238E27FC236}">
                  <a16:creationId xmlns:a16="http://schemas.microsoft.com/office/drawing/2014/main" id="{858C9490-67CE-4293-BD60-657D7005E110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Shape 686">
              <a:extLst>
                <a:ext uri="{FF2B5EF4-FFF2-40B4-BE49-F238E27FC236}">
                  <a16:creationId xmlns:a16="http://schemas.microsoft.com/office/drawing/2014/main" id="{1DF967DF-6D43-4083-B50A-AA451DB766F7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9" name="Shape 687">
              <a:extLst>
                <a:ext uri="{FF2B5EF4-FFF2-40B4-BE49-F238E27FC236}">
                  <a16:creationId xmlns:a16="http://schemas.microsoft.com/office/drawing/2014/main" id="{8962AA86-7641-400B-9FE4-1CDE068D0EFD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" name="Shape 688">
              <a:extLst>
                <a:ext uri="{FF2B5EF4-FFF2-40B4-BE49-F238E27FC236}">
                  <a16:creationId xmlns:a16="http://schemas.microsoft.com/office/drawing/2014/main" id="{7B4DA829-502B-4510-9936-C25D516DD43F}"/>
                </a:ext>
              </a:extLst>
            </p:cNvPr>
            <p:cNvCxnSpPr>
              <a:stCxn id="27" idx="5"/>
              <a:endCxn id="3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" name="Shape 689">
              <a:extLst>
                <a:ext uri="{FF2B5EF4-FFF2-40B4-BE49-F238E27FC236}">
                  <a16:creationId xmlns:a16="http://schemas.microsoft.com/office/drawing/2014/main" id="{0CA517C4-46B2-4CE9-A79B-C3E8CBC2EE4C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" name="Shape 690">
            <a:extLst>
              <a:ext uri="{FF2B5EF4-FFF2-40B4-BE49-F238E27FC236}">
                <a16:creationId xmlns:a16="http://schemas.microsoft.com/office/drawing/2014/main" id="{A6EF7785-AC88-41CD-A560-0B936D34E34E}"/>
              </a:ext>
            </a:extLst>
          </p:cNvPr>
          <p:cNvGrpSpPr/>
          <p:nvPr/>
        </p:nvGrpSpPr>
        <p:grpSpPr>
          <a:xfrm>
            <a:off x="2679585" y="2135910"/>
            <a:ext cx="1196048" cy="818132"/>
            <a:chOff x="4034275" y="836075"/>
            <a:chExt cx="4609049" cy="3152724"/>
          </a:xfrm>
        </p:grpSpPr>
        <p:sp>
          <p:nvSpPr>
            <p:cNvPr id="33" name="Shape 691">
              <a:extLst>
                <a:ext uri="{FF2B5EF4-FFF2-40B4-BE49-F238E27FC236}">
                  <a16:creationId xmlns:a16="http://schemas.microsoft.com/office/drawing/2014/main" id="{3D27F1B7-1EBC-4EA0-82E3-95749058B4E7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Shape 692">
              <a:extLst>
                <a:ext uri="{FF2B5EF4-FFF2-40B4-BE49-F238E27FC236}">
                  <a16:creationId xmlns:a16="http://schemas.microsoft.com/office/drawing/2014/main" id="{BA932DC0-97B9-45EC-95F9-B725B4162DCB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5" name="Shape 693">
              <a:extLst>
                <a:ext uri="{FF2B5EF4-FFF2-40B4-BE49-F238E27FC236}">
                  <a16:creationId xmlns:a16="http://schemas.microsoft.com/office/drawing/2014/main" id="{F455F885-A834-4652-AF08-5D7662956FC9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" name="Shape 694">
              <a:extLst>
                <a:ext uri="{FF2B5EF4-FFF2-40B4-BE49-F238E27FC236}">
                  <a16:creationId xmlns:a16="http://schemas.microsoft.com/office/drawing/2014/main" id="{F2766256-9C11-4EB5-BABF-17C18C00746E}"/>
                </a:ext>
              </a:extLst>
            </p:cNvPr>
            <p:cNvCxnSpPr>
              <a:stCxn id="33" idx="5"/>
              <a:endCxn id="3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" name="Shape 695">
              <a:extLst>
                <a:ext uri="{FF2B5EF4-FFF2-40B4-BE49-F238E27FC236}">
                  <a16:creationId xmlns:a16="http://schemas.microsoft.com/office/drawing/2014/main" id="{AD62C0C8-D75A-4B2F-A05E-82DC29F21EA2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Shape 696">
              <a:extLst>
                <a:ext uri="{FF2B5EF4-FFF2-40B4-BE49-F238E27FC236}">
                  <a16:creationId xmlns:a16="http://schemas.microsoft.com/office/drawing/2014/main" id="{FB799925-AEB8-4041-8F26-FB54F7C9A725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9" name="Shape 697">
              <a:extLst>
                <a:ext uri="{FF2B5EF4-FFF2-40B4-BE49-F238E27FC236}">
                  <a16:creationId xmlns:a16="http://schemas.microsoft.com/office/drawing/2014/main" id="{89C6FB18-9FBD-484E-9FCC-6DDF59FEC1E2}"/>
                </a:ext>
              </a:extLst>
            </p:cNvPr>
            <p:cNvCxnSpPr>
              <a:stCxn id="37" idx="3"/>
              <a:endCxn id="3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" name="Shape 698">
              <a:extLst>
                <a:ext uri="{FF2B5EF4-FFF2-40B4-BE49-F238E27FC236}">
                  <a16:creationId xmlns:a16="http://schemas.microsoft.com/office/drawing/2014/main" id="{06AA0A67-486E-49EF-A767-A1EA44DCDC49}"/>
                </a:ext>
              </a:extLst>
            </p:cNvPr>
            <p:cNvCxnSpPr>
              <a:stCxn id="37" idx="5"/>
              <a:endCxn id="4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1" name="Shape 699">
              <a:extLst>
                <a:ext uri="{FF2B5EF4-FFF2-40B4-BE49-F238E27FC236}">
                  <a16:creationId xmlns:a16="http://schemas.microsoft.com/office/drawing/2014/main" id="{E92BCE7F-92A9-4FEA-8AD9-E09BE4B64CA6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" name="Shape 700">
            <a:extLst>
              <a:ext uri="{FF2B5EF4-FFF2-40B4-BE49-F238E27FC236}">
                <a16:creationId xmlns:a16="http://schemas.microsoft.com/office/drawing/2014/main" id="{B9EE46C8-D533-4C9B-85AA-7B1463970E64}"/>
              </a:ext>
            </a:extLst>
          </p:cNvPr>
          <p:cNvGrpSpPr/>
          <p:nvPr/>
        </p:nvGrpSpPr>
        <p:grpSpPr>
          <a:xfrm>
            <a:off x="4064135" y="3173160"/>
            <a:ext cx="1196048" cy="818132"/>
            <a:chOff x="4034275" y="836075"/>
            <a:chExt cx="4609049" cy="3152724"/>
          </a:xfrm>
        </p:grpSpPr>
        <p:sp>
          <p:nvSpPr>
            <p:cNvPr id="43" name="Shape 701">
              <a:extLst>
                <a:ext uri="{FF2B5EF4-FFF2-40B4-BE49-F238E27FC236}">
                  <a16:creationId xmlns:a16="http://schemas.microsoft.com/office/drawing/2014/main" id="{4B94837F-45BB-4497-A1DB-7008929AFCA4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Shape 702">
              <a:extLst>
                <a:ext uri="{FF2B5EF4-FFF2-40B4-BE49-F238E27FC236}">
                  <a16:creationId xmlns:a16="http://schemas.microsoft.com/office/drawing/2014/main" id="{6DD2A031-EC1E-40A3-B1F5-5E7F679D7790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45" name="Shape 703">
              <a:extLst>
                <a:ext uri="{FF2B5EF4-FFF2-40B4-BE49-F238E27FC236}">
                  <a16:creationId xmlns:a16="http://schemas.microsoft.com/office/drawing/2014/main" id="{E13658BF-08FA-4E20-9209-16DF0626613C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" name="Shape 704">
              <a:extLst>
                <a:ext uri="{FF2B5EF4-FFF2-40B4-BE49-F238E27FC236}">
                  <a16:creationId xmlns:a16="http://schemas.microsoft.com/office/drawing/2014/main" id="{89E9F7C3-2D9D-4591-A630-8531B59F7913}"/>
                </a:ext>
              </a:extLst>
            </p:cNvPr>
            <p:cNvCxnSpPr>
              <a:stCxn id="43" idx="5"/>
              <a:endCxn id="4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" name="Shape 705">
              <a:extLst>
                <a:ext uri="{FF2B5EF4-FFF2-40B4-BE49-F238E27FC236}">
                  <a16:creationId xmlns:a16="http://schemas.microsoft.com/office/drawing/2014/main" id="{33A29CFB-A272-4926-B8D4-885E65CC88DE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 706">
              <a:extLst>
                <a:ext uri="{FF2B5EF4-FFF2-40B4-BE49-F238E27FC236}">
                  <a16:creationId xmlns:a16="http://schemas.microsoft.com/office/drawing/2014/main" id="{3C150843-F8C3-4F2F-9721-0FC6032C2ED3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49" name="Shape 707">
              <a:extLst>
                <a:ext uri="{FF2B5EF4-FFF2-40B4-BE49-F238E27FC236}">
                  <a16:creationId xmlns:a16="http://schemas.microsoft.com/office/drawing/2014/main" id="{44A87EDA-B517-4C4B-B598-F8DC408C4975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0" name="Shape 708">
              <a:extLst>
                <a:ext uri="{FF2B5EF4-FFF2-40B4-BE49-F238E27FC236}">
                  <a16:creationId xmlns:a16="http://schemas.microsoft.com/office/drawing/2014/main" id="{9A9D966E-9941-4983-B04A-72E72834F31E}"/>
                </a:ext>
              </a:extLst>
            </p:cNvPr>
            <p:cNvCxnSpPr>
              <a:stCxn id="47" idx="5"/>
              <a:endCxn id="5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1" name="Shape 709">
              <a:extLst>
                <a:ext uri="{FF2B5EF4-FFF2-40B4-BE49-F238E27FC236}">
                  <a16:creationId xmlns:a16="http://schemas.microsoft.com/office/drawing/2014/main" id="{CE28D77F-AE25-4AB2-B010-EECBC8081B4D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" name="Shape 710">
            <a:extLst>
              <a:ext uri="{FF2B5EF4-FFF2-40B4-BE49-F238E27FC236}">
                <a16:creationId xmlns:a16="http://schemas.microsoft.com/office/drawing/2014/main" id="{BE515C5C-1267-4F05-A6BE-CE1CE8770DD8}"/>
              </a:ext>
            </a:extLst>
          </p:cNvPr>
          <p:cNvGrpSpPr/>
          <p:nvPr/>
        </p:nvGrpSpPr>
        <p:grpSpPr>
          <a:xfrm>
            <a:off x="4064123" y="2135910"/>
            <a:ext cx="1196048" cy="818132"/>
            <a:chOff x="4034275" y="836075"/>
            <a:chExt cx="4609049" cy="3152724"/>
          </a:xfrm>
        </p:grpSpPr>
        <p:sp>
          <p:nvSpPr>
            <p:cNvPr id="53" name="Shape 711">
              <a:extLst>
                <a:ext uri="{FF2B5EF4-FFF2-40B4-BE49-F238E27FC236}">
                  <a16:creationId xmlns:a16="http://schemas.microsoft.com/office/drawing/2014/main" id="{4843DC9A-20CC-49D2-9317-848E0640880B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Shape 712">
              <a:extLst>
                <a:ext uri="{FF2B5EF4-FFF2-40B4-BE49-F238E27FC236}">
                  <a16:creationId xmlns:a16="http://schemas.microsoft.com/office/drawing/2014/main" id="{B88A6D21-60D0-4A11-AA2F-A2F8F4A8EC4E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55" name="Shape 713">
              <a:extLst>
                <a:ext uri="{FF2B5EF4-FFF2-40B4-BE49-F238E27FC236}">
                  <a16:creationId xmlns:a16="http://schemas.microsoft.com/office/drawing/2014/main" id="{814B5C8D-9459-4B8C-9E16-5F2588EEEB89}"/>
                </a:ext>
              </a:extLst>
            </p:cNvPr>
            <p:cNvCxnSpPr>
              <a:stCxn id="53" idx="3"/>
              <a:endCxn id="5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6" name="Shape 714">
              <a:extLst>
                <a:ext uri="{FF2B5EF4-FFF2-40B4-BE49-F238E27FC236}">
                  <a16:creationId xmlns:a16="http://schemas.microsoft.com/office/drawing/2014/main" id="{E594A91B-B943-48B0-BB96-1566B50C3D82}"/>
                </a:ext>
              </a:extLst>
            </p:cNvPr>
            <p:cNvCxnSpPr>
              <a:stCxn id="53" idx="5"/>
              <a:endCxn id="5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7" name="Shape 715">
              <a:extLst>
                <a:ext uri="{FF2B5EF4-FFF2-40B4-BE49-F238E27FC236}">
                  <a16:creationId xmlns:a16="http://schemas.microsoft.com/office/drawing/2014/main" id="{6A60AFF2-397C-43D4-B11A-F1E43ED2E425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Shape 716">
              <a:extLst>
                <a:ext uri="{FF2B5EF4-FFF2-40B4-BE49-F238E27FC236}">
                  <a16:creationId xmlns:a16="http://schemas.microsoft.com/office/drawing/2014/main" id="{B890B4D9-25FE-40F1-9090-0C68942880DD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59" name="Shape 717">
              <a:extLst>
                <a:ext uri="{FF2B5EF4-FFF2-40B4-BE49-F238E27FC236}">
                  <a16:creationId xmlns:a16="http://schemas.microsoft.com/office/drawing/2014/main" id="{7023E800-02A6-473E-98FA-D0390B21EC79}"/>
                </a:ext>
              </a:extLst>
            </p:cNvPr>
            <p:cNvCxnSpPr>
              <a:stCxn id="57" idx="3"/>
              <a:endCxn id="5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" name="Shape 718">
              <a:extLst>
                <a:ext uri="{FF2B5EF4-FFF2-40B4-BE49-F238E27FC236}">
                  <a16:creationId xmlns:a16="http://schemas.microsoft.com/office/drawing/2014/main" id="{3AAE1212-3C9A-4A6B-852B-900EE1A11CE3}"/>
                </a:ext>
              </a:extLst>
            </p:cNvPr>
            <p:cNvCxnSpPr>
              <a:stCxn id="57" idx="5"/>
              <a:endCxn id="6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1" name="Shape 719">
              <a:extLst>
                <a:ext uri="{FF2B5EF4-FFF2-40B4-BE49-F238E27FC236}">
                  <a16:creationId xmlns:a16="http://schemas.microsoft.com/office/drawing/2014/main" id="{D0DF13F6-B5ED-430B-BA68-7C03C84E0205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2" name="Shape 720">
            <a:extLst>
              <a:ext uri="{FF2B5EF4-FFF2-40B4-BE49-F238E27FC236}">
                <a16:creationId xmlns:a16="http://schemas.microsoft.com/office/drawing/2014/main" id="{2BC4058E-D15E-4C58-BEE7-D8F3C9FB43A6}"/>
              </a:ext>
            </a:extLst>
          </p:cNvPr>
          <p:cNvGrpSpPr/>
          <p:nvPr/>
        </p:nvGrpSpPr>
        <p:grpSpPr>
          <a:xfrm>
            <a:off x="5448686" y="3205160"/>
            <a:ext cx="1196048" cy="818132"/>
            <a:chOff x="4034275" y="836075"/>
            <a:chExt cx="4609049" cy="3152724"/>
          </a:xfrm>
        </p:grpSpPr>
        <p:sp>
          <p:nvSpPr>
            <p:cNvPr id="63" name="Shape 721">
              <a:extLst>
                <a:ext uri="{FF2B5EF4-FFF2-40B4-BE49-F238E27FC236}">
                  <a16:creationId xmlns:a16="http://schemas.microsoft.com/office/drawing/2014/main" id="{C3F1A9A7-1D3C-411B-BBF4-D6A24AEA71BB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Shape 722">
              <a:extLst>
                <a:ext uri="{FF2B5EF4-FFF2-40B4-BE49-F238E27FC236}">
                  <a16:creationId xmlns:a16="http://schemas.microsoft.com/office/drawing/2014/main" id="{6B2A406D-4F74-44DE-98DD-B4FE50DC7A91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5" name="Shape 723">
              <a:extLst>
                <a:ext uri="{FF2B5EF4-FFF2-40B4-BE49-F238E27FC236}">
                  <a16:creationId xmlns:a16="http://schemas.microsoft.com/office/drawing/2014/main" id="{67A4C614-5A90-4671-8FF9-5C1811D41467}"/>
                </a:ext>
              </a:extLst>
            </p:cNvPr>
            <p:cNvCxnSpPr>
              <a:stCxn id="63" idx="3"/>
              <a:endCxn id="6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6" name="Shape 724">
              <a:extLst>
                <a:ext uri="{FF2B5EF4-FFF2-40B4-BE49-F238E27FC236}">
                  <a16:creationId xmlns:a16="http://schemas.microsoft.com/office/drawing/2014/main" id="{D4F1BA7A-1D42-4790-9477-F39656AE1E19}"/>
                </a:ext>
              </a:extLst>
            </p:cNvPr>
            <p:cNvCxnSpPr>
              <a:stCxn id="63" idx="5"/>
              <a:endCxn id="67" idx="1"/>
            </p:cNvCxnSpPr>
            <p:nvPr/>
          </p:nvCxnSpPr>
          <p:spPr>
            <a:xfrm>
              <a:off x="6065611" y="1585836"/>
              <a:ext cx="626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7" name="Shape 725">
              <a:extLst>
                <a:ext uri="{FF2B5EF4-FFF2-40B4-BE49-F238E27FC236}">
                  <a16:creationId xmlns:a16="http://schemas.microsoft.com/office/drawing/2014/main" id="{37E86AE4-B08B-453F-A65A-675358E1868A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Shape 726">
              <a:extLst>
                <a:ext uri="{FF2B5EF4-FFF2-40B4-BE49-F238E27FC236}">
                  <a16:creationId xmlns:a16="http://schemas.microsoft.com/office/drawing/2014/main" id="{9F01C78E-3FE1-415C-AB88-BA435C74FFC6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9" name="Shape 727">
              <a:extLst>
                <a:ext uri="{FF2B5EF4-FFF2-40B4-BE49-F238E27FC236}">
                  <a16:creationId xmlns:a16="http://schemas.microsoft.com/office/drawing/2014/main" id="{3695BF0F-3CBA-4F8B-AF23-67FD8D289832}"/>
                </a:ext>
              </a:extLst>
            </p:cNvPr>
            <p:cNvCxnSpPr>
              <a:stCxn id="67" idx="3"/>
              <a:endCxn id="6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0" name="Shape 728">
              <a:extLst>
                <a:ext uri="{FF2B5EF4-FFF2-40B4-BE49-F238E27FC236}">
                  <a16:creationId xmlns:a16="http://schemas.microsoft.com/office/drawing/2014/main" id="{A972AD4A-3380-4E45-8A4A-16C851017972}"/>
                </a:ext>
              </a:extLst>
            </p:cNvPr>
            <p:cNvCxnSpPr>
              <a:stCxn id="67" idx="5"/>
              <a:endCxn id="7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1" name="Shape 729">
              <a:extLst>
                <a:ext uri="{FF2B5EF4-FFF2-40B4-BE49-F238E27FC236}">
                  <a16:creationId xmlns:a16="http://schemas.microsoft.com/office/drawing/2014/main" id="{E2B0EF42-98CD-48A5-932A-59834FCC2DE0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" name="Shape 730">
            <a:extLst>
              <a:ext uri="{FF2B5EF4-FFF2-40B4-BE49-F238E27FC236}">
                <a16:creationId xmlns:a16="http://schemas.microsoft.com/office/drawing/2014/main" id="{B0FF0449-3B3A-4E31-B014-01BC4179A089}"/>
              </a:ext>
            </a:extLst>
          </p:cNvPr>
          <p:cNvSpPr txBox="1"/>
          <p:nvPr/>
        </p:nvSpPr>
        <p:spPr>
          <a:xfrm>
            <a:off x="2899930" y="2744580"/>
            <a:ext cx="421499" cy="29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East</a:t>
            </a:r>
          </a:p>
        </p:txBody>
      </p:sp>
      <p:sp>
        <p:nvSpPr>
          <p:cNvPr id="73" name="Shape 732">
            <a:extLst>
              <a:ext uri="{FF2B5EF4-FFF2-40B4-BE49-F238E27FC236}">
                <a16:creationId xmlns:a16="http://schemas.microsoft.com/office/drawing/2014/main" id="{7B9CD448-69FB-4A55-BA67-F4EF92445DA4}"/>
              </a:ext>
            </a:extLst>
          </p:cNvPr>
          <p:cNvSpPr txBox="1"/>
          <p:nvPr/>
        </p:nvSpPr>
        <p:spPr>
          <a:xfrm>
            <a:off x="4289730" y="3793780"/>
            <a:ext cx="421499" cy="29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East</a:t>
            </a:r>
          </a:p>
        </p:txBody>
      </p:sp>
      <p:sp>
        <p:nvSpPr>
          <p:cNvPr id="74" name="Shape 733">
            <a:extLst>
              <a:ext uri="{FF2B5EF4-FFF2-40B4-BE49-F238E27FC236}">
                <a16:creationId xmlns:a16="http://schemas.microsoft.com/office/drawing/2014/main" id="{BA8BBF17-2F10-4E21-8376-1AE2509AC381}"/>
              </a:ext>
            </a:extLst>
          </p:cNvPr>
          <p:cNvSpPr txBox="1"/>
          <p:nvPr/>
        </p:nvSpPr>
        <p:spPr>
          <a:xfrm>
            <a:off x="5694305" y="2657655"/>
            <a:ext cx="421499" cy="29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East</a:t>
            </a:r>
          </a:p>
        </p:txBody>
      </p:sp>
      <p:sp>
        <p:nvSpPr>
          <p:cNvPr id="75" name="Shape 734">
            <a:extLst>
              <a:ext uri="{FF2B5EF4-FFF2-40B4-BE49-F238E27FC236}">
                <a16:creationId xmlns:a16="http://schemas.microsoft.com/office/drawing/2014/main" id="{845E92EE-2106-45A9-B457-4841377A5352}"/>
              </a:ext>
            </a:extLst>
          </p:cNvPr>
          <p:cNvSpPr txBox="1"/>
          <p:nvPr/>
        </p:nvSpPr>
        <p:spPr>
          <a:xfrm>
            <a:off x="5652755" y="3793780"/>
            <a:ext cx="421499" cy="29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East</a:t>
            </a:r>
          </a:p>
        </p:txBody>
      </p:sp>
      <p:sp>
        <p:nvSpPr>
          <p:cNvPr id="76" name="Shape 735">
            <a:extLst>
              <a:ext uri="{FF2B5EF4-FFF2-40B4-BE49-F238E27FC236}">
                <a16:creationId xmlns:a16="http://schemas.microsoft.com/office/drawing/2014/main" id="{C3AA1644-0068-4C6F-9BAE-0D5A8D654B55}"/>
              </a:ext>
            </a:extLst>
          </p:cNvPr>
          <p:cNvSpPr txBox="1"/>
          <p:nvPr/>
        </p:nvSpPr>
        <p:spPr>
          <a:xfrm>
            <a:off x="4260330" y="2744580"/>
            <a:ext cx="4508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West</a:t>
            </a:r>
          </a:p>
        </p:txBody>
      </p:sp>
      <p:sp>
        <p:nvSpPr>
          <p:cNvPr id="77" name="Shape 736">
            <a:extLst>
              <a:ext uri="{FF2B5EF4-FFF2-40B4-BE49-F238E27FC236}">
                <a16:creationId xmlns:a16="http://schemas.microsoft.com/office/drawing/2014/main" id="{3205B728-3B9B-47F9-8EB0-EE416837E60A}"/>
              </a:ext>
            </a:extLst>
          </p:cNvPr>
          <p:cNvSpPr txBox="1"/>
          <p:nvPr/>
        </p:nvSpPr>
        <p:spPr>
          <a:xfrm>
            <a:off x="2840930" y="3793780"/>
            <a:ext cx="4508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West</a:t>
            </a:r>
          </a:p>
        </p:txBody>
      </p:sp>
      <p:graphicFrame>
        <p:nvGraphicFramePr>
          <p:cNvPr id="78" name="Shape 737">
            <a:extLst>
              <a:ext uri="{FF2B5EF4-FFF2-40B4-BE49-F238E27FC236}">
                <a16:creationId xmlns:a16="http://schemas.microsoft.com/office/drawing/2014/main" id="{4E668539-741F-4584-B7A2-B13C1A2E3479}"/>
              </a:ext>
            </a:extLst>
          </p:cNvPr>
          <p:cNvGraphicFramePr/>
          <p:nvPr/>
        </p:nvGraphicFramePr>
        <p:xfrm>
          <a:off x="4064123" y="4687517"/>
          <a:ext cx="1281550" cy="777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87C09-8430-4BB7-A0C5-770B6A7B8AB6}"/>
              </a:ext>
            </a:extLst>
          </p:cNvPr>
          <p:cNvSpPr/>
          <p:nvPr/>
        </p:nvSpPr>
        <p:spPr>
          <a:xfrm>
            <a:off x="2679585" y="4213223"/>
            <a:ext cx="4249369" cy="313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880B5-5AE1-467C-8366-3251D679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163186-DB36-4EF5-9068-974F890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-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3217C-CD88-432D-8A68-B1DF66C1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6FE1-87DF-43B7-B607-7E8223A9B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Shape 651">
            <a:extLst>
              <a:ext uri="{FF2B5EF4-FFF2-40B4-BE49-F238E27FC236}">
                <a16:creationId xmlns:a16="http://schemas.microsoft.com/office/drawing/2014/main" id="{FD924FEC-E4D2-4DCA-8439-16F154EFDFAE}"/>
              </a:ext>
            </a:extLst>
          </p:cNvPr>
          <p:cNvSpPr txBox="1"/>
          <p:nvPr/>
        </p:nvSpPr>
        <p:spPr>
          <a:xfrm>
            <a:off x="304799" y="1143001"/>
            <a:ext cx="8729546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mini tree acts as a voter from the mob.  Each voter is allowed to look at a random group of variables e.g. a mini data set to make its splits.</a:t>
            </a:r>
            <a:endParaRPr lang="en"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Shape 670">
            <a:extLst>
              <a:ext uri="{FF2B5EF4-FFF2-40B4-BE49-F238E27FC236}">
                <a16:creationId xmlns:a16="http://schemas.microsoft.com/office/drawing/2014/main" id="{D25A7F1A-6BF0-41F7-9DA8-547C94BF9B61}"/>
              </a:ext>
            </a:extLst>
          </p:cNvPr>
          <p:cNvGrpSpPr/>
          <p:nvPr/>
        </p:nvGrpSpPr>
        <p:grpSpPr>
          <a:xfrm>
            <a:off x="2679585" y="3173160"/>
            <a:ext cx="1196048" cy="818132"/>
            <a:chOff x="4034275" y="836075"/>
            <a:chExt cx="4609049" cy="3152724"/>
          </a:xfrm>
        </p:grpSpPr>
        <p:sp>
          <p:nvSpPr>
            <p:cNvPr id="13" name="Shape 671">
              <a:extLst>
                <a:ext uri="{FF2B5EF4-FFF2-40B4-BE49-F238E27FC236}">
                  <a16:creationId xmlns:a16="http://schemas.microsoft.com/office/drawing/2014/main" id="{C49A1672-9F86-4C43-8BA7-072DE7A347BE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Shape 672">
              <a:extLst>
                <a:ext uri="{FF2B5EF4-FFF2-40B4-BE49-F238E27FC236}">
                  <a16:creationId xmlns:a16="http://schemas.microsoft.com/office/drawing/2014/main" id="{8C34EA2D-0E7C-4E68-83F0-7678688C860B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5" name="Shape 673">
              <a:extLst>
                <a:ext uri="{FF2B5EF4-FFF2-40B4-BE49-F238E27FC236}">
                  <a16:creationId xmlns:a16="http://schemas.microsoft.com/office/drawing/2014/main" id="{C1DBE0AF-900C-496A-A4AE-39EC3D179C97}"/>
                </a:ext>
              </a:extLst>
            </p:cNvPr>
            <p:cNvCxnSpPr>
              <a:stCxn id="13" idx="3"/>
              <a:endCxn id="1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674">
              <a:extLst>
                <a:ext uri="{FF2B5EF4-FFF2-40B4-BE49-F238E27FC236}">
                  <a16:creationId xmlns:a16="http://schemas.microsoft.com/office/drawing/2014/main" id="{FB42D42F-FEC9-4B4E-AAE2-40A5461B8DBE}"/>
                </a:ext>
              </a:extLst>
            </p:cNvPr>
            <p:cNvCxnSpPr>
              <a:stCxn id="13" idx="5"/>
              <a:endCxn id="1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" name="Shape 675">
              <a:extLst>
                <a:ext uri="{FF2B5EF4-FFF2-40B4-BE49-F238E27FC236}">
                  <a16:creationId xmlns:a16="http://schemas.microsoft.com/office/drawing/2014/main" id="{84B7427F-8084-4F5E-A6A8-E75C6AAC66BA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Shape 676">
              <a:extLst>
                <a:ext uri="{FF2B5EF4-FFF2-40B4-BE49-F238E27FC236}">
                  <a16:creationId xmlns:a16="http://schemas.microsoft.com/office/drawing/2014/main" id="{610DFFE1-2FEF-496A-A1ED-55011D2E67A7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9" name="Shape 677">
              <a:extLst>
                <a:ext uri="{FF2B5EF4-FFF2-40B4-BE49-F238E27FC236}">
                  <a16:creationId xmlns:a16="http://schemas.microsoft.com/office/drawing/2014/main" id="{C4F66EA4-2D27-42EF-B925-9230CD6EDB55}"/>
                </a:ext>
              </a:extLst>
            </p:cNvPr>
            <p:cNvCxnSpPr>
              <a:stCxn id="17" idx="3"/>
              <a:endCxn id="1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678">
              <a:extLst>
                <a:ext uri="{FF2B5EF4-FFF2-40B4-BE49-F238E27FC236}">
                  <a16:creationId xmlns:a16="http://schemas.microsoft.com/office/drawing/2014/main" id="{39C9F748-C24D-45DB-9ACC-114761D3AB9A}"/>
                </a:ext>
              </a:extLst>
            </p:cNvPr>
            <p:cNvCxnSpPr>
              <a:stCxn id="17" idx="5"/>
              <a:endCxn id="2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1" name="Shape 679">
              <a:extLst>
                <a:ext uri="{FF2B5EF4-FFF2-40B4-BE49-F238E27FC236}">
                  <a16:creationId xmlns:a16="http://schemas.microsoft.com/office/drawing/2014/main" id="{C8DE5A91-EC75-4087-9608-8E2137F7130C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Shape 680">
            <a:extLst>
              <a:ext uri="{FF2B5EF4-FFF2-40B4-BE49-F238E27FC236}">
                <a16:creationId xmlns:a16="http://schemas.microsoft.com/office/drawing/2014/main" id="{8C7B3661-D1E7-4B94-8995-24FBD31242EE}"/>
              </a:ext>
            </a:extLst>
          </p:cNvPr>
          <p:cNvGrpSpPr/>
          <p:nvPr/>
        </p:nvGrpSpPr>
        <p:grpSpPr>
          <a:xfrm>
            <a:off x="5448673" y="2062660"/>
            <a:ext cx="1196048" cy="818132"/>
            <a:chOff x="4034275" y="836075"/>
            <a:chExt cx="4609049" cy="3152724"/>
          </a:xfrm>
        </p:grpSpPr>
        <p:sp>
          <p:nvSpPr>
            <p:cNvPr id="23" name="Shape 681">
              <a:extLst>
                <a:ext uri="{FF2B5EF4-FFF2-40B4-BE49-F238E27FC236}">
                  <a16:creationId xmlns:a16="http://schemas.microsoft.com/office/drawing/2014/main" id="{479B0F69-C2B1-4A0F-98A2-1B08A656FA8D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Shape 682">
              <a:extLst>
                <a:ext uri="{FF2B5EF4-FFF2-40B4-BE49-F238E27FC236}">
                  <a16:creationId xmlns:a16="http://schemas.microsoft.com/office/drawing/2014/main" id="{BFCB9EB6-4B17-4945-8D03-88A716189717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5" name="Shape 683">
              <a:extLst>
                <a:ext uri="{FF2B5EF4-FFF2-40B4-BE49-F238E27FC236}">
                  <a16:creationId xmlns:a16="http://schemas.microsoft.com/office/drawing/2014/main" id="{B4BFF2DD-1352-40B6-88FF-DBEA6EE9CFCA}"/>
                </a:ext>
              </a:extLst>
            </p:cNvPr>
            <p:cNvCxnSpPr>
              <a:stCxn id="23" idx="3"/>
              <a:endCxn id="2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684">
              <a:extLst>
                <a:ext uri="{FF2B5EF4-FFF2-40B4-BE49-F238E27FC236}">
                  <a16:creationId xmlns:a16="http://schemas.microsoft.com/office/drawing/2014/main" id="{924FBBA7-5C31-483E-A9D4-5125E7D20FF0}"/>
                </a:ext>
              </a:extLst>
            </p:cNvPr>
            <p:cNvCxnSpPr>
              <a:stCxn id="23" idx="5"/>
              <a:endCxn id="27" idx="1"/>
            </p:cNvCxnSpPr>
            <p:nvPr/>
          </p:nvCxnSpPr>
          <p:spPr>
            <a:xfrm>
              <a:off x="6065611" y="1585836"/>
              <a:ext cx="626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7" name="Shape 685">
              <a:extLst>
                <a:ext uri="{FF2B5EF4-FFF2-40B4-BE49-F238E27FC236}">
                  <a16:creationId xmlns:a16="http://schemas.microsoft.com/office/drawing/2014/main" id="{858C9490-67CE-4293-BD60-657D7005E110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Shape 686">
              <a:extLst>
                <a:ext uri="{FF2B5EF4-FFF2-40B4-BE49-F238E27FC236}">
                  <a16:creationId xmlns:a16="http://schemas.microsoft.com/office/drawing/2014/main" id="{1DF967DF-6D43-4083-B50A-AA451DB766F7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9" name="Shape 687">
              <a:extLst>
                <a:ext uri="{FF2B5EF4-FFF2-40B4-BE49-F238E27FC236}">
                  <a16:creationId xmlns:a16="http://schemas.microsoft.com/office/drawing/2014/main" id="{8962AA86-7641-400B-9FE4-1CDE068D0EFD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0" name="Shape 688">
              <a:extLst>
                <a:ext uri="{FF2B5EF4-FFF2-40B4-BE49-F238E27FC236}">
                  <a16:creationId xmlns:a16="http://schemas.microsoft.com/office/drawing/2014/main" id="{7B4DA829-502B-4510-9936-C25D516DD43F}"/>
                </a:ext>
              </a:extLst>
            </p:cNvPr>
            <p:cNvCxnSpPr>
              <a:stCxn id="27" idx="5"/>
              <a:endCxn id="3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1" name="Shape 689">
              <a:extLst>
                <a:ext uri="{FF2B5EF4-FFF2-40B4-BE49-F238E27FC236}">
                  <a16:creationId xmlns:a16="http://schemas.microsoft.com/office/drawing/2014/main" id="{0CA517C4-46B2-4CE9-A79B-C3E8CBC2EE4C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" name="Shape 690">
            <a:extLst>
              <a:ext uri="{FF2B5EF4-FFF2-40B4-BE49-F238E27FC236}">
                <a16:creationId xmlns:a16="http://schemas.microsoft.com/office/drawing/2014/main" id="{A6EF7785-AC88-41CD-A560-0B936D34E34E}"/>
              </a:ext>
            </a:extLst>
          </p:cNvPr>
          <p:cNvGrpSpPr/>
          <p:nvPr/>
        </p:nvGrpSpPr>
        <p:grpSpPr>
          <a:xfrm>
            <a:off x="2679585" y="2135910"/>
            <a:ext cx="1196048" cy="818132"/>
            <a:chOff x="4034275" y="836075"/>
            <a:chExt cx="4609049" cy="3152724"/>
          </a:xfrm>
        </p:grpSpPr>
        <p:sp>
          <p:nvSpPr>
            <p:cNvPr id="33" name="Shape 691">
              <a:extLst>
                <a:ext uri="{FF2B5EF4-FFF2-40B4-BE49-F238E27FC236}">
                  <a16:creationId xmlns:a16="http://schemas.microsoft.com/office/drawing/2014/main" id="{3D27F1B7-1EBC-4EA0-82E3-95749058B4E7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Shape 692">
              <a:extLst>
                <a:ext uri="{FF2B5EF4-FFF2-40B4-BE49-F238E27FC236}">
                  <a16:creationId xmlns:a16="http://schemas.microsoft.com/office/drawing/2014/main" id="{BA932DC0-97B9-45EC-95F9-B725B4162DCB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5" name="Shape 693">
              <a:extLst>
                <a:ext uri="{FF2B5EF4-FFF2-40B4-BE49-F238E27FC236}">
                  <a16:creationId xmlns:a16="http://schemas.microsoft.com/office/drawing/2014/main" id="{F455F885-A834-4652-AF08-5D7662956FC9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36" name="Shape 694">
              <a:extLst>
                <a:ext uri="{FF2B5EF4-FFF2-40B4-BE49-F238E27FC236}">
                  <a16:creationId xmlns:a16="http://schemas.microsoft.com/office/drawing/2014/main" id="{F2766256-9C11-4EB5-BABF-17C18C00746E}"/>
                </a:ext>
              </a:extLst>
            </p:cNvPr>
            <p:cNvCxnSpPr>
              <a:stCxn id="33" idx="5"/>
              <a:endCxn id="3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7" name="Shape 695">
              <a:extLst>
                <a:ext uri="{FF2B5EF4-FFF2-40B4-BE49-F238E27FC236}">
                  <a16:creationId xmlns:a16="http://schemas.microsoft.com/office/drawing/2014/main" id="{AD62C0C8-D75A-4B2F-A05E-82DC29F21EA2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Shape 696">
              <a:extLst>
                <a:ext uri="{FF2B5EF4-FFF2-40B4-BE49-F238E27FC236}">
                  <a16:creationId xmlns:a16="http://schemas.microsoft.com/office/drawing/2014/main" id="{FB799925-AEB8-4041-8F26-FB54F7C9A725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9" name="Shape 697">
              <a:extLst>
                <a:ext uri="{FF2B5EF4-FFF2-40B4-BE49-F238E27FC236}">
                  <a16:creationId xmlns:a16="http://schemas.microsoft.com/office/drawing/2014/main" id="{89C6FB18-9FBD-484E-9FCC-6DDF59FEC1E2}"/>
                </a:ext>
              </a:extLst>
            </p:cNvPr>
            <p:cNvCxnSpPr>
              <a:stCxn id="37" idx="3"/>
              <a:endCxn id="3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0" name="Shape 698">
              <a:extLst>
                <a:ext uri="{FF2B5EF4-FFF2-40B4-BE49-F238E27FC236}">
                  <a16:creationId xmlns:a16="http://schemas.microsoft.com/office/drawing/2014/main" id="{06AA0A67-486E-49EF-A767-A1EA44DCDC49}"/>
                </a:ext>
              </a:extLst>
            </p:cNvPr>
            <p:cNvCxnSpPr>
              <a:stCxn id="37" idx="5"/>
              <a:endCxn id="4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1" name="Shape 699">
              <a:extLst>
                <a:ext uri="{FF2B5EF4-FFF2-40B4-BE49-F238E27FC236}">
                  <a16:creationId xmlns:a16="http://schemas.microsoft.com/office/drawing/2014/main" id="{E92BCE7F-92A9-4FEA-8AD9-E09BE4B64CA6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" name="Shape 700">
            <a:extLst>
              <a:ext uri="{FF2B5EF4-FFF2-40B4-BE49-F238E27FC236}">
                <a16:creationId xmlns:a16="http://schemas.microsoft.com/office/drawing/2014/main" id="{B9EE46C8-D533-4C9B-85AA-7B1463970E64}"/>
              </a:ext>
            </a:extLst>
          </p:cNvPr>
          <p:cNvGrpSpPr/>
          <p:nvPr/>
        </p:nvGrpSpPr>
        <p:grpSpPr>
          <a:xfrm>
            <a:off x="4064135" y="3173160"/>
            <a:ext cx="1196048" cy="818132"/>
            <a:chOff x="4034275" y="836075"/>
            <a:chExt cx="4609049" cy="3152724"/>
          </a:xfrm>
        </p:grpSpPr>
        <p:sp>
          <p:nvSpPr>
            <p:cNvPr id="43" name="Shape 701">
              <a:extLst>
                <a:ext uri="{FF2B5EF4-FFF2-40B4-BE49-F238E27FC236}">
                  <a16:creationId xmlns:a16="http://schemas.microsoft.com/office/drawing/2014/main" id="{4B94837F-45BB-4497-A1DB-7008929AFCA4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Shape 702">
              <a:extLst>
                <a:ext uri="{FF2B5EF4-FFF2-40B4-BE49-F238E27FC236}">
                  <a16:creationId xmlns:a16="http://schemas.microsoft.com/office/drawing/2014/main" id="{6DD2A031-EC1E-40A3-B1F5-5E7F679D7790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45" name="Shape 703">
              <a:extLst>
                <a:ext uri="{FF2B5EF4-FFF2-40B4-BE49-F238E27FC236}">
                  <a16:creationId xmlns:a16="http://schemas.microsoft.com/office/drawing/2014/main" id="{E13658BF-08FA-4E20-9209-16DF0626613C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6" name="Shape 704">
              <a:extLst>
                <a:ext uri="{FF2B5EF4-FFF2-40B4-BE49-F238E27FC236}">
                  <a16:creationId xmlns:a16="http://schemas.microsoft.com/office/drawing/2014/main" id="{89E9F7C3-2D9D-4591-A630-8531B59F7913}"/>
                </a:ext>
              </a:extLst>
            </p:cNvPr>
            <p:cNvCxnSpPr>
              <a:stCxn id="43" idx="5"/>
              <a:endCxn id="4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47" name="Shape 705">
              <a:extLst>
                <a:ext uri="{FF2B5EF4-FFF2-40B4-BE49-F238E27FC236}">
                  <a16:creationId xmlns:a16="http://schemas.microsoft.com/office/drawing/2014/main" id="{33A29CFB-A272-4926-B8D4-885E65CC88DE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 706">
              <a:extLst>
                <a:ext uri="{FF2B5EF4-FFF2-40B4-BE49-F238E27FC236}">
                  <a16:creationId xmlns:a16="http://schemas.microsoft.com/office/drawing/2014/main" id="{3C150843-F8C3-4F2F-9721-0FC6032C2ED3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49" name="Shape 707">
              <a:extLst>
                <a:ext uri="{FF2B5EF4-FFF2-40B4-BE49-F238E27FC236}">
                  <a16:creationId xmlns:a16="http://schemas.microsoft.com/office/drawing/2014/main" id="{44A87EDA-B517-4C4B-B598-F8DC408C4975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0" name="Shape 708">
              <a:extLst>
                <a:ext uri="{FF2B5EF4-FFF2-40B4-BE49-F238E27FC236}">
                  <a16:creationId xmlns:a16="http://schemas.microsoft.com/office/drawing/2014/main" id="{9A9D966E-9941-4983-B04A-72E72834F31E}"/>
                </a:ext>
              </a:extLst>
            </p:cNvPr>
            <p:cNvCxnSpPr>
              <a:stCxn id="47" idx="5"/>
              <a:endCxn id="5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1" name="Shape 709">
              <a:extLst>
                <a:ext uri="{FF2B5EF4-FFF2-40B4-BE49-F238E27FC236}">
                  <a16:creationId xmlns:a16="http://schemas.microsoft.com/office/drawing/2014/main" id="{CE28D77F-AE25-4AB2-B010-EECBC8081B4D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" name="Shape 710">
            <a:extLst>
              <a:ext uri="{FF2B5EF4-FFF2-40B4-BE49-F238E27FC236}">
                <a16:creationId xmlns:a16="http://schemas.microsoft.com/office/drawing/2014/main" id="{BE515C5C-1267-4F05-A6BE-CE1CE8770DD8}"/>
              </a:ext>
            </a:extLst>
          </p:cNvPr>
          <p:cNvGrpSpPr/>
          <p:nvPr/>
        </p:nvGrpSpPr>
        <p:grpSpPr>
          <a:xfrm>
            <a:off x="4064123" y="2135910"/>
            <a:ext cx="1196048" cy="818132"/>
            <a:chOff x="4034275" y="836075"/>
            <a:chExt cx="4609049" cy="3152724"/>
          </a:xfrm>
        </p:grpSpPr>
        <p:sp>
          <p:nvSpPr>
            <p:cNvPr id="53" name="Shape 711">
              <a:extLst>
                <a:ext uri="{FF2B5EF4-FFF2-40B4-BE49-F238E27FC236}">
                  <a16:creationId xmlns:a16="http://schemas.microsoft.com/office/drawing/2014/main" id="{4843DC9A-20CC-49D2-9317-848E0640880B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Shape 712">
              <a:extLst>
                <a:ext uri="{FF2B5EF4-FFF2-40B4-BE49-F238E27FC236}">
                  <a16:creationId xmlns:a16="http://schemas.microsoft.com/office/drawing/2014/main" id="{B88A6D21-60D0-4A11-AA2F-A2F8F4A8EC4E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55" name="Shape 713">
              <a:extLst>
                <a:ext uri="{FF2B5EF4-FFF2-40B4-BE49-F238E27FC236}">
                  <a16:creationId xmlns:a16="http://schemas.microsoft.com/office/drawing/2014/main" id="{814B5C8D-9459-4B8C-9E16-5F2588EEEB89}"/>
                </a:ext>
              </a:extLst>
            </p:cNvPr>
            <p:cNvCxnSpPr>
              <a:stCxn id="53" idx="3"/>
              <a:endCxn id="5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6" name="Shape 714">
              <a:extLst>
                <a:ext uri="{FF2B5EF4-FFF2-40B4-BE49-F238E27FC236}">
                  <a16:creationId xmlns:a16="http://schemas.microsoft.com/office/drawing/2014/main" id="{E594A91B-B943-48B0-BB96-1566B50C3D82}"/>
                </a:ext>
              </a:extLst>
            </p:cNvPr>
            <p:cNvCxnSpPr>
              <a:stCxn id="53" idx="5"/>
              <a:endCxn id="57" idx="1"/>
            </p:cNvCxnSpPr>
            <p:nvPr/>
          </p:nvCxnSpPr>
          <p:spPr>
            <a:xfrm>
              <a:off x="6065611" y="1585836"/>
              <a:ext cx="626699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7" name="Shape 715">
              <a:extLst>
                <a:ext uri="{FF2B5EF4-FFF2-40B4-BE49-F238E27FC236}">
                  <a16:creationId xmlns:a16="http://schemas.microsoft.com/office/drawing/2014/main" id="{6A60AFF2-397C-43D4-B11A-F1E43ED2E425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Shape 716">
              <a:extLst>
                <a:ext uri="{FF2B5EF4-FFF2-40B4-BE49-F238E27FC236}">
                  <a16:creationId xmlns:a16="http://schemas.microsoft.com/office/drawing/2014/main" id="{B890B4D9-25FE-40F1-9090-0C68942880DD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59" name="Shape 717">
              <a:extLst>
                <a:ext uri="{FF2B5EF4-FFF2-40B4-BE49-F238E27FC236}">
                  <a16:creationId xmlns:a16="http://schemas.microsoft.com/office/drawing/2014/main" id="{7023E800-02A6-473E-98FA-D0390B21EC79}"/>
                </a:ext>
              </a:extLst>
            </p:cNvPr>
            <p:cNvCxnSpPr>
              <a:stCxn id="57" idx="3"/>
              <a:endCxn id="5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0" name="Shape 718">
              <a:extLst>
                <a:ext uri="{FF2B5EF4-FFF2-40B4-BE49-F238E27FC236}">
                  <a16:creationId xmlns:a16="http://schemas.microsoft.com/office/drawing/2014/main" id="{3AAE1212-3C9A-4A6B-852B-900EE1A11CE3}"/>
                </a:ext>
              </a:extLst>
            </p:cNvPr>
            <p:cNvCxnSpPr>
              <a:stCxn id="57" idx="5"/>
              <a:endCxn id="6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1" name="Shape 719">
              <a:extLst>
                <a:ext uri="{FF2B5EF4-FFF2-40B4-BE49-F238E27FC236}">
                  <a16:creationId xmlns:a16="http://schemas.microsoft.com/office/drawing/2014/main" id="{D0DF13F6-B5ED-430B-BA68-7C03C84E0205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2" name="Shape 720">
            <a:extLst>
              <a:ext uri="{FF2B5EF4-FFF2-40B4-BE49-F238E27FC236}">
                <a16:creationId xmlns:a16="http://schemas.microsoft.com/office/drawing/2014/main" id="{2BC4058E-D15E-4C58-BEE7-D8F3C9FB43A6}"/>
              </a:ext>
            </a:extLst>
          </p:cNvPr>
          <p:cNvGrpSpPr/>
          <p:nvPr/>
        </p:nvGrpSpPr>
        <p:grpSpPr>
          <a:xfrm>
            <a:off x="5448686" y="3205160"/>
            <a:ext cx="1196048" cy="818132"/>
            <a:chOff x="4034275" y="836075"/>
            <a:chExt cx="4609049" cy="3152724"/>
          </a:xfrm>
        </p:grpSpPr>
        <p:sp>
          <p:nvSpPr>
            <p:cNvPr id="63" name="Shape 721">
              <a:extLst>
                <a:ext uri="{FF2B5EF4-FFF2-40B4-BE49-F238E27FC236}">
                  <a16:creationId xmlns:a16="http://schemas.microsoft.com/office/drawing/2014/main" id="{C3F1A9A7-1D3C-411B-BBF4-D6A24AEA71BB}"/>
                </a:ext>
              </a:extLst>
            </p:cNvPr>
            <p:cNvSpPr/>
            <p:nvPr/>
          </p:nvSpPr>
          <p:spPr>
            <a:xfrm>
              <a:off x="5315850" y="8360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Shape 722">
              <a:extLst>
                <a:ext uri="{FF2B5EF4-FFF2-40B4-BE49-F238E27FC236}">
                  <a16:creationId xmlns:a16="http://schemas.microsoft.com/office/drawing/2014/main" id="{6B2A406D-4F74-44DE-98DD-B4FE50DC7A91}"/>
                </a:ext>
              </a:extLst>
            </p:cNvPr>
            <p:cNvSpPr/>
            <p:nvPr/>
          </p:nvSpPr>
          <p:spPr>
            <a:xfrm>
              <a:off x="4034275" y="2105475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5" name="Shape 723">
              <a:extLst>
                <a:ext uri="{FF2B5EF4-FFF2-40B4-BE49-F238E27FC236}">
                  <a16:creationId xmlns:a16="http://schemas.microsoft.com/office/drawing/2014/main" id="{67A4C614-5A90-4671-8FF9-5C1811D41467}"/>
                </a:ext>
              </a:extLst>
            </p:cNvPr>
            <p:cNvCxnSpPr>
              <a:stCxn id="63" idx="3"/>
              <a:endCxn id="64" idx="0"/>
            </p:cNvCxnSpPr>
            <p:nvPr/>
          </p:nvCxnSpPr>
          <p:spPr>
            <a:xfrm flipH="1">
              <a:off x="4524388" y="1585836"/>
              <a:ext cx="920100" cy="51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6" name="Shape 724">
              <a:extLst>
                <a:ext uri="{FF2B5EF4-FFF2-40B4-BE49-F238E27FC236}">
                  <a16:creationId xmlns:a16="http://schemas.microsoft.com/office/drawing/2014/main" id="{D4F1BA7A-1D42-4790-9477-F39656AE1E19}"/>
                </a:ext>
              </a:extLst>
            </p:cNvPr>
            <p:cNvCxnSpPr>
              <a:stCxn id="63" idx="5"/>
              <a:endCxn id="67" idx="1"/>
            </p:cNvCxnSpPr>
            <p:nvPr/>
          </p:nvCxnSpPr>
          <p:spPr>
            <a:xfrm>
              <a:off x="6065611" y="1585836"/>
              <a:ext cx="626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7" name="Shape 725">
              <a:extLst>
                <a:ext uri="{FF2B5EF4-FFF2-40B4-BE49-F238E27FC236}">
                  <a16:creationId xmlns:a16="http://schemas.microsoft.com/office/drawing/2014/main" id="{37E86AE4-B08B-453F-A65A-675358E1868A}"/>
                </a:ext>
              </a:extLst>
            </p:cNvPr>
            <p:cNvSpPr/>
            <p:nvPr/>
          </p:nvSpPr>
          <p:spPr>
            <a:xfrm>
              <a:off x="6563075" y="1924875"/>
              <a:ext cx="878400" cy="878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Shape 726">
              <a:extLst>
                <a:ext uri="{FF2B5EF4-FFF2-40B4-BE49-F238E27FC236}">
                  <a16:creationId xmlns:a16="http://schemas.microsoft.com/office/drawing/2014/main" id="{9F01C78E-3FE1-415C-AB88-BA435C74FFC6}"/>
                </a:ext>
              </a:extLst>
            </p:cNvPr>
            <p:cNvSpPr/>
            <p:nvPr/>
          </p:nvSpPr>
          <p:spPr>
            <a:xfrm>
              <a:off x="5175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69" name="Shape 727">
              <a:extLst>
                <a:ext uri="{FF2B5EF4-FFF2-40B4-BE49-F238E27FC236}">
                  <a16:creationId xmlns:a16="http://schemas.microsoft.com/office/drawing/2014/main" id="{3695BF0F-3CBA-4F8B-AF23-67FD8D289832}"/>
                </a:ext>
              </a:extLst>
            </p:cNvPr>
            <p:cNvCxnSpPr>
              <a:stCxn id="67" idx="3"/>
              <a:endCxn id="68" idx="0"/>
            </p:cNvCxnSpPr>
            <p:nvPr/>
          </p:nvCxnSpPr>
          <p:spPr>
            <a:xfrm flipH="1">
              <a:off x="5665113" y="2674636"/>
              <a:ext cx="1026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0" name="Shape 728">
              <a:extLst>
                <a:ext uri="{FF2B5EF4-FFF2-40B4-BE49-F238E27FC236}">
                  <a16:creationId xmlns:a16="http://schemas.microsoft.com/office/drawing/2014/main" id="{A972AD4A-3380-4E45-8A4A-16C851017972}"/>
                </a:ext>
              </a:extLst>
            </p:cNvPr>
            <p:cNvCxnSpPr>
              <a:stCxn id="67" idx="5"/>
              <a:endCxn id="71" idx="0"/>
            </p:cNvCxnSpPr>
            <p:nvPr/>
          </p:nvCxnSpPr>
          <p:spPr>
            <a:xfrm>
              <a:off x="7312836" y="2674636"/>
              <a:ext cx="840600" cy="79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1" name="Shape 729">
              <a:extLst>
                <a:ext uri="{FF2B5EF4-FFF2-40B4-BE49-F238E27FC236}">
                  <a16:creationId xmlns:a16="http://schemas.microsoft.com/office/drawing/2014/main" id="{E2B0EF42-98CD-48A5-932A-59834FCC2DE0}"/>
                </a:ext>
              </a:extLst>
            </p:cNvPr>
            <p:cNvSpPr/>
            <p:nvPr/>
          </p:nvSpPr>
          <p:spPr>
            <a:xfrm>
              <a:off x="7664425" y="3471600"/>
              <a:ext cx="978899" cy="517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" name="Shape 730">
            <a:extLst>
              <a:ext uri="{FF2B5EF4-FFF2-40B4-BE49-F238E27FC236}">
                <a16:creationId xmlns:a16="http://schemas.microsoft.com/office/drawing/2014/main" id="{B0FF0449-3B3A-4E31-B014-01BC4179A089}"/>
              </a:ext>
            </a:extLst>
          </p:cNvPr>
          <p:cNvSpPr txBox="1"/>
          <p:nvPr/>
        </p:nvSpPr>
        <p:spPr>
          <a:xfrm>
            <a:off x="2899930" y="2744580"/>
            <a:ext cx="4214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>
              <a:defRPr sz="900">
                <a:latin typeface="Open Sans"/>
                <a:ea typeface="Open Sans"/>
                <a:cs typeface="Open Sans"/>
              </a:defRPr>
            </a:lvl1pPr>
          </a:lstStyle>
          <a:p>
            <a:r>
              <a:rPr lang="en" dirty="0">
                <a:sym typeface="Open Sans"/>
              </a:rPr>
              <a:t>11</a:t>
            </a:r>
          </a:p>
        </p:txBody>
      </p:sp>
      <p:sp>
        <p:nvSpPr>
          <p:cNvPr id="73" name="Shape 732">
            <a:extLst>
              <a:ext uri="{FF2B5EF4-FFF2-40B4-BE49-F238E27FC236}">
                <a16:creationId xmlns:a16="http://schemas.microsoft.com/office/drawing/2014/main" id="{7B9CD448-69FB-4A55-BA67-F4EF92445DA4}"/>
              </a:ext>
            </a:extLst>
          </p:cNvPr>
          <p:cNvSpPr txBox="1"/>
          <p:nvPr/>
        </p:nvSpPr>
        <p:spPr>
          <a:xfrm>
            <a:off x="4289730" y="3793780"/>
            <a:ext cx="4214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>
              <a:defRPr sz="900">
                <a:latin typeface="Open Sans"/>
                <a:ea typeface="Open Sans"/>
                <a:cs typeface="Open Sans"/>
              </a:defRPr>
            </a:lvl1pPr>
          </a:lstStyle>
          <a:p>
            <a:r>
              <a:rPr lang="en">
                <a:sym typeface="Open Sans"/>
              </a:rPr>
              <a:t>12</a:t>
            </a:r>
            <a:endParaRPr lang="en" dirty="0">
              <a:sym typeface="Open Sans"/>
            </a:endParaRPr>
          </a:p>
        </p:txBody>
      </p:sp>
      <p:sp>
        <p:nvSpPr>
          <p:cNvPr id="74" name="Shape 733">
            <a:extLst>
              <a:ext uri="{FF2B5EF4-FFF2-40B4-BE49-F238E27FC236}">
                <a16:creationId xmlns:a16="http://schemas.microsoft.com/office/drawing/2014/main" id="{BA8BBF17-2F10-4E21-8376-1AE2509AC381}"/>
              </a:ext>
            </a:extLst>
          </p:cNvPr>
          <p:cNvSpPr txBox="1"/>
          <p:nvPr/>
        </p:nvSpPr>
        <p:spPr>
          <a:xfrm>
            <a:off x="5694305" y="2657655"/>
            <a:ext cx="4214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>
              <a:defRPr sz="900">
                <a:latin typeface="Open Sans"/>
                <a:ea typeface="Open Sans"/>
                <a:cs typeface="Open Sans"/>
              </a:defRPr>
            </a:lvl1pPr>
          </a:lstStyle>
          <a:p>
            <a:r>
              <a:rPr lang="en">
                <a:sym typeface="Open Sans"/>
              </a:rPr>
              <a:t>6</a:t>
            </a:r>
            <a:endParaRPr lang="en" dirty="0">
              <a:sym typeface="Open Sans"/>
            </a:endParaRPr>
          </a:p>
        </p:txBody>
      </p:sp>
      <p:sp>
        <p:nvSpPr>
          <p:cNvPr id="75" name="Shape 734">
            <a:extLst>
              <a:ext uri="{FF2B5EF4-FFF2-40B4-BE49-F238E27FC236}">
                <a16:creationId xmlns:a16="http://schemas.microsoft.com/office/drawing/2014/main" id="{845E92EE-2106-45A9-B457-4841377A5352}"/>
              </a:ext>
            </a:extLst>
          </p:cNvPr>
          <p:cNvSpPr txBox="1"/>
          <p:nvPr/>
        </p:nvSpPr>
        <p:spPr>
          <a:xfrm>
            <a:off x="5652755" y="3793780"/>
            <a:ext cx="4214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>
              <a:defRPr sz="900">
                <a:latin typeface="Open Sans"/>
                <a:ea typeface="Open Sans"/>
                <a:cs typeface="Open Sans"/>
              </a:defRPr>
            </a:lvl1pPr>
          </a:lstStyle>
          <a:p>
            <a:r>
              <a:rPr lang="en">
                <a:sym typeface="Open Sans"/>
              </a:rPr>
              <a:t>14</a:t>
            </a:r>
            <a:endParaRPr lang="en" dirty="0">
              <a:sym typeface="Open Sans"/>
            </a:endParaRPr>
          </a:p>
        </p:txBody>
      </p:sp>
      <p:sp>
        <p:nvSpPr>
          <p:cNvPr id="76" name="Shape 735">
            <a:extLst>
              <a:ext uri="{FF2B5EF4-FFF2-40B4-BE49-F238E27FC236}">
                <a16:creationId xmlns:a16="http://schemas.microsoft.com/office/drawing/2014/main" id="{C3AA1644-0068-4C6F-9BAE-0D5A8D654B55}"/>
              </a:ext>
            </a:extLst>
          </p:cNvPr>
          <p:cNvSpPr txBox="1"/>
          <p:nvPr/>
        </p:nvSpPr>
        <p:spPr>
          <a:xfrm>
            <a:off x="4260330" y="2744580"/>
            <a:ext cx="4508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7" name="Shape 736">
            <a:extLst>
              <a:ext uri="{FF2B5EF4-FFF2-40B4-BE49-F238E27FC236}">
                <a16:creationId xmlns:a16="http://schemas.microsoft.com/office/drawing/2014/main" id="{3205B728-3B9B-47F9-8EB0-EE416837E60A}"/>
              </a:ext>
            </a:extLst>
          </p:cNvPr>
          <p:cNvSpPr txBox="1"/>
          <p:nvPr/>
        </p:nvSpPr>
        <p:spPr>
          <a:xfrm>
            <a:off x="2840930" y="3793780"/>
            <a:ext cx="450899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79" name="Shape 730">
            <a:extLst>
              <a:ext uri="{FF2B5EF4-FFF2-40B4-BE49-F238E27FC236}">
                <a16:creationId xmlns:a16="http://schemas.microsoft.com/office/drawing/2014/main" id="{3B00BBBA-3085-A843-B510-7FBF3B1D8BA1}"/>
              </a:ext>
            </a:extLst>
          </p:cNvPr>
          <p:cNvSpPr txBox="1"/>
          <p:nvPr/>
        </p:nvSpPr>
        <p:spPr>
          <a:xfrm>
            <a:off x="2686050" y="4672813"/>
            <a:ext cx="4242904" cy="29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>
              <a:defRPr lang="en-US"/>
            </a:defPPr>
            <a:lvl1pPr algn="ctr">
              <a:defRPr sz="900">
                <a:latin typeface="Open Sans"/>
                <a:ea typeface="Open Sans"/>
                <a:cs typeface="Open Sans"/>
              </a:defRPr>
            </a:lvl1pPr>
          </a:lstStyle>
          <a:p>
            <a:r>
              <a:rPr lang="en" dirty="0">
                <a:sym typeface="Open Sans"/>
              </a:rPr>
              <a:t>(11+9+8+12+6+14)/6 = 10</a:t>
            </a:r>
          </a:p>
        </p:txBody>
      </p:sp>
    </p:spTree>
    <p:extLst>
      <p:ext uri="{BB962C8B-B14F-4D97-AF65-F5344CB8AC3E}">
        <p14:creationId xmlns:p14="http://schemas.microsoft.com/office/powerpoint/2010/main" val="34851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A2E1C-7D98-44F2-841A-C0F0F81C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D25374-7532-49B7-86B4-242E3E76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random forest is really grown.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F499-AFBF-439F-85DE-D9C7078F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78DB-3659-421F-907F-CD25EFFF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826758-8D3C-4F56-BFC9-9CC876ED9807}"/>
              </a:ext>
            </a:extLst>
          </p:cNvPr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Draw many re-samples of cases from the data (bootstrap)</a:t>
            </a:r>
          </a:p>
          <a:p>
            <a:r>
              <a:rPr lang="en-US" altLang="en-US" dirty="0"/>
              <a:t>For each re-sampled set use a random subset of predictor variables to produce a tree.  Some parameters include</a:t>
            </a:r>
          </a:p>
          <a:p>
            <a:pPr lvl="1"/>
            <a:r>
              <a:rPr lang="en-US" altLang="en-US" dirty="0"/>
              <a:t>Number of trees to grow – dictates the number of re-sampled sets</a:t>
            </a:r>
          </a:p>
          <a:p>
            <a:pPr lvl="1"/>
            <a:r>
              <a:rPr lang="en-US" altLang="en-US" dirty="0"/>
              <a:t>Number of predictor variables for each tree</a:t>
            </a:r>
          </a:p>
          <a:p>
            <a:endParaRPr lang="en-US" altLang="en-US" dirty="0"/>
          </a:p>
          <a:p>
            <a:r>
              <a:rPr lang="en-US" altLang="en-US" dirty="0"/>
              <a:t>Combine the predictions/classifications from all the trees (the entire forest)</a:t>
            </a:r>
          </a:p>
          <a:p>
            <a:pPr lvl="1"/>
            <a:r>
              <a:rPr lang="en-US" altLang="en-US" dirty="0"/>
              <a:t>Votes are tallied for classification problems</a:t>
            </a:r>
          </a:p>
          <a:p>
            <a:pPr lvl="1"/>
            <a:r>
              <a:rPr lang="en-US" altLang="en-US" dirty="0"/>
              <a:t>Predictions are averaged for continuous problems</a:t>
            </a:r>
          </a:p>
          <a:p>
            <a:pPr lvl="1"/>
            <a:endParaRPr lang="en-US" altLang="en-US" dirty="0">
              <a:solidFill>
                <a:schemeClr val="accent6"/>
              </a:solidFill>
            </a:endParaRPr>
          </a:p>
          <a:p>
            <a:r>
              <a:rPr lang="en-US" altLang="en-US" dirty="0">
                <a:solidFill>
                  <a:schemeClr val="accent6"/>
                </a:solidFill>
              </a:rPr>
              <a:t>Since it has many weak learners, overfitting is less of a concern. Some trees will get the unlikely outlier value while most won’t.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Since its fitting many hundreds of trees, it takes some time to train a model.</a:t>
            </a:r>
          </a:p>
        </p:txBody>
      </p:sp>
    </p:spTree>
    <p:extLst>
      <p:ext uri="{BB962C8B-B14F-4D97-AF65-F5344CB8AC3E}">
        <p14:creationId xmlns:p14="http://schemas.microsoft.com/office/powerpoint/2010/main" val="421128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F2904-7768-4D40-9B52-EF0AB59D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28B09-45AB-EB4C-B478-47D785D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F_lsa_text_regression.R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A6EBC-1584-9243-A7C3-2FA9FF14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78E-47CD-F84B-AB88-82A290E1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of TOKENS is the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86498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1629298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1553098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3000898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3686698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Tokens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3077098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2010298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2010298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2010298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2010298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2696098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2696098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2696098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269609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269609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6666" y="5386648"/>
            <a:ext cx="8470669" cy="5153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X1, X2 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r>
              <a:rPr lang="en-US" b="1" dirty="0">
                <a:solidFill>
                  <a:schemeClr val="tx1"/>
                </a:solidFill>
              </a:rPr>
              <a:t> are terms of the DTM.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83BAD3EC-AD62-D54C-A619-E2DE77F72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1380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The linear combination of TOKENS is the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72097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83BAD3EC-AD62-D54C-A619-E2DE77F72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A2A0AEC5-2162-AB4A-B23C-4BC97354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2611715"/>
            <a:ext cx="160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Y = </a:t>
            </a:r>
          </a:p>
          <a:p>
            <a:pPr algn="ctr" eaLnBrk="1" hangingPunct="1"/>
            <a:r>
              <a:rPr lang="en-US" altLang="en-US" dirty="0"/>
              <a:t>box office Revenue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1D83A7C-212C-124E-A7F6-578C88953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472" y="2956177"/>
            <a:ext cx="2429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= (100)(X1 = “love”)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208F41E4-4F0F-F844-9211-EEE572A65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519" y="2956307"/>
            <a:ext cx="2429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+ (50)(X1 = “great”)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226FA50-0930-544C-B514-AE3E561C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403" y="2971405"/>
            <a:ext cx="2429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+ (25)(X1 = “good”)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3E1A8EBA-166C-7946-80E3-01926F22C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237" y="2494512"/>
            <a:ext cx="2429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Online Reviews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77ED2AE7-6F2B-BB44-B0BD-32806776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472" y="3661241"/>
            <a:ext cx="2714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= (100)(DTM “love” = 2)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857D0D29-030C-BD4B-83CE-648951BE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472" y="4056099"/>
            <a:ext cx="2714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= (100)(DTM “great” = 0)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922E77B7-6FA2-4348-AC11-9A79C4B5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472" y="4494086"/>
            <a:ext cx="27144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= (100)(DTM “good” = 1)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AC92FED4-25E1-824B-A504-D564CB95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6" y="4932073"/>
            <a:ext cx="4309607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Y = 200+ 0 +25 = $225m</a:t>
            </a:r>
          </a:p>
        </p:txBody>
      </p:sp>
    </p:spTree>
    <p:extLst>
      <p:ext uri="{BB962C8B-B14F-4D97-AF65-F5344CB8AC3E}">
        <p14:creationId xmlns:p14="http://schemas.microsoft.com/office/powerpoint/2010/main" val="26746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211" y="5261811"/>
            <a:ext cx="8983579" cy="6416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Besides P-Values which is a variable level KPI, and adjusted R-</a:t>
            </a:r>
            <a:r>
              <a:rPr lang="en-US" dirty="0" err="1">
                <a:solidFill>
                  <a:schemeClr val="tx1"/>
                </a:solidFill>
              </a:rPr>
              <a:t>Sq</a:t>
            </a:r>
            <a:r>
              <a:rPr lang="en-US" dirty="0">
                <a:solidFill>
                  <a:schemeClr val="tx1"/>
                </a:solidFill>
              </a:rPr>
              <a:t> there are two popular KPI for evaluating continuous model predictions.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375" y="1502807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MAPE-</a:t>
            </a:r>
            <a:r>
              <a:rPr lang="en-US" dirty="0"/>
              <a:t> Mean Absolute Percentage Error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30526" y="2910472"/>
          <a:ext cx="2915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14350" y="2085975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7179" y="2490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8779" y="249053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45F47930-7DB6-DA42-93CF-AF2683E5A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3828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8572" y="28003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manually calculate RMSE, work the acronym backwards.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76" y="20047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1220" y="2004752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2829" y="199047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4379" y="1990473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ERROR-SQ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4995EDA-6662-044E-B82F-B26D1CA9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9049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same units being measured, tells you +/- the prediction error.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8572" y="24550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85310" y="3170630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296" y="2469355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43838" y="3571875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=4.03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09AE1DD6-3832-4648-92FF-5560975F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57088-B8D5-F347-8350-2DFAB51DB8CE}"/>
              </a:ext>
            </a:extLst>
          </p:cNvPr>
          <p:cNvSpPr txBox="1"/>
          <p:nvPr/>
        </p:nvSpPr>
        <p:spPr>
          <a:xfrm>
            <a:off x="7823834" y="1664193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83CBF-9523-364B-9D90-246B5F626CBA}"/>
              </a:ext>
            </a:extLst>
          </p:cNvPr>
          <p:cNvSpPr txBox="1"/>
          <p:nvPr/>
        </p:nvSpPr>
        <p:spPr>
          <a:xfrm>
            <a:off x="5868688" y="1664193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9DB7D-EBDB-0841-B41E-6AED61445CFA}"/>
              </a:ext>
            </a:extLst>
          </p:cNvPr>
          <p:cNvSpPr txBox="1"/>
          <p:nvPr/>
        </p:nvSpPr>
        <p:spPr>
          <a:xfrm>
            <a:off x="3929679" y="1664193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SQUARED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C5549-F28C-B54C-9215-B7DF0E2F8C70}"/>
              </a:ext>
            </a:extLst>
          </p:cNvPr>
          <p:cNvSpPr txBox="1"/>
          <p:nvPr/>
        </p:nvSpPr>
        <p:spPr>
          <a:xfrm>
            <a:off x="2949245" y="1664193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1174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5" y="1174191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MAE-</a:t>
            </a:r>
            <a:r>
              <a:rPr lang="en-US" dirty="0"/>
              <a:t> Mean Absolute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587" y="5698988"/>
            <a:ext cx="88868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Instead of squaring error, take the absolute error.  Then take the average among those errors.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80576"/>
              </p:ext>
            </p:extLst>
          </p:nvPr>
        </p:nvGraphicFramePr>
        <p:xfrm>
          <a:off x="314113" y="2354262"/>
          <a:ext cx="4403815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5761442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66334" y="2354262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Absolute Errors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96058" y="313916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6+4+3+2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9941" y="343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2388" y="3971925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=3.75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7F973EE-3F9F-0B47-8496-24706EFE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39368-192E-8240-B2C8-6DEBFA2309BE}"/>
              </a:ext>
            </a:extLst>
          </p:cNvPr>
          <p:cNvSpPr txBox="1"/>
          <p:nvPr/>
        </p:nvSpPr>
        <p:spPr>
          <a:xfrm>
            <a:off x="7705083" y="164712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A023A-2467-8147-9D54-8383663A669D}"/>
              </a:ext>
            </a:extLst>
          </p:cNvPr>
          <p:cNvSpPr txBox="1"/>
          <p:nvPr/>
        </p:nvSpPr>
        <p:spPr>
          <a:xfrm>
            <a:off x="3653588" y="1647125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ABSOLUTE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42807-C57F-114B-995A-E1EC02FF2734}"/>
              </a:ext>
            </a:extLst>
          </p:cNvPr>
          <p:cNvSpPr txBox="1"/>
          <p:nvPr/>
        </p:nvSpPr>
        <p:spPr>
          <a:xfrm>
            <a:off x="2798610" y="1647125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4500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3375" y="1174191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MAPE-</a:t>
            </a:r>
            <a:r>
              <a:rPr lang="en-US" dirty="0"/>
              <a:t> Mean Absolute Percentage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254153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Instead of squaring error, take the absolute error.  Then divide that by the </a:t>
            </a:r>
            <a:r>
              <a:rPr lang="en-US" b="1" u="sng" dirty="0">
                <a:solidFill>
                  <a:schemeClr val="bg1"/>
                </a:solidFill>
              </a:rPr>
              <a:t>forecast</a:t>
            </a:r>
            <a:r>
              <a:rPr lang="en-US" dirty="0">
                <a:solidFill>
                  <a:schemeClr val="bg1"/>
                </a:solidFill>
              </a:rPr>
              <a:t> value.  Lastly calculate a mean average of all the percentage errors.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4113" y="2354262"/>
          <a:ext cx="544375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% of 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=6/16 or </a:t>
                      </a:r>
                      <a:r>
                        <a:rPr lang="en-US" b="1" dirty="0"/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=4/8 or </a:t>
                      </a:r>
                    </a:p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=3/17 or </a:t>
                      </a:r>
                      <a:r>
                        <a:rPr lang="en-US" b="1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=2/34 or </a:t>
                      </a:r>
                    </a:p>
                    <a:p>
                      <a:pPr algn="ctr"/>
                      <a:r>
                        <a:rPr lang="en-US" b="1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Isosceles Triangle 9"/>
          <p:cNvSpPr/>
          <p:nvPr/>
        </p:nvSpPr>
        <p:spPr>
          <a:xfrm rot="5400000">
            <a:off x="5761442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0074" y="2440781"/>
            <a:ext cx="216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Percentages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644" y="315991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37%+50%+17%+5%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9941" y="3433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2388" y="3971925"/>
            <a:ext cx="87395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=27.7%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7F973EE-3F9F-0B47-8496-24706EFE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39368-192E-8240-B2C8-6DEBFA2309BE}"/>
              </a:ext>
            </a:extLst>
          </p:cNvPr>
          <p:cNvSpPr txBox="1"/>
          <p:nvPr/>
        </p:nvSpPr>
        <p:spPr>
          <a:xfrm>
            <a:off x="7705083" y="164712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A023A-2467-8147-9D54-8383663A669D}"/>
              </a:ext>
            </a:extLst>
          </p:cNvPr>
          <p:cNvSpPr txBox="1"/>
          <p:nvPr/>
        </p:nvSpPr>
        <p:spPr>
          <a:xfrm>
            <a:off x="3653588" y="1647125"/>
            <a:ext cx="118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ABSOLUTE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06DB6D-F1A1-6F41-B598-E2E386F5FF96}"/>
              </a:ext>
            </a:extLst>
          </p:cNvPr>
          <p:cNvSpPr txBox="1"/>
          <p:nvPr/>
        </p:nvSpPr>
        <p:spPr>
          <a:xfrm>
            <a:off x="4983405" y="1647125"/>
            <a:ext cx="5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D42807-C57F-114B-995A-E1EC02FF2734}"/>
              </a:ext>
            </a:extLst>
          </p:cNvPr>
          <p:cNvSpPr txBox="1"/>
          <p:nvPr/>
        </p:nvSpPr>
        <p:spPr>
          <a:xfrm>
            <a:off x="2798610" y="1647125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25423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8764" y="1346662"/>
            <a:ext cx="4130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Open </a:t>
            </a:r>
            <a:r>
              <a:rPr lang="en-US" sz="2800" b="1" u="sng" dirty="0" err="1"/>
              <a:t>E_Text_Regression.R</a:t>
            </a:r>
            <a:endParaRPr lang="en-US" sz="2800" b="1" u="sn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2D6A1ED-B4E3-0940-A125-9241151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29634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5338</TotalTime>
  <Words>897</Words>
  <Application>Microsoft Macintosh PowerPoint</Application>
  <PresentationFormat>On-screen Show (4:3)</PresentationFormat>
  <Paragraphs>267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Open Sans</vt:lpstr>
      <vt:lpstr>1_Office Theme</vt:lpstr>
      <vt:lpstr>think-cell Slide</vt:lpstr>
      <vt:lpstr>Predictive Modeling w NLP</vt:lpstr>
      <vt:lpstr>The linear combination of TOKENS is the model fit.</vt:lpstr>
      <vt:lpstr>The linear combination of TOKENS is the model fit.</vt:lpstr>
      <vt:lpstr>Evaluating a Prediction Model</vt:lpstr>
      <vt:lpstr>RMSE</vt:lpstr>
      <vt:lpstr>RMSE</vt:lpstr>
      <vt:lpstr>MAE</vt:lpstr>
      <vt:lpstr>MAPE</vt:lpstr>
      <vt:lpstr>Let’s Practice</vt:lpstr>
      <vt:lpstr>Explanatory Vs Predictive Modeling</vt:lpstr>
      <vt:lpstr>If you don’t need explanations…you could try LSA</vt:lpstr>
      <vt:lpstr>The modeling function usually needs a matrix with both.</vt:lpstr>
      <vt:lpstr>The Wisdom of the Crowd</vt:lpstr>
      <vt:lpstr>Random Forests - Classification</vt:lpstr>
      <vt:lpstr>Random Forests - Regression</vt:lpstr>
      <vt:lpstr>How a random forest is really grown.</vt:lpstr>
      <vt:lpstr>F_lsa_text_regression.R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278</cp:revision>
  <dcterms:created xsi:type="dcterms:W3CDTF">2018-05-23T17:24:59Z</dcterms:created>
  <dcterms:modified xsi:type="dcterms:W3CDTF">2021-10-20T00:38:42Z</dcterms:modified>
</cp:coreProperties>
</file>