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9" r:id="rId2"/>
  </p:sldIdLst>
  <p:sldSz cx="9144000" cy="5715000" type="screen16x10"/>
  <p:notesSz cx="6858000" cy="9144000"/>
  <p:embeddedFontLst>
    <p:embeddedFont>
      <p:font typeface="Titillium Web" panose="020B0604020202020204" charset="0"/>
      <p:regular r:id="rId4"/>
      <p:bold r:id="rId5"/>
      <p:italic r:id="rId6"/>
      <p:boldItalic r:id="rId7"/>
    </p:embeddedFont>
    <p:embeddedFont>
      <p:font typeface="Titillium Web Light" panose="020B0604020202020204" charset="0"/>
      <p:regular r:id="rId8"/>
      <p:bold r:id="rId9"/>
      <p:italic r:id="rId10"/>
      <p:boldItalic r:id="rId11"/>
    </p:embeddedFont>
    <p:embeddedFont>
      <p:font typeface="Titillium Web SemiBold"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7"/>
  </p:normalViewPr>
  <p:slideViewPr>
    <p:cSldViewPr snapToGrid="0" snapToObjects="1">
      <p:cViewPr varScale="1">
        <p:scale>
          <a:sx n="77" d="100"/>
          <a:sy n="77" d="100"/>
        </p:scale>
        <p:origin x="9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33089" y="2757626"/>
            <a:ext cx="1770600" cy="1385400"/>
          </a:xfrm>
          <a:prstGeom prst="rect">
            <a:avLst/>
          </a:prstGeom>
          <a:noFill/>
          <a:ln>
            <a:noFill/>
          </a:ln>
        </p:spPr>
        <p:txBody>
          <a:bodyPr spcFirstLastPara="1" wrap="square" lIns="91425" tIns="91425" rIns="91425" bIns="91425" anchor="t" anchorCtr="0">
            <a:noAutofit/>
          </a:bodyPr>
          <a:lstStyle/>
          <a:p>
            <a:pPr lvl="0">
              <a:lnSpc>
                <a:spcPct val="115000"/>
              </a:lnSpc>
            </a:pPr>
            <a:r>
              <a:rPr lang="en-US" dirty="0">
                <a:solidFill>
                  <a:srgbClr val="00C4C9"/>
                </a:solidFill>
                <a:latin typeface="Titillium Web SemiBold"/>
                <a:sym typeface="Titillium Web"/>
              </a:rPr>
              <a:t>In our profession, precision and perfection are not a dispensable luxury, but a simple necessity.</a:t>
            </a:r>
            <a:endParaRPr dirty="0">
              <a:solidFill>
                <a:srgbClr val="00C4C9"/>
              </a:solidFill>
              <a:latin typeface="Titillium Web SemiBold"/>
              <a:sym typeface="Titillium Web"/>
            </a:endParaRPr>
          </a:p>
        </p:txBody>
      </p:sp>
      <p:sp>
        <p:nvSpPr>
          <p:cNvPr id="117" name="Google Shape;117;p16"/>
          <p:cNvSpPr txBox="1"/>
          <p:nvPr/>
        </p:nvSpPr>
        <p:spPr>
          <a:xfrm>
            <a:off x="2601873" y="574722"/>
            <a:ext cx="22680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3600" b="1" dirty="0">
                <a:solidFill>
                  <a:srgbClr val="0056CB"/>
                </a:solidFill>
                <a:latin typeface="Titillium Web"/>
                <a:ea typeface="Titillium Web"/>
                <a:cs typeface="Titillium Web"/>
                <a:sym typeface="Titillium Web"/>
              </a:rPr>
              <a:t>Aldo Baffo</a:t>
            </a:r>
            <a:endParaRPr sz="36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1037609"/>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rgbClr val="0056CB"/>
                </a:solidFill>
                <a:latin typeface="Titillium Web SemiBold"/>
                <a:ea typeface="Titillium Web SemiBold"/>
                <a:cs typeface="Titillium Web SemiBold"/>
                <a:sym typeface="Titillium Web SemiBold"/>
              </a:rPr>
              <a:t>Meticulous Admin Officer</a:t>
            </a:r>
            <a:endParaRPr lang="en-GB" sz="1600" dirty="0">
              <a:solidFill>
                <a:srgbClr val="0056CB"/>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7"/>
            <a:ext cx="29964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Aldo is a fifty-five old </a:t>
            </a:r>
            <a:r>
              <a:rPr lang="it-IT" sz="1000" dirty="0">
                <a:solidFill>
                  <a:srgbClr val="5A6772"/>
                </a:solidFill>
                <a:latin typeface="Titillium Web"/>
                <a:ea typeface="Titillium Web"/>
                <a:cs typeface="Titillium Web"/>
                <a:sym typeface="Titillium Web"/>
              </a:rPr>
              <a:t>man </a:t>
            </a:r>
            <a:r>
              <a:rPr lang="en-GB" sz="1000" dirty="0">
                <a:solidFill>
                  <a:srgbClr val="5A6772"/>
                </a:solidFill>
                <a:latin typeface="Titillium Web"/>
                <a:ea typeface="Titillium Web"/>
                <a:cs typeface="Titillium Web"/>
                <a:sym typeface="Titillium Web"/>
              </a:rPr>
              <a:t>living in the countryside with his wife, Marina, and his three sons. Every morning he wakes up thinking about what he can do to improve the quality of education his school can offer to children. He’s very busy trying to satisfy teachers’ requests as well as students’ ones in the best way, offering them workshops, extracurricular projects and sometimes… Holidays!</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 respectful headmaster is very busy everyday, so he doesn’t want to waste time and papers signing and printing newsletters.</a:t>
            </a:r>
          </a:p>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Moreover, Aldo needs tools that allows him to designate class managers who can support him in students management.</a:t>
            </a:r>
          </a:p>
        </p:txBody>
      </p:sp>
      <p:sp>
        <p:nvSpPr>
          <p:cNvPr id="123" name="Google Shape;123;p16"/>
          <p:cNvSpPr txBox="1"/>
          <p:nvPr/>
        </p:nvSpPr>
        <p:spPr>
          <a:xfrm>
            <a:off x="2617027" y="3911062"/>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143234"/>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GB" sz="1000" dirty="0">
                <a:solidFill>
                  <a:srgbClr val="5A6772"/>
                </a:solidFill>
                <a:latin typeface="Titillium Web"/>
                <a:sym typeface="Titillium Web"/>
              </a:rPr>
              <a:t>Aldo wish to offer the best to its students in terms of education. He also wants to satisfy teachers’ needs, offering them a no-stress environment. Maybe himself needs some no-stress time, sometimes…</a:t>
            </a: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Aldo needs  teaching portal that allows him and his teachers to manage classes and students in a clever way, without wasting time, because time is money.</a:t>
            </a:r>
          </a:p>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He also wants well balanced classes, in order to offer students the best instruction environment.</a:t>
            </a:r>
          </a:p>
          <a:p>
            <a:pPr marL="0" lvl="0" indent="0" algn="l" rtl="0">
              <a:lnSpc>
                <a:spcPct val="115000"/>
              </a:lnSpc>
              <a:spcBef>
                <a:spcPts val="0"/>
              </a:spcBef>
              <a:spcAft>
                <a:spcPts val="0"/>
              </a:spcAft>
              <a:buClr>
                <a:schemeClr val="dk1"/>
              </a:buClr>
              <a:buSzPts val="1100"/>
              <a:buFont typeface="Arial"/>
              <a:buNone/>
            </a:pPr>
            <a:endParaRPr lang="en-GB" sz="1000" dirty="0">
              <a:solidFill>
                <a:srgbClr val="5A6772"/>
              </a:solidFill>
              <a:latin typeface="Titillium Web"/>
              <a:ea typeface="Titillium Web"/>
              <a:cs typeface="Titillium Web"/>
              <a:sym typeface="Titillium Web"/>
            </a:endParaRPr>
          </a:p>
        </p:txBody>
      </p: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4">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5">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6">
            <a:alphaModFix/>
          </a:blip>
          <a:stretch>
            <a:fillRect/>
          </a:stretch>
        </p:blipFill>
        <p:spPr>
          <a:xfrm>
            <a:off x="7661288" y="1325114"/>
            <a:ext cx="150000" cy="262494"/>
          </a:xfrm>
          <a:prstGeom prst="rect">
            <a:avLst/>
          </a:prstGeom>
          <a:noFill/>
          <a:ln>
            <a:noFill/>
          </a:ln>
        </p:spPr>
      </p:pic>
      <p:sp>
        <p:nvSpPr>
          <p:cNvPr id="135" name="Google Shape;135;p16"/>
          <p:cNvSpPr txBox="1"/>
          <p:nvPr/>
        </p:nvSpPr>
        <p:spPr>
          <a:xfrm>
            <a:off x="5912625" y="784156"/>
            <a:ext cx="30444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7">
            <a:alphaModFix/>
          </a:blip>
          <a:stretch>
            <a:fillRect/>
          </a:stretch>
        </p:blipFill>
        <p:spPr>
          <a:xfrm>
            <a:off x="314575" y="5012856"/>
            <a:ext cx="1568776" cy="420375"/>
          </a:xfrm>
          <a:prstGeom prst="rect">
            <a:avLst/>
          </a:prstGeom>
          <a:noFill/>
          <a:ln>
            <a:noFill/>
          </a:ln>
        </p:spPr>
      </p:pic>
      <p:pic>
        <p:nvPicPr>
          <p:cNvPr id="2" name="Immagine 1">
            <a:extLst>
              <a:ext uri="{FF2B5EF4-FFF2-40B4-BE49-F238E27FC236}">
                <a16:creationId xmlns:a16="http://schemas.microsoft.com/office/drawing/2014/main" id="{C7A24108-1BFC-457D-B9EF-50374D58923C}"/>
              </a:ext>
            </a:extLst>
          </p:cNvPr>
          <p:cNvPicPr>
            <a:picLocks noChangeAspect="1"/>
          </p:cNvPicPr>
          <p:nvPr/>
        </p:nvPicPr>
        <p:blipFill>
          <a:blip r:embed="rId8"/>
          <a:stretch>
            <a:fillRect/>
          </a:stretch>
        </p:blipFill>
        <p:spPr>
          <a:xfrm>
            <a:off x="186975" y="363488"/>
            <a:ext cx="1804572" cy="1804572"/>
          </a:xfrm>
          <a:prstGeom prst="rect">
            <a:avLst/>
          </a:prstGeom>
        </p:spPr>
      </p:pic>
      <p:sp>
        <p:nvSpPr>
          <p:cNvPr id="39" name="Google Shape;95;p15">
            <a:extLst>
              <a:ext uri="{FF2B5EF4-FFF2-40B4-BE49-F238E27FC236}">
                <a16:creationId xmlns:a16="http://schemas.microsoft.com/office/drawing/2014/main" id="{F2FE090A-580E-4BB3-A7CE-7A2802F9C24E}"/>
              </a:ext>
            </a:extLst>
          </p:cNvPr>
          <p:cNvSpPr/>
          <p:nvPr/>
        </p:nvSpPr>
        <p:spPr>
          <a:xfrm>
            <a:off x="6240853"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p15">
            <a:extLst>
              <a:ext uri="{FF2B5EF4-FFF2-40B4-BE49-F238E27FC236}">
                <a16:creationId xmlns:a16="http://schemas.microsoft.com/office/drawing/2014/main" id="{1AFA759B-244D-488D-9C77-298CB4ADAAB8}"/>
              </a:ext>
            </a:extLst>
          </p:cNvPr>
          <p:cNvSpPr/>
          <p:nvPr/>
        </p:nvSpPr>
        <p:spPr>
          <a:xfrm>
            <a:off x="6965450"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p15">
            <a:extLst>
              <a:ext uri="{FF2B5EF4-FFF2-40B4-BE49-F238E27FC236}">
                <a16:creationId xmlns:a16="http://schemas.microsoft.com/office/drawing/2014/main" id="{B7FFB814-6D90-4F71-990A-9E504566C0AC}"/>
              </a:ext>
            </a:extLst>
          </p:cNvPr>
          <p:cNvSpPr/>
          <p:nvPr/>
        </p:nvSpPr>
        <p:spPr>
          <a:xfrm>
            <a:off x="7670375"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236</Words>
  <Application>Microsoft Office PowerPoint</Application>
  <PresentationFormat>Presentazione su schermo (16:10)</PresentationFormat>
  <Paragraphs>15</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Titillium Web</vt:lpstr>
      <vt:lpstr>Titillium Web SemiBold</vt:lpstr>
      <vt:lpstr>Titillium Web Light</vt:lpstr>
      <vt:lpstr>Simple Light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Giuseppe Mercurio</cp:lastModifiedBy>
  <cp:revision>12</cp:revision>
  <dcterms:modified xsi:type="dcterms:W3CDTF">2019-11-19T14:13:23Z</dcterms:modified>
</cp:coreProperties>
</file>