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61" r:id="rId2"/>
  </p:sldIdLst>
  <p:sldSz cx="9144000" cy="5715000" type="screen16x10"/>
  <p:notesSz cx="6858000" cy="9144000"/>
  <p:embeddedFontLst>
    <p:embeddedFont>
      <p:font typeface="Titillium Web" panose="020B0604020202020204" charset="0"/>
      <p:regular r:id="rId4"/>
      <p:bold r:id="rId5"/>
      <p:italic r:id="rId6"/>
      <p:boldItalic r:id="rId7"/>
    </p:embeddedFont>
    <p:embeddedFont>
      <p:font typeface="Titillium Web Light" panose="020B0604020202020204" charset="0"/>
      <p:regular r:id="rId8"/>
      <p:bold r:id="rId9"/>
      <p:italic r:id="rId10"/>
      <p:boldItalic r:id="rId11"/>
    </p:embeddedFont>
    <p:embeddedFont>
      <p:font typeface="Titillium Web SemiBold"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7"/>
  </p:normalViewPr>
  <p:slideViewPr>
    <p:cSldViewPr snapToGrid="0" snapToObjects="1">
      <p:cViewPr varScale="1">
        <p:scale>
          <a:sx n="70" d="100"/>
          <a:sy n="70" d="100"/>
        </p:scale>
        <p:origin x="11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cfe91c6f_0_8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cfe91c6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5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113" name="Google Shape;113;p16"/>
          <p:cNvSpPr txBox="1"/>
          <p:nvPr/>
        </p:nvSpPr>
        <p:spPr>
          <a:xfrm>
            <a:off x="242250" y="3062084"/>
            <a:ext cx="1770600" cy="13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5A6772"/>
              </a:solidFill>
              <a:latin typeface="Titillium Web"/>
              <a:ea typeface="Titillium Web"/>
              <a:cs typeface="Titillium Web"/>
              <a:sym typeface="Titillium Web"/>
            </a:endParaRPr>
          </a:p>
        </p:txBody>
      </p:sp>
      <p:sp>
        <p:nvSpPr>
          <p:cNvPr id="117" name="Google Shape;117;p16"/>
          <p:cNvSpPr txBox="1"/>
          <p:nvPr/>
        </p:nvSpPr>
        <p:spPr>
          <a:xfrm>
            <a:off x="2568500" y="397331"/>
            <a:ext cx="19071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3200" b="1" dirty="0">
                <a:solidFill>
                  <a:srgbClr val="0056CB"/>
                </a:solidFill>
                <a:latin typeface="Titillium Web"/>
                <a:ea typeface="Titillium Web"/>
                <a:cs typeface="Titillium Web"/>
                <a:sym typeface="Titillium Web"/>
              </a:rPr>
              <a:t>Eleonora</a:t>
            </a:r>
            <a:endParaRPr sz="3200" b="1" dirty="0">
              <a:solidFill>
                <a:srgbClr val="0056CB"/>
              </a:solidFill>
              <a:latin typeface="Titillium Web"/>
              <a:ea typeface="Titillium Web"/>
              <a:cs typeface="Titillium Web"/>
              <a:sym typeface="Titillium Web"/>
            </a:endParaRPr>
          </a:p>
        </p:txBody>
      </p:sp>
      <p:sp>
        <p:nvSpPr>
          <p:cNvPr id="118" name="Google Shape;118;p16"/>
          <p:cNvSpPr txBox="1"/>
          <p:nvPr/>
        </p:nvSpPr>
        <p:spPr>
          <a:xfrm>
            <a:off x="2601874" y="800286"/>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rgbClr val="5A6772"/>
                </a:solidFill>
                <a:latin typeface="Titillium Web SemiBold"/>
                <a:ea typeface="Titillium Web SemiBold"/>
                <a:cs typeface="Titillium Web SemiBold"/>
                <a:sym typeface="Titillium Web SemiBold"/>
              </a:rPr>
              <a:t>Loving Housewife</a:t>
            </a:r>
            <a:endParaRPr sz="1600" dirty="0">
              <a:solidFill>
                <a:srgbClr val="5A6772"/>
              </a:solidFill>
              <a:latin typeface="Titillium Web SemiBold"/>
              <a:ea typeface="Titillium Web SemiBold"/>
              <a:cs typeface="Titillium Web SemiBold"/>
              <a:sym typeface="Titillium Web SemiBold"/>
            </a:endParaRPr>
          </a:p>
        </p:txBody>
      </p:sp>
      <p:sp>
        <p:nvSpPr>
          <p:cNvPr id="119" name="Google Shape;119;p16"/>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120" name="Google Shape;120;p16"/>
          <p:cNvSpPr txBox="1"/>
          <p:nvPr/>
        </p:nvSpPr>
        <p:spPr>
          <a:xfrm>
            <a:off x="2601875" y="2425976"/>
            <a:ext cx="2996400" cy="132938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dirty="0">
                <a:solidFill>
                  <a:srgbClr val="5A6772"/>
                </a:solidFill>
                <a:latin typeface="Titillium Web"/>
                <a:ea typeface="Titillium Web"/>
                <a:cs typeface="Titillium Web"/>
                <a:sym typeface="Titillium Web"/>
              </a:rPr>
              <a:t>Eleonora, 50-years old, takes care of her family like nothing else at this world. Even though she totally loves her husband, the wellness of her children is her upmost priority: cooking, cleaning and buying every item their children need, she dares to relax on social media only in the little time she has free.</a:t>
            </a:r>
            <a:endParaRPr sz="1000" b="1" dirty="0">
              <a:solidFill>
                <a:srgbClr val="5A6772"/>
              </a:solidFill>
              <a:latin typeface="Titillium Web"/>
              <a:ea typeface="Titillium Web"/>
              <a:cs typeface="Titillium Web"/>
              <a:sym typeface="Titillium Web"/>
            </a:endParaRPr>
          </a:p>
        </p:txBody>
      </p:sp>
      <p:sp>
        <p:nvSpPr>
          <p:cNvPr id="121" name="Google Shape;121;p16"/>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lvl="0"/>
            <a:r>
              <a:rPr lang="it-IT" sz="1100" b="1" dirty="0">
                <a:solidFill>
                  <a:srgbClr val="0056CB"/>
                </a:solidFill>
                <a:latin typeface="Titillium Web"/>
                <a:ea typeface="Titillium Web"/>
                <a:cs typeface="Titillium Web"/>
                <a:sym typeface="Titillium Web"/>
              </a:rPr>
              <a:t>OBSTACLES AND FRUSTRATIONS</a:t>
            </a:r>
            <a:endParaRPr lang="it-IT" sz="1100" b="1" dirty="0">
              <a:solidFill>
                <a:srgbClr val="5A6772"/>
              </a:solidFill>
              <a:latin typeface="Titillium Web"/>
              <a:ea typeface="Titillium Web"/>
              <a:cs typeface="Titillium Web"/>
              <a:sym typeface="Titillium Web"/>
            </a:endParaRPr>
          </a:p>
        </p:txBody>
      </p:sp>
      <p:sp>
        <p:nvSpPr>
          <p:cNvPr id="122" name="Google Shape;122;p16"/>
          <p:cNvSpPr txBox="1"/>
          <p:nvPr/>
        </p:nvSpPr>
        <p:spPr>
          <a:xfrm>
            <a:off x="5912625" y="4011769"/>
            <a:ext cx="3044400" cy="1421462"/>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As the school is really far away from her house, Eleonora (by not having a personal mean of transport) finds difficult to go there and meet the professors.</a:t>
            </a:r>
          </a:p>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Her children are going through the Teenager phase, so they refuse to speak about what is going on at school. </a:t>
            </a:r>
            <a:endParaRPr lang="en-US" sz="1000" b="1" dirty="0">
              <a:solidFill>
                <a:srgbClr val="5A6772"/>
              </a:solidFill>
              <a:latin typeface="Titillium Web"/>
              <a:ea typeface="Titillium Web"/>
              <a:cs typeface="Titillium Web"/>
              <a:sym typeface="Titillium Web"/>
            </a:endParaRPr>
          </a:p>
        </p:txBody>
      </p:sp>
      <p:sp>
        <p:nvSpPr>
          <p:cNvPr id="123" name="Google Shape;123;p16"/>
          <p:cNvSpPr txBox="1"/>
          <p:nvPr/>
        </p:nvSpPr>
        <p:spPr>
          <a:xfrm>
            <a:off x="2617027" y="3755350"/>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24" name="Google Shape;124;p16"/>
          <p:cNvSpPr txBox="1"/>
          <p:nvPr/>
        </p:nvSpPr>
        <p:spPr>
          <a:xfrm>
            <a:off x="2568500" y="4011768"/>
            <a:ext cx="2996400" cy="1209455"/>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Eleonora has raised her children with love and attention, out of her immense motherly love. She doesn’t wish to be rich or fame, but for her children to accomplish great achievements in their life. Thus, she feels really involved in their growth, especially in their educational background</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25" name="Google Shape;125;p16"/>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26" name="Google Shape;126;p16"/>
          <p:cNvSpPr txBox="1"/>
          <p:nvPr/>
        </p:nvSpPr>
        <p:spPr>
          <a:xfrm>
            <a:off x="5912625" y="2425981"/>
            <a:ext cx="2996400" cy="121333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Eleonora wants to have all possible informations about the academic performance of her children;</a:t>
            </a:r>
          </a:p>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Eleonora wants a quick and efficient way to be in contact with the professors, in order to have their collaboration in raising the children as excellent citizens.</a:t>
            </a:r>
          </a:p>
        </p:txBody>
      </p:sp>
      <p:sp>
        <p:nvSpPr>
          <p:cNvPr id="131" name="Google Shape;131;p16"/>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132" name="Google Shape;132;p16"/>
          <p:cNvPicPr preferRelativeResize="0"/>
          <p:nvPr/>
        </p:nvPicPr>
        <p:blipFill>
          <a:blip r:embed="rId4">
            <a:alphaModFix/>
          </a:blip>
          <a:stretch>
            <a:fillRect/>
          </a:stretch>
        </p:blipFill>
        <p:spPr>
          <a:xfrm>
            <a:off x="6073100" y="1213808"/>
            <a:ext cx="427906" cy="373800"/>
          </a:xfrm>
          <a:prstGeom prst="rect">
            <a:avLst/>
          </a:prstGeom>
          <a:noFill/>
          <a:ln>
            <a:noFill/>
          </a:ln>
        </p:spPr>
      </p:pic>
      <p:pic>
        <p:nvPicPr>
          <p:cNvPr id="133" name="Google Shape;133;p16"/>
          <p:cNvPicPr preferRelativeResize="0"/>
          <p:nvPr/>
        </p:nvPicPr>
        <p:blipFill>
          <a:blip r:embed="rId5">
            <a:alphaModFix/>
          </a:blip>
          <a:stretch>
            <a:fillRect/>
          </a:stretch>
        </p:blipFill>
        <p:spPr>
          <a:xfrm>
            <a:off x="6893815" y="1276208"/>
            <a:ext cx="244866" cy="311400"/>
          </a:xfrm>
          <a:prstGeom prst="rect">
            <a:avLst/>
          </a:prstGeom>
          <a:noFill/>
          <a:ln>
            <a:noFill/>
          </a:ln>
        </p:spPr>
      </p:pic>
      <p:pic>
        <p:nvPicPr>
          <p:cNvPr id="134" name="Google Shape;134;p16"/>
          <p:cNvPicPr preferRelativeResize="0"/>
          <p:nvPr/>
        </p:nvPicPr>
        <p:blipFill>
          <a:blip r:embed="rId6">
            <a:alphaModFix/>
          </a:blip>
          <a:stretch>
            <a:fillRect/>
          </a:stretch>
        </p:blipFill>
        <p:spPr>
          <a:xfrm>
            <a:off x="7661288" y="1325114"/>
            <a:ext cx="150000" cy="262494"/>
          </a:xfrm>
          <a:prstGeom prst="rect">
            <a:avLst/>
          </a:prstGeom>
          <a:noFill/>
          <a:ln>
            <a:noFill/>
          </a:ln>
        </p:spPr>
      </p:pic>
      <p:sp>
        <p:nvSpPr>
          <p:cNvPr id="135" name="Google Shape;135;p16"/>
          <p:cNvSpPr txBox="1"/>
          <p:nvPr/>
        </p:nvSpPr>
        <p:spPr>
          <a:xfrm>
            <a:off x="5912625" y="784156"/>
            <a:ext cx="3044400" cy="3114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it" sz="1000" dirty="0">
                <a:solidFill>
                  <a:srgbClr val="5A6772"/>
                </a:solidFill>
                <a:latin typeface="Titillium Web"/>
                <a:ea typeface="Titillium Web"/>
                <a:cs typeface="Titillium Web"/>
                <a:sym typeface="Titillium Web"/>
              </a:rPr>
              <a:t>[ Which is or are the reference digital platform? ]</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36" name="Google Shape;136;p16"/>
          <p:cNvSpPr/>
          <p:nvPr/>
        </p:nvSpPr>
        <p:spPr>
          <a:xfrm>
            <a:off x="6240800"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138" name="Google Shape;138;p16"/>
          <p:cNvSpPr/>
          <p:nvPr/>
        </p:nvSpPr>
        <p:spPr>
          <a:xfrm>
            <a:off x="6970050" y="1690537"/>
            <a:ext cx="92400" cy="92400"/>
          </a:xfrm>
          <a:prstGeom prst="ellipse">
            <a:avLst/>
          </a:prstGeom>
          <a:no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6"/>
          <p:cNvPicPr preferRelativeResize="0"/>
          <p:nvPr/>
        </p:nvPicPr>
        <p:blipFill>
          <a:blip r:embed="rId7">
            <a:alphaModFix/>
          </a:blip>
          <a:stretch>
            <a:fillRect/>
          </a:stretch>
        </p:blipFill>
        <p:spPr>
          <a:xfrm>
            <a:off x="314575" y="5012856"/>
            <a:ext cx="1568776" cy="420375"/>
          </a:xfrm>
          <a:prstGeom prst="rect">
            <a:avLst/>
          </a:prstGeom>
          <a:noFill/>
          <a:ln>
            <a:noFill/>
          </a:ln>
        </p:spPr>
      </p:pic>
      <p:pic>
        <p:nvPicPr>
          <p:cNvPr id="2" name="Immagine 1">
            <a:extLst>
              <a:ext uri="{FF2B5EF4-FFF2-40B4-BE49-F238E27FC236}">
                <a16:creationId xmlns:a16="http://schemas.microsoft.com/office/drawing/2014/main" id="{6FDEDB00-354C-4DE5-8EE1-9F0EE6BE5E00}"/>
              </a:ext>
            </a:extLst>
          </p:cNvPr>
          <p:cNvPicPr>
            <a:picLocks noChangeAspect="1"/>
          </p:cNvPicPr>
          <p:nvPr/>
        </p:nvPicPr>
        <p:blipFill>
          <a:blip r:embed="rId8"/>
          <a:stretch>
            <a:fillRect/>
          </a:stretch>
        </p:blipFill>
        <p:spPr>
          <a:xfrm>
            <a:off x="233089" y="274341"/>
            <a:ext cx="1804572" cy="1804572"/>
          </a:xfrm>
          <a:prstGeom prst="rect">
            <a:avLst/>
          </a:prstGeom>
        </p:spPr>
      </p:pic>
      <p:sp>
        <p:nvSpPr>
          <p:cNvPr id="34" name="Google Shape;81;p15">
            <a:extLst>
              <a:ext uri="{FF2B5EF4-FFF2-40B4-BE49-F238E27FC236}">
                <a16:creationId xmlns:a16="http://schemas.microsoft.com/office/drawing/2014/main" id="{5FEE8DB0-325E-489E-897B-6B859727C06A}"/>
              </a:ext>
            </a:extLst>
          </p:cNvPr>
          <p:cNvSpPr txBox="1"/>
          <p:nvPr/>
        </p:nvSpPr>
        <p:spPr>
          <a:xfrm>
            <a:off x="186975" y="2747325"/>
            <a:ext cx="1907100" cy="16898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dirty="0">
                <a:solidFill>
                  <a:srgbClr val="00C4C9"/>
                </a:solidFill>
                <a:latin typeface="Titillium Web SemiBold"/>
                <a:ea typeface="Titillium Web SemiBold"/>
                <a:cs typeface="Titillium Web SemiBold"/>
                <a:sym typeface="Titillium Web SemiBold"/>
              </a:rPr>
              <a:t>I </a:t>
            </a:r>
            <a:r>
              <a:rPr lang="en-US" dirty="0">
                <a:solidFill>
                  <a:srgbClr val="00C4C9"/>
                </a:solidFill>
                <a:latin typeface="Titillium Web SemiBold"/>
                <a:ea typeface="Titillium Web SemiBold"/>
                <a:cs typeface="Titillium Web SemiBold"/>
                <a:sym typeface="Titillium Web SemiBold"/>
              </a:rPr>
              <a:t>like to bake cakes for my children, they’re so sweet! But if they want my special Lasagna, they’ll have to study a lot!</a:t>
            </a:r>
            <a:endParaRPr dirty="0">
              <a:solidFill>
                <a:srgbClr val="00C4C9"/>
              </a:solidFill>
              <a:latin typeface="Titillium Web SemiBold"/>
              <a:ea typeface="Titillium Web SemiBold"/>
              <a:cs typeface="Titillium Web SemiBold"/>
              <a:sym typeface="Titillium Web SemiBold"/>
            </a:endParaRPr>
          </a:p>
        </p:txBody>
      </p:sp>
      <p:sp>
        <p:nvSpPr>
          <p:cNvPr id="35" name="Google Shape;96;p15">
            <a:extLst>
              <a:ext uri="{FF2B5EF4-FFF2-40B4-BE49-F238E27FC236}">
                <a16:creationId xmlns:a16="http://schemas.microsoft.com/office/drawing/2014/main" id="{05E72682-40F8-41AB-BCC4-A92311B302AA}"/>
              </a:ext>
            </a:extLst>
          </p:cNvPr>
          <p:cNvSpPr/>
          <p:nvPr/>
        </p:nvSpPr>
        <p:spPr>
          <a:xfrm>
            <a:off x="7690088"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8133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270</Words>
  <Application>Microsoft Office PowerPoint</Application>
  <PresentationFormat>Presentazione su schermo (16:10)</PresentationFormat>
  <Paragraphs>16</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Titillium Web SemiBold</vt:lpstr>
      <vt:lpstr>Titillium Web Light</vt:lpstr>
      <vt:lpstr>Arial</vt:lpstr>
      <vt:lpstr>Titillium Web</vt:lpstr>
      <vt:lpstr>Simple Light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matteo.fresco95@gmail.com</cp:lastModifiedBy>
  <cp:revision>14</cp:revision>
  <dcterms:modified xsi:type="dcterms:W3CDTF">2019-11-16T17:28:08Z</dcterms:modified>
</cp:coreProperties>
</file>