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15"/>
  </p:notesMasterIdLst>
  <p:sldIdLst>
    <p:sldId id="256" r:id="rId2"/>
    <p:sldId id="257" r:id="rId3"/>
    <p:sldId id="258" r:id="rId4"/>
    <p:sldId id="275" r:id="rId5"/>
    <p:sldId id="259" r:id="rId6"/>
    <p:sldId id="261" r:id="rId7"/>
    <p:sldId id="260" r:id="rId8"/>
    <p:sldId id="262" r:id="rId9"/>
    <p:sldId id="263" r:id="rId10"/>
    <p:sldId id="264" r:id="rId11"/>
    <p:sldId id="271" r:id="rId12"/>
    <p:sldId id="273" r:id="rId13"/>
    <p:sldId id="274"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07"/>
    <p:restoredTop sz="75110"/>
  </p:normalViewPr>
  <p:slideViewPr>
    <p:cSldViewPr snapToGrid="0" snapToObjects="1">
      <p:cViewPr varScale="1">
        <p:scale>
          <a:sx n="87" d="100"/>
          <a:sy n="87" d="100"/>
        </p:scale>
        <p:origin x="61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CB815FD-878C-9E41-A3A8-32F3F5F852C1}" type="datetimeFigureOut">
              <a:rPr kumimoji="1" lang="zh-CN" altLang="en-US" smtClean="0"/>
              <a:t>2018/8/13</a:t>
            </a:fld>
            <a:endParaRPr kumimoji="1" lang="zh-CN" altLang="en-US"/>
          </a:p>
        </p:txBody>
      </p:sp>
      <p:sp>
        <p:nvSpPr>
          <p:cNvPr id="4" name="幻灯片图像占位符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89008F3-EF55-254B-88BC-C97E31536BEF}" type="slidenum">
              <a:rPr kumimoji="1" lang="zh-CN" altLang="en-US" smtClean="0"/>
              <a:t>‹#›</a:t>
            </a:fld>
            <a:endParaRPr kumimoji="1" lang="zh-CN" altLang="en-US"/>
          </a:p>
        </p:txBody>
      </p:sp>
    </p:spTree>
    <p:extLst>
      <p:ext uri="{BB962C8B-B14F-4D97-AF65-F5344CB8AC3E}">
        <p14:creationId xmlns:p14="http://schemas.microsoft.com/office/powerpoint/2010/main" val="1181906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This is the model we found using Grid-Search that achieved the best testing AUC. The AUC is 0.60, while the accuracy is 84%. The </a:t>
            </a:r>
            <a:endParaRPr lang="en-US" altLang="zh-CN" dirty="0"/>
          </a:p>
          <a:p>
            <a:r>
              <a:rPr lang="en-US" altLang="zh-CN" sz="1200" kern="1200" dirty="0">
                <a:solidFill>
                  <a:schemeClr val="tx1"/>
                </a:solidFill>
                <a:effectLst/>
                <a:latin typeface="+mn-lt"/>
                <a:ea typeface="+mn-ea"/>
                <a:cs typeface="+mn-cs"/>
              </a:rPr>
              <a:t>accuracy inflated because of the imbalance in our dataset. Judging from the ROC curve, we can see that the model performs better on the positive side compared to the negative side, it’s because we have more positive data. </a:t>
            </a:r>
            <a:endParaRPr lang="en-US" altLang="zh-CN" dirty="0"/>
          </a:p>
          <a:p>
            <a:endParaRPr kumimoji="1" lang="zh-CN" altLang="en-US" dirty="0"/>
          </a:p>
        </p:txBody>
      </p:sp>
      <p:sp>
        <p:nvSpPr>
          <p:cNvPr id="4" name="灯片编号占位符 3"/>
          <p:cNvSpPr>
            <a:spLocks noGrp="1"/>
          </p:cNvSpPr>
          <p:nvPr>
            <p:ph type="sldNum" sz="quarter" idx="10"/>
          </p:nvPr>
        </p:nvSpPr>
        <p:spPr/>
        <p:txBody>
          <a:bodyPr/>
          <a:lstStyle/>
          <a:p>
            <a:fld id="{089008F3-EF55-254B-88BC-C97E31536BEF}" type="slidenum">
              <a:rPr kumimoji="1" lang="zh-CN" altLang="en-US" smtClean="0"/>
              <a:t>6</a:t>
            </a:fld>
            <a:endParaRPr kumimoji="1" lang="zh-CN" altLang="en-US"/>
          </a:p>
        </p:txBody>
      </p:sp>
    </p:spTree>
    <p:extLst>
      <p:ext uri="{BB962C8B-B14F-4D97-AF65-F5344CB8AC3E}">
        <p14:creationId xmlns:p14="http://schemas.microsoft.com/office/powerpoint/2010/main" val="1800410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089008F3-EF55-254B-88BC-C97E31536BEF}" type="slidenum">
              <a:rPr kumimoji="1" lang="zh-CN" altLang="en-US" smtClean="0"/>
              <a:t>7</a:t>
            </a:fld>
            <a:endParaRPr kumimoji="1" lang="zh-CN" altLang="en-US"/>
          </a:p>
        </p:txBody>
      </p:sp>
    </p:spTree>
    <p:extLst>
      <p:ext uri="{BB962C8B-B14F-4D97-AF65-F5344CB8AC3E}">
        <p14:creationId xmlns:p14="http://schemas.microsoft.com/office/powerpoint/2010/main" val="3498724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AUC and model accuracy for test set are 0.61 and 0.51 respectively. The precision is </a:t>
            </a:r>
            <a:endParaRPr lang="en-US" altLang="zh-CN" dirty="0"/>
          </a:p>
          <a:p>
            <a:r>
              <a:rPr lang="en-US" altLang="zh-CN" sz="1200" kern="1200" dirty="0">
                <a:solidFill>
                  <a:schemeClr val="tx1"/>
                </a:solidFill>
                <a:effectLst/>
                <a:latin typeface="+mn-lt"/>
                <a:ea typeface="+mn-ea"/>
                <a:cs typeface="+mn-cs"/>
              </a:rPr>
              <a:t>0.78, while recall is only 0.51. The classification report shows that class 1 shows higher precision (0.89) than class 0 (0.19) but lower recall. </a:t>
            </a:r>
            <a:endParaRPr lang="en-US" altLang="zh-CN" dirty="0"/>
          </a:p>
          <a:p>
            <a:endParaRPr kumimoji="1" lang="zh-CN" altLang="en-US" dirty="0"/>
          </a:p>
        </p:txBody>
      </p:sp>
      <p:sp>
        <p:nvSpPr>
          <p:cNvPr id="4" name="灯片编号占位符 3"/>
          <p:cNvSpPr>
            <a:spLocks noGrp="1"/>
          </p:cNvSpPr>
          <p:nvPr>
            <p:ph type="sldNum" sz="quarter" idx="10"/>
          </p:nvPr>
        </p:nvSpPr>
        <p:spPr/>
        <p:txBody>
          <a:bodyPr/>
          <a:lstStyle/>
          <a:p>
            <a:fld id="{089008F3-EF55-254B-88BC-C97E31536BEF}" type="slidenum">
              <a:rPr kumimoji="1" lang="zh-CN" altLang="en-US" smtClean="0"/>
              <a:t>8</a:t>
            </a:fld>
            <a:endParaRPr kumimoji="1" lang="zh-CN" altLang="en-US"/>
          </a:p>
        </p:txBody>
      </p:sp>
    </p:spTree>
    <p:extLst>
      <p:ext uri="{BB962C8B-B14F-4D97-AF65-F5344CB8AC3E}">
        <p14:creationId xmlns:p14="http://schemas.microsoft.com/office/powerpoint/2010/main" val="164135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AUC and model accuracy for test set are 0.61 and 0.84, respectively. The linear SVC has better performance than Naive Bayes, considering its high precision and recall (0.75 and 0.84 respectively). The classification report shows that precision and recall both are very low for class 0 (0.25 and 0.01 respectively), although they are very high for class 1 (0.85 and 1). </a:t>
            </a:r>
            <a:endParaRPr lang="en-US" altLang="zh-CN" dirty="0"/>
          </a:p>
          <a:p>
            <a:endParaRPr kumimoji="1" lang="zh-CN" altLang="en-US" dirty="0"/>
          </a:p>
        </p:txBody>
      </p:sp>
      <p:sp>
        <p:nvSpPr>
          <p:cNvPr id="4" name="灯片编号占位符 3"/>
          <p:cNvSpPr>
            <a:spLocks noGrp="1"/>
          </p:cNvSpPr>
          <p:nvPr>
            <p:ph type="sldNum" sz="quarter" idx="10"/>
          </p:nvPr>
        </p:nvSpPr>
        <p:spPr/>
        <p:txBody>
          <a:bodyPr/>
          <a:lstStyle/>
          <a:p>
            <a:fld id="{089008F3-EF55-254B-88BC-C97E31536BEF}" type="slidenum">
              <a:rPr kumimoji="1" lang="zh-CN" altLang="en-US" smtClean="0"/>
              <a:t>10</a:t>
            </a:fld>
            <a:endParaRPr kumimoji="1" lang="zh-CN" altLang="en-US"/>
          </a:p>
        </p:txBody>
      </p:sp>
    </p:spTree>
    <p:extLst>
      <p:ext uri="{BB962C8B-B14F-4D97-AF65-F5344CB8AC3E}">
        <p14:creationId xmlns:p14="http://schemas.microsoft.com/office/powerpoint/2010/main" val="2005147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For the accident dataset, random forest, neural network (MLP), and support vector machine (linear SVC) shows better performance than Naive Bayes, although future work is needed to improve the AUC and sensitivity of class 0 (</a:t>
            </a:r>
            <a:r>
              <a:rPr lang="en-US" altLang="zh-CN" sz="1200" kern="1200" dirty="0" err="1">
                <a:solidFill>
                  <a:schemeClr val="tx1"/>
                </a:solidFill>
                <a:effectLst/>
                <a:latin typeface="+mn-lt"/>
                <a:ea typeface="+mn-ea"/>
                <a:cs typeface="+mn-cs"/>
              </a:rPr>
              <a:t>nonsevere</a:t>
            </a:r>
            <a:r>
              <a:rPr lang="en-US" altLang="zh-CN" sz="1200" kern="1200" dirty="0">
                <a:solidFill>
                  <a:schemeClr val="tx1"/>
                </a:solidFill>
                <a:effectLst/>
                <a:latin typeface="+mn-lt"/>
                <a:ea typeface="+mn-ea"/>
                <a:cs typeface="+mn-cs"/>
              </a:rPr>
              <a:t> accidents). </a:t>
            </a:r>
            <a:endParaRPr lang="en-US" altLang="zh-CN" dirty="0"/>
          </a:p>
          <a:p>
            <a:endParaRPr kumimoji="1" lang="zh-CN" altLang="en-US" dirty="0"/>
          </a:p>
        </p:txBody>
      </p:sp>
      <p:sp>
        <p:nvSpPr>
          <p:cNvPr id="4" name="灯片编号占位符 3"/>
          <p:cNvSpPr>
            <a:spLocks noGrp="1"/>
          </p:cNvSpPr>
          <p:nvPr>
            <p:ph type="sldNum" sz="quarter" idx="10"/>
          </p:nvPr>
        </p:nvSpPr>
        <p:spPr/>
        <p:txBody>
          <a:bodyPr/>
          <a:lstStyle/>
          <a:p>
            <a:fld id="{089008F3-EF55-254B-88BC-C97E31536BEF}" type="slidenum">
              <a:rPr kumimoji="1" lang="zh-CN" altLang="en-US" smtClean="0"/>
              <a:t>11</a:t>
            </a:fld>
            <a:endParaRPr kumimoji="1" lang="zh-CN" altLang="en-US"/>
          </a:p>
        </p:txBody>
      </p:sp>
    </p:spTree>
    <p:extLst>
      <p:ext uri="{BB962C8B-B14F-4D97-AF65-F5344CB8AC3E}">
        <p14:creationId xmlns:p14="http://schemas.microsoft.com/office/powerpoint/2010/main" val="398630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D8D91A-A2EE-4B54-B3C6-F6C67903BA9C}" type="datetime1">
              <a:rPr lang="en-US" smtClean="0"/>
              <a:pPr/>
              <a:t>8/13/18</a:t>
            </a:fld>
            <a:endParaRPr lang="en-US" dirty="0"/>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A84A37A-AFC2-4A01-80A1-FC20F2C0D5B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9785C6-EBAF-49D5-AD4D-BABF4DFAAD59}" type="datetime1">
              <a:rPr lang="en-US" smtClean="0"/>
              <a:pPr/>
              <a:t>8/13/18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04122-9A3A-4FD8-98B8-22631F32846C}" type="datetime1">
              <a:rPr lang="en-US" smtClean="0"/>
              <a:pPr/>
              <a:t>8/13/18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59A7B8-0EC4-44C9-AFEF-25E144F11C06}" type="datetime1">
              <a:rPr lang="en-US" smtClean="0"/>
              <a:pPr/>
              <a:t>8/13/18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2BB47B5-C739-4DAE-AACD-CC58CA843AC4}" type="datetime1">
              <a:rPr lang="en-US" smtClean="0"/>
              <a:pPr/>
              <a:t>8/13/18</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72AE48-94E6-46E0-BE32-5F0716DE9115}" type="datetime1">
              <a:rPr lang="en-US" smtClean="0"/>
              <a:pPr/>
              <a:t>8/13/18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84C285-8BCE-48FC-97D9-E2837AF38351}" type="datetime1">
              <a:rPr lang="en-US" smtClean="0"/>
              <a:pPr/>
              <a:t>8/13/18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70D3E6-EF16-4488-94A4-211508FE4682}" type="datetime1">
              <a:rPr lang="en-US" smtClean="0"/>
              <a:pPr/>
              <a:t>8/13/18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077FB3B-20DA-4D0E-BF16-8262B7156612}" type="datetime1">
              <a:rPr lang="en-US" smtClean="0"/>
              <a:pPr/>
              <a:t>8/13/18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73C2C-6BD0-40EC-8D8D-4D51F089C5EB}" type="datetime1">
              <a:rPr lang="en-US" smtClean="0"/>
              <a:pPr/>
              <a:t>8/13/18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5" name="Date Placeholder 4"/>
          <p:cNvSpPr>
            <a:spLocks noGrp="1"/>
          </p:cNvSpPr>
          <p:nvPr>
            <p:ph type="dt" sz="half" idx="10"/>
          </p:nvPr>
        </p:nvSpPr>
        <p:spPr/>
        <p:txBody>
          <a:bodyPr/>
          <a:lstStyle/>
          <a:p>
            <a:fld id="{2D377F5C-EDA7-4864-9756-35769B0E62CF}" type="datetime1">
              <a:rPr lang="en-US" smtClean="0"/>
              <a:pPr/>
              <a:t>8/13/18</a:t>
            </a:fld>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88B99C93-F56F-46AB-9EB8-53614A95B15F}" type="datetime1">
              <a:rPr lang="en-US" smtClean="0"/>
              <a:pPr/>
              <a:t>8/13/18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A84A37A-AFC2-4A01-80A1-FC20F2C0D5BB}" type="slidenum">
              <a:rPr lang="en-US" smtClean="0"/>
              <a:pPr/>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veianhickey/2000-16-traffic-flow-england-scotland-wales" TargetMode="External"/><Relationship Id="rId2" Type="http://schemas.openxmlformats.org/officeDocument/2006/relationships/hyperlink" Target="https://www.dft.gov.uk/traffic-counts/index.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15375" y="4555601"/>
            <a:ext cx="7054360" cy="1785745"/>
          </a:xfrm>
        </p:spPr>
        <p:txBody>
          <a:bodyPr/>
          <a:lstStyle/>
          <a:p>
            <a:r>
              <a:rPr lang="en-US" cap="none" dirty="0"/>
              <a:t>D</a:t>
            </a:r>
            <a:r>
              <a:rPr lang="en-US" altLang="zh-CN" cap="none" dirty="0"/>
              <a:t>ATS</a:t>
            </a:r>
            <a:r>
              <a:rPr lang="en-US" cap="none" dirty="0"/>
              <a:t> </a:t>
            </a:r>
            <a:r>
              <a:rPr lang="en-US" altLang="zh-CN" cap="none" dirty="0"/>
              <a:t>6202</a:t>
            </a:r>
            <a:r>
              <a:rPr lang="zh-CN" altLang="en-US" cap="none" dirty="0"/>
              <a:t> </a:t>
            </a:r>
            <a:r>
              <a:rPr lang="en-US" altLang="zh-CN" cap="none" dirty="0"/>
              <a:t>Machine</a:t>
            </a:r>
            <a:r>
              <a:rPr lang="zh-CN" altLang="en-US" cap="none" dirty="0"/>
              <a:t> </a:t>
            </a:r>
            <a:r>
              <a:rPr lang="en-US" altLang="zh-CN" cap="none" dirty="0"/>
              <a:t>Learning</a:t>
            </a:r>
            <a:r>
              <a:rPr lang="zh-CN" altLang="en-US" cap="none" dirty="0"/>
              <a:t> </a:t>
            </a:r>
            <a:r>
              <a:rPr lang="en-US" altLang="zh-CN" cap="none" dirty="0"/>
              <a:t>I</a:t>
            </a:r>
          </a:p>
          <a:p>
            <a:r>
              <a:rPr lang="en-US" altLang="zh-CN" cap="none" dirty="0"/>
              <a:t>Final</a:t>
            </a:r>
            <a:r>
              <a:rPr lang="zh-CN" altLang="en-US" cap="none" dirty="0"/>
              <a:t> </a:t>
            </a:r>
            <a:r>
              <a:rPr lang="en-US" cap="none" dirty="0"/>
              <a:t>Project</a:t>
            </a:r>
            <a:r>
              <a:rPr lang="zh-CN" altLang="en-US" cap="none" dirty="0"/>
              <a:t> </a:t>
            </a:r>
            <a:r>
              <a:rPr lang="mr-IN" altLang="zh-CN" cap="none" dirty="0"/>
              <a:t>–</a:t>
            </a:r>
            <a:r>
              <a:rPr lang="zh-CN" altLang="en-US" cap="none" dirty="0"/>
              <a:t> </a:t>
            </a:r>
            <a:r>
              <a:rPr lang="en-US" altLang="zh-CN" cap="none" dirty="0"/>
              <a:t>Group</a:t>
            </a:r>
            <a:r>
              <a:rPr lang="zh-CN" altLang="en-US" cap="none" dirty="0"/>
              <a:t> </a:t>
            </a:r>
            <a:r>
              <a:rPr lang="en-US" altLang="zh-CN" cap="none" dirty="0"/>
              <a:t>1</a:t>
            </a:r>
            <a:endParaRPr lang="en-US" cap="none" dirty="0"/>
          </a:p>
          <a:p>
            <a:endParaRPr lang="en-US" dirty="0"/>
          </a:p>
          <a:p>
            <a:endParaRPr lang="en-US" dirty="0"/>
          </a:p>
          <a:p>
            <a:r>
              <a:rPr lang="en-US" cap="none" dirty="0">
                <a:solidFill>
                  <a:schemeClr val="tx1"/>
                </a:solidFill>
              </a:rPr>
              <a:t>Mengjie Zhang,</a:t>
            </a:r>
            <a:r>
              <a:rPr lang="zh-CN" altLang="en-US" cap="none" dirty="0">
                <a:solidFill>
                  <a:schemeClr val="tx1"/>
                </a:solidFill>
              </a:rPr>
              <a:t> </a:t>
            </a:r>
            <a:r>
              <a:rPr lang="en-US" altLang="zh-CN" cap="none" dirty="0" err="1">
                <a:solidFill>
                  <a:schemeClr val="tx1"/>
                </a:solidFill>
              </a:rPr>
              <a:t>Xinning</a:t>
            </a:r>
            <a:r>
              <a:rPr lang="zh-CN" altLang="en-US" cap="none" dirty="0">
                <a:solidFill>
                  <a:schemeClr val="tx1"/>
                </a:solidFill>
              </a:rPr>
              <a:t> </a:t>
            </a:r>
            <a:r>
              <a:rPr lang="en-US" altLang="zh-CN" cap="none" dirty="0">
                <a:solidFill>
                  <a:schemeClr val="tx1"/>
                </a:solidFill>
              </a:rPr>
              <a:t>Wang,</a:t>
            </a:r>
            <a:r>
              <a:rPr lang="zh-CN" altLang="en-US" cap="none" dirty="0">
                <a:solidFill>
                  <a:schemeClr val="tx1"/>
                </a:solidFill>
              </a:rPr>
              <a:t> </a:t>
            </a:r>
            <a:r>
              <a:rPr lang="en-US" altLang="zh-CN" cap="none" dirty="0">
                <a:solidFill>
                  <a:schemeClr val="tx1"/>
                </a:solidFill>
              </a:rPr>
              <a:t>Yilin</a:t>
            </a:r>
            <a:r>
              <a:rPr lang="zh-CN" altLang="en-US" cap="none" dirty="0">
                <a:solidFill>
                  <a:schemeClr val="tx1"/>
                </a:solidFill>
              </a:rPr>
              <a:t> </a:t>
            </a:r>
            <a:r>
              <a:rPr lang="en-US" altLang="zh-CN" cap="none" dirty="0">
                <a:solidFill>
                  <a:schemeClr val="tx1"/>
                </a:solidFill>
              </a:rPr>
              <a:t>Wang</a:t>
            </a:r>
            <a:r>
              <a:rPr lang="zh-CN" altLang="en-US" cap="none" dirty="0">
                <a:solidFill>
                  <a:schemeClr val="tx1"/>
                </a:solidFill>
              </a:rPr>
              <a:t> </a:t>
            </a:r>
            <a:endParaRPr lang="en-US" cap="none" dirty="0">
              <a:solidFill>
                <a:schemeClr val="tx1"/>
              </a:solidFill>
            </a:endParaRPr>
          </a:p>
        </p:txBody>
      </p:sp>
      <p:sp>
        <p:nvSpPr>
          <p:cNvPr id="4" name="Title 1"/>
          <p:cNvSpPr>
            <a:spLocks noGrp="1"/>
          </p:cNvSpPr>
          <p:nvPr>
            <p:ph type="ctrTitle"/>
          </p:nvPr>
        </p:nvSpPr>
        <p:spPr/>
        <p:txBody>
          <a:bodyPr>
            <a:normAutofit fontScale="90000"/>
          </a:bodyPr>
          <a:lstStyle/>
          <a:p>
            <a:r>
              <a:rPr lang="en-US" altLang="zh-CN" cap="none" dirty="0"/>
              <a:t>UK</a:t>
            </a:r>
            <a:r>
              <a:rPr lang="zh-CN" altLang="en-US" cap="none" dirty="0"/>
              <a:t> </a:t>
            </a:r>
            <a:r>
              <a:rPr lang="en-US" altLang="zh-CN" cap="none" dirty="0"/>
              <a:t>Traffic</a:t>
            </a:r>
            <a:r>
              <a:rPr lang="zh-CN" altLang="en-US" cap="none" dirty="0"/>
              <a:t> </a:t>
            </a:r>
            <a:r>
              <a:rPr lang="en-US" altLang="zh-CN" cap="none" dirty="0"/>
              <a:t>Accidents</a:t>
            </a:r>
            <a:r>
              <a:rPr lang="zh-CN" altLang="en-US" cap="none" dirty="0"/>
              <a:t> </a:t>
            </a:r>
            <a:r>
              <a:rPr lang="en-US" altLang="zh-CN" cap="none" dirty="0"/>
              <a:t>Analysis</a:t>
            </a:r>
            <a:endParaRPr lang="en-US" cap="none" dirty="0"/>
          </a:p>
        </p:txBody>
      </p:sp>
    </p:spTree>
    <p:extLst>
      <p:ext uri="{BB962C8B-B14F-4D97-AF65-F5344CB8AC3E}">
        <p14:creationId xmlns:p14="http://schemas.microsoft.com/office/powerpoint/2010/main" val="3529849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Results</a:t>
            </a:r>
            <a:r>
              <a:rPr lang="zh-CN" altLang="en-US" dirty="0"/>
              <a:t> </a:t>
            </a:r>
            <a:r>
              <a:rPr lang="en-US" altLang="zh-CN" dirty="0"/>
              <a:t>&amp;</a:t>
            </a:r>
            <a:r>
              <a:rPr lang="zh-CN" altLang="en-US" dirty="0"/>
              <a:t> </a:t>
            </a:r>
            <a:r>
              <a:rPr lang="en-US" altLang="zh-CN" dirty="0"/>
              <a:t>Analysis</a:t>
            </a:r>
            <a:endParaRPr lang="en-US" dirty="0"/>
          </a:p>
        </p:txBody>
      </p:sp>
      <p:sp>
        <p:nvSpPr>
          <p:cNvPr id="5" name="Content Placeholder 4"/>
          <p:cNvSpPr>
            <a:spLocks noGrp="1"/>
          </p:cNvSpPr>
          <p:nvPr>
            <p:ph idx="1"/>
          </p:nvPr>
        </p:nvSpPr>
        <p:spPr/>
        <p:txBody>
          <a:bodyPr/>
          <a:lstStyle/>
          <a:p>
            <a:r>
              <a:rPr lang="en-US" altLang="zh-CN" dirty="0"/>
              <a:t>SVM</a:t>
            </a:r>
            <a:endParaRPr lang="zh-CN" altLang="zh-CN" dirty="0"/>
          </a:p>
        </p:txBody>
      </p:sp>
      <p:pic>
        <p:nvPicPr>
          <p:cNvPr id="4098" name="Picture 2" descr="https://lh6.googleusercontent.com/c5_lo-6q1L6VEVLOZnZfER9X_CYVfa7jt8G4qfkxqQuCwr_N9EX8YYbfqf6Qm-TmLj8kh4oHu9OLNUYq35JjW_VkeMw94oEQO2o9UheEl0fMujAwrZX4Bvblz3eKMeBb4CrnSIbt">
            <a:extLst>
              <a:ext uri="{FF2B5EF4-FFF2-40B4-BE49-F238E27FC236}">
                <a16:creationId xmlns:a16="http://schemas.microsoft.com/office/drawing/2014/main" id="{5DA2A9B2-1DE4-8F44-BD8F-844CF02E3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593" y="2415381"/>
            <a:ext cx="30226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6.googleusercontent.com/_kSkHylYmZsWgTl6LVhiRZIZIbEdGVljkFsoDico97KIYvQad8nQEZqN_ho2kbUJhDfWiXpX09LLXrhU4On_ZU9Jx3EIJgcrjFuylvICRd2ORIZ5EB0el28GvtoKL92AMr9EWVTq">
            <a:extLst>
              <a:ext uri="{FF2B5EF4-FFF2-40B4-BE49-F238E27FC236}">
                <a16:creationId xmlns:a16="http://schemas.microsoft.com/office/drawing/2014/main" id="{BE4E7A3C-CD5F-334F-8ECE-4800EAE175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7646" y="2269331"/>
            <a:ext cx="4457700" cy="334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7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SUMMARY</a:t>
            </a:r>
            <a:r>
              <a:rPr lang="zh-CN" altLang="en-US" dirty="0"/>
              <a:t> </a:t>
            </a:r>
            <a:r>
              <a:rPr lang="en-US" altLang="zh-CN" dirty="0"/>
              <a:t>&amp;</a:t>
            </a:r>
            <a:r>
              <a:rPr lang="zh-CN" altLang="en-US" dirty="0"/>
              <a:t> </a:t>
            </a:r>
            <a:r>
              <a:rPr lang="en-US" altLang="zh-CN" dirty="0"/>
              <a:t>conclusion</a:t>
            </a:r>
            <a:endParaRPr lang="en-US" dirty="0"/>
          </a:p>
        </p:txBody>
      </p:sp>
      <p:sp>
        <p:nvSpPr>
          <p:cNvPr id="5" name="Content Placeholder 4"/>
          <p:cNvSpPr>
            <a:spLocks noGrp="1"/>
          </p:cNvSpPr>
          <p:nvPr>
            <p:ph idx="1"/>
          </p:nvPr>
        </p:nvSpPr>
        <p:spPr>
          <a:xfrm>
            <a:off x="276725" y="1706301"/>
            <a:ext cx="8559478" cy="4925992"/>
          </a:xfrm>
        </p:spPr>
        <p:txBody>
          <a:bodyPr>
            <a:normAutofit/>
          </a:bodyPr>
          <a:lstStyle/>
          <a:p>
            <a:r>
              <a:rPr lang="en-US" altLang="zh-CN" dirty="0"/>
              <a:t>Performance metrics for all machine learning methods</a:t>
            </a:r>
          </a:p>
        </p:txBody>
      </p:sp>
      <p:pic>
        <p:nvPicPr>
          <p:cNvPr id="4" name="图片 3">
            <a:extLst>
              <a:ext uri="{FF2B5EF4-FFF2-40B4-BE49-F238E27FC236}">
                <a16:creationId xmlns:a16="http://schemas.microsoft.com/office/drawing/2014/main" id="{8C821670-B31C-D847-856D-F0846A7D6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606" y="2581797"/>
            <a:ext cx="7531100" cy="3175000"/>
          </a:xfrm>
          <a:prstGeom prst="rect">
            <a:avLst/>
          </a:prstGeom>
        </p:spPr>
      </p:pic>
    </p:spTree>
    <p:extLst>
      <p:ext uri="{BB962C8B-B14F-4D97-AF65-F5344CB8AC3E}">
        <p14:creationId xmlns:p14="http://schemas.microsoft.com/office/powerpoint/2010/main" val="1006567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reference</a:t>
            </a:r>
            <a:endParaRPr lang="en-US" dirty="0"/>
          </a:p>
        </p:txBody>
      </p:sp>
      <p:sp>
        <p:nvSpPr>
          <p:cNvPr id="5" name="Content Placeholder 4"/>
          <p:cNvSpPr>
            <a:spLocks noGrp="1"/>
          </p:cNvSpPr>
          <p:nvPr>
            <p:ph idx="1"/>
          </p:nvPr>
        </p:nvSpPr>
        <p:spPr>
          <a:xfrm>
            <a:off x="276725" y="1706301"/>
            <a:ext cx="8559478" cy="4925992"/>
          </a:xfrm>
        </p:spPr>
        <p:txBody>
          <a:bodyPr>
            <a:normAutofit lnSpcReduction="10000"/>
          </a:bodyPr>
          <a:lstStyle/>
          <a:p>
            <a:r>
              <a:rPr lang="en-US" altLang="zh-CN" dirty="0"/>
              <a:t>Hoang Nguyen , Chen Cai, Fang Chen(2017). Automatic classification of traffic incidents’ severity using machine learning approaches. </a:t>
            </a:r>
            <a:r>
              <a:rPr lang="en-US" altLang="zh-CN" i="1" dirty="0"/>
              <a:t>IET </a:t>
            </a:r>
            <a:r>
              <a:rPr lang="en-US" altLang="zh-CN" i="1" dirty="0" err="1"/>
              <a:t>Intell</a:t>
            </a:r>
            <a:r>
              <a:rPr lang="en-US" altLang="zh-CN" i="1" dirty="0"/>
              <a:t>. Transp. Syst.</a:t>
            </a:r>
            <a:r>
              <a:rPr lang="en-US" altLang="zh-CN" dirty="0"/>
              <a:t>, Vol. 11 </a:t>
            </a:r>
            <a:r>
              <a:rPr lang="en-US" altLang="zh-CN" dirty="0" err="1"/>
              <a:t>Iss</a:t>
            </a:r>
            <a:r>
              <a:rPr lang="en-US" altLang="zh-CN" dirty="0"/>
              <a:t>. 10, pp. 615-623.</a:t>
            </a:r>
          </a:p>
          <a:p>
            <a:br>
              <a:rPr lang="en-US" altLang="zh-CN" dirty="0"/>
            </a:br>
            <a:r>
              <a:rPr lang="en-US" altLang="zh-CN" dirty="0"/>
              <a:t>UK Department of transport </a:t>
            </a:r>
            <a:r>
              <a:rPr lang="en-US" altLang="zh-CN" u="sng" dirty="0">
                <a:hlinkClick r:id="rId2"/>
              </a:rPr>
              <a:t>https://www.dft.gov.uk/traffic-counts/index.php</a:t>
            </a:r>
            <a:endParaRPr lang="en-US" altLang="zh-CN" dirty="0"/>
          </a:p>
          <a:p>
            <a:r>
              <a:rPr lang="en-US" altLang="zh-CN" dirty="0"/>
              <a:t>Kaggle </a:t>
            </a:r>
            <a:r>
              <a:rPr lang="en-US" altLang="zh-CN" u="sng" dirty="0">
                <a:hlinkClick r:id="rId3"/>
              </a:rPr>
              <a:t>https://www.kaggle.com/daveianhickey/2000-16-traffic-flow-england-scotland-wales</a:t>
            </a:r>
            <a:endParaRPr lang="en-US" altLang="zh-CN" dirty="0"/>
          </a:p>
          <a:p>
            <a:r>
              <a:rPr lang="en-US" altLang="zh-CN" dirty="0"/>
              <a:t>Neural Network Design (2nd Ed), by Martin T Hagan</a:t>
            </a:r>
            <a:br>
              <a:rPr lang="en-US" altLang="zh-CN" dirty="0"/>
            </a:br>
            <a:br>
              <a:rPr lang="en-US" altLang="zh-CN" dirty="0"/>
            </a:br>
            <a:endParaRPr lang="en-US" altLang="zh-CN" dirty="0"/>
          </a:p>
        </p:txBody>
      </p:sp>
    </p:spTree>
    <p:extLst>
      <p:ext uri="{BB962C8B-B14F-4D97-AF65-F5344CB8AC3E}">
        <p14:creationId xmlns:p14="http://schemas.microsoft.com/office/powerpoint/2010/main" val="3028119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THE</a:t>
            </a:r>
            <a:r>
              <a:rPr lang="zh-CN" altLang="en-US" dirty="0"/>
              <a:t> </a:t>
            </a:r>
            <a:r>
              <a:rPr lang="en-US" altLang="zh-CN" dirty="0"/>
              <a:t>END</a:t>
            </a:r>
            <a:endParaRPr lang="en-US" dirty="0"/>
          </a:p>
        </p:txBody>
      </p:sp>
      <p:sp>
        <p:nvSpPr>
          <p:cNvPr id="5" name="Content Placeholder 4"/>
          <p:cNvSpPr>
            <a:spLocks noGrp="1"/>
          </p:cNvSpPr>
          <p:nvPr>
            <p:ph idx="1"/>
          </p:nvPr>
        </p:nvSpPr>
        <p:spPr>
          <a:xfrm>
            <a:off x="276725" y="1706301"/>
            <a:ext cx="8559478" cy="4925992"/>
          </a:xfrm>
        </p:spPr>
        <p:txBody>
          <a:bodyPr>
            <a:normAutofit/>
          </a:bodyPr>
          <a:lstStyle/>
          <a:p>
            <a:pPr marL="114300" indent="0" algn="ctr">
              <a:buNone/>
            </a:pPr>
            <a:br>
              <a:rPr lang="en-US" altLang="zh-CN" dirty="0"/>
            </a:br>
            <a:br>
              <a:rPr lang="en-US" altLang="zh-CN" dirty="0"/>
            </a:br>
            <a:r>
              <a:rPr lang="en-US" altLang="zh-CN" sz="5400" dirty="0"/>
              <a:t>Thanks!</a:t>
            </a:r>
            <a:endParaRPr lang="en-US" altLang="zh-CN" dirty="0"/>
          </a:p>
        </p:txBody>
      </p:sp>
    </p:spTree>
    <p:extLst>
      <p:ext uri="{BB962C8B-B14F-4D97-AF65-F5344CB8AC3E}">
        <p14:creationId xmlns:p14="http://schemas.microsoft.com/office/powerpoint/2010/main" val="166361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altLang="zh-CN" dirty="0"/>
              <a:t>Background:</a:t>
            </a:r>
            <a:r>
              <a:rPr lang="zh-CN" altLang="en-US" dirty="0"/>
              <a:t> </a:t>
            </a:r>
            <a:endParaRPr lang="en-US" altLang="zh-CN" dirty="0"/>
          </a:p>
          <a:p>
            <a:pPr lvl="1"/>
            <a:r>
              <a:rPr lang="en-US" altLang="zh-CN" dirty="0"/>
              <a:t>Increasingly</a:t>
            </a:r>
            <a:r>
              <a:rPr lang="zh-CN" altLang="en-US" dirty="0"/>
              <a:t> </a:t>
            </a:r>
            <a:r>
              <a:rPr lang="en-US" altLang="zh-CN" dirty="0"/>
              <a:t>automobile</a:t>
            </a:r>
            <a:r>
              <a:rPr lang="zh-CN" altLang="en-US" dirty="0"/>
              <a:t> </a:t>
            </a:r>
            <a:r>
              <a:rPr lang="en-US" altLang="zh-CN" dirty="0"/>
              <a:t>traffic</a:t>
            </a:r>
            <a:r>
              <a:rPr lang="zh-CN" altLang="en-US" dirty="0"/>
              <a:t> </a:t>
            </a:r>
            <a:r>
              <a:rPr lang="en-US" altLang="zh-CN" dirty="0"/>
              <a:t>volume</a:t>
            </a:r>
          </a:p>
          <a:p>
            <a:pPr lvl="1"/>
            <a:r>
              <a:rPr lang="en-US" altLang="zh-CN" dirty="0"/>
              <a:t>Annual</a:t>
            </a:r>
            <a:r>
              <a:rPr lang="zh-CN" altLang="en-US" dirty="0"/>
              <a:t> </a:t>
            </a:r>
            <a:r>
              <a:rPr lang="en-US" altLang="zh-CN" dirty="0"/>
              <a:t>average</a:t>
            </a:r>
            <a:r>
              <a:rPr lang="zh-CN" altLang="en-US" dirty="0"/>
              <a:t> </a:t>
            </a:r>
            <a:r>
              <a:rPr lang="en-US" altLang="zh-CN" dirty="0"/>
              <a:t>daily</a:t>
            </a:r>
            <a:r>
              <a:rPr lang="zh-CN" altLang="en-US" dirty="0"/>
              <a:t> </a:t>
            </a:r>
            <a:r>
              <a:rPr lang="en-US" altLang="zh-CN" dirty="0"/>
              <a:t>traffic</a:t>
            </a:r>
            <a:r>
              <a:rPr lang="zh-CN" altLang="en-US" dirty="0"/>
              <a:t> </a:t>
            </a:r>
            <a:r>
              <a:rPr lang="en-US" altLang="zh-CN" dirty="0"/>
              <a:t>(AADT):</a:t>
            </a:r>
            <a:r>
              <a:rPr lang="zh-CN" altLang="en-US" dirty="0"/>
              <a:t> </a:t>
            </a:r>
            <a:r>
              <a:rPr lang="en-US" altLang="zh-CN" dirty="0"/>
              <a:t>the</a:t>
            </a:r>
            <a:r>
              <a:rPr lang="zh-CN" altLang="en-US" dirty="0"/>
              <a:t> </a:t>
            </a:r>
            <a:r>
              <a:rPr lang="en-US" altLang="zh-CN" dirty="0"/>
              <a:t>total</a:t>
            </a:r>
            <a:r>
              <a:rPr lang="zh-CN" altLang="en-US" dirty="0"/>
              <a:t> </a:t>
            </a:r>
            <a:r>
              <a:rPr lang="en-US" altLang="zh-CN" dirty="0"/>
              <a:t>volume</a:t>
            </a:r>
            <a:r>
              <a:rPr lang="zh-CN" altLang="en-US" dirty="0"/>
              <a:t> </a:t>
            </a:r>
            <a:r>
              <a:rPr lang="en-US" altLang="zh-CN" dirty="0"/>
              <a:t>of</a:t>
            </a:r>
            <a:r>
              <a:rPr lang="zh-CN" altLang="en-US" dirty="0"/>
              <a:t> </a:t>
            </a:r>
            <a:r>
              <a:rPr lang="en-US" altLang="zh-CN" dirty="0"/>
              <a:t>vehicle</a:t>
            </a:r>
            <a:r>
              <a:rPr lang="zh-CN" altLang="en-US" dirty="0"/>
              <a:t> </a:t>
            </a:r>
            <a:r>
              <a:rPr lang="en-US" altLang="zh-CN" dirty="0"/>
              <a:t>traffic</a:t>
            </a:r>
            <a:r>
              <a:rPr lang="zh-CN" altLang="en-US" dirty="0"/>
              <a:t> </a:t>
            </a:r>
            <a:r>
              <a:rPr lang="en-US" altLang="zh-CN" dirty="0"/>
              <a:t>of</a:t>
            </a:r>
            <a:r>
              <a:rPr lang="zh-CN" altLang="en-US" dirty="0"/>
              <a:t> </a:t>
            </a:r>
            <a:r>
              <a:rPr lang="en-US" altLang="zh-CN" dirty="0"/>
              <a:t>a</a:t>
            </a:r>
            <a:r>
              <a:rPr lang="zh-CN" altLang="en-US" dirty="0"/>
              <a:t> </a:t>
            </a:r>
            <a:r>
              <a:rPr lang="en-US" altLang="zh-CN" dirty="0"/>
              <a:t>road</a:t>
            </a:r>
            <a:r>
              <a:rPr lang="zh-CN" altLang="en-US" dirty="0"/>
              <a:t> </a:t>
            </a:r>
            <a:r>
              <a:rPr lang="en-US" altLang="zh-CN" dirty="0"/>
              <a:t>for</a:t>
            </a:r>
            <a:r>
              <a:rPr lang="zh-CN" altLang="en-US" dirty="0"/>
              <a:t> </a:t>
            </a:r>
            <a:r>
              <a:rPr lang="en-US" altLang="zh-CN" dirty="0"/>
              <a:t>one</a:t>
            </a:r>
            <a:r>
              <a:rPr lang="zh-CN" altLang="en-US" dirty="0"/>
              <a:t> </a:t>
            </a:r>
            <a:r>
              <a:rPr lang="en-US" altLang="zh-CN" dirty="0"/>
              <a:t>year,</a:t>
            </a:r>
            <a:r>
              <a:rPr lang="zh-CN" altLang="en-US" dirty="0"/>
              <a:t> </a:t>
            </a:r>
            <a:r>
              <a:rPr lang="en-US" altLang="zh-CN" dirty="0"/>
              <a:t>or</a:t>
            </a:r>
            <a:r>
              <a:rPr lang="zh-CN" altLang="en-US" dirty="0"/>
              <a:t> </a:t>
            </a:r>
            <a:r>
              <a:rPr lang="en-US" altLang="zh-CN" dirty="0"/>
              <a:t>by</a:t>
            </a:r>
            <a:r>
              <a:rPr lang="zh-CN" altLang="en-US" dirty="0"/>
              <a:t> </a:t>
            </a:r>
            <a:r>
              <a:rPr lang="en-US" altLang="zh-CN" dirty="0"/>
              <a:t>date.</a:t>
            </a:r>
          </a:p>
          <a:p>
            <a:r>
              <a:rPr lang="en-US" altLang="zh-CN" dirty="0"/>
              <a:t>Our</a:t>
            </a:r>
            <a:r>
              <a:rPr lang="zh-CN" altLang="en-US" dirty="0"/>
              <a:t> </a:t>
            </a:r>
            <a:r>
              <a:rPr lang="en-US" altLang="zh-CN" dirty="0"/>
              <a:t>goal:</a:t>
            </a:r>
          </a:p>
          <a:p>
            <a:pPr lvl="1"/>
            <a:r>
              <a:rPr lang="en-US" altLang="zh-CN" dirty="0"/>
              <a:t>Predicting</a:t>
            </a:r>
            <a:r>
              <a:rPr lang="zh-CN" altLang="en-US" dirty="0"/>
              <a:t> </a:t>
            </a:r>
            <a:r>
              <a:rPr lang="en-US" altLang="zh-CN" dirty="0"/>
              <a:t>the</a:t>
            </a:r>
            <a:r>
              <a:rPr lang="zh-CN" altLang="en-US" dirty="0"/>
              <a:t> </a:t>
            </a:r>
            <a:r>
              <a:rPr lang="en-US" altLang="zh-CN" dirty="0"/>
              <a:t>severity</a:t>
            </a:r>
            <a:r>
              <a:rPr lang="zh-CN" altLang="en-US" dirty="0"/>
              <a:t> </a:t>
            </a:r>
            <a:r>
              <a:rPr lang="en-US" altLang="zh-CN" dirty="0"/>
              <a:t>of</a:t>
            </a:r>
            <a:r>
              <a:rPr lang="zh-CN" altLang="en-US" dirty="0"/>
              <a:t> </a:t>
            </a:r>
            <a:r>
              <a:rPr lang="en-US" altLang="zh-CN" dirty="0"/>
              <a:t>accident</a:t>
            </a:r>
            <a:r>
              <a:rPr lang="zh-CN" altLang="en-US" dirty="0"/>
              <a:t> </a:t>
            </a:r>
            <a:r>
              <a:rPr lang="en-US" altLang="zh-CN" dirty="0"/>
              <a:t>based</a:t>
            </a:r>
            <a:r>
              <a:rPr lang="zh-CN" altLang="en-US" dirty="0"/>
              <a:t> </a:t>
            </a:r>
            <a:r>
              <a:rPr lang="en-US" altLang="zh-CN" dirty="0"/>
              <a:t>on</a:t>
            </a:r>
            <a:r>
              <a:rPr lang="zh-CN" altLang="en-US" dirty="0"/>
              <a:t> </a:t>
            </a:r>
            <a:r>
              <a:rPr lang="en-US" altLang="zh-CN" dirty="0"/>
              <a:t>AADT</a:t>
            </a:r>
            <a:r>
              <a:rPr lang="zh-CN" altLang="en-US" dirty="0"/>
              <a:t> </a:t>
            </a:r>
            <a:r>
              <a:rPr lang="en-US" altLang="zh-CN" dirty="0"/>
              <a:t>data.</a:t>
            </a:r>
          </a:p>
        </p:txBody>
      </p:sp>
    </p:spTree>
    <p:extLst>
      <p:ext uri="{BB962C8B-B14F-4D97-AF65-F5344CB8AC3E}">
        <p14:creationId xmlns:p14="http://schemas.microsoft.com/office/powerpoint/2010/main" val="58052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457200" y="1752600"/>
            <a:ext cx="8559478" cy="4729223"/>
          </a:xfrm>
        </p:spPr>
        <p:txBody>
          <a:bodyPr>
            <a:normAutofit/>
          </a:bodyPr>
          <a:lstStyle/>
          <a:p>
            <a:r>
              <a:rPr lang="en-US" altLang="zh-CN" dirty="0"/>
              <a:t>Two</a:t>
            </a:r>
            <a:r>
              <a:rPr lang="zh-CN" altLang="en-US" dirty="0"/>
              <a:t> </a:t>
            </a:r>
            <a:r>
              <a:rPr lang="en-US" altLang="zh-CN" dirty="0"/>
              <a:t>dataset</a:t>
            </a:r>
            <a:r>
              <a:rPr lang="zh-CN" altLang="en-US" dirty="0"/>
              <a:t> </a:t>
            </a:r>
            <a:r>
              <a:rPr lang="en-US" altLang="zh-CN" dirty="0"/>
              <a:t>were</a:t>
            </a:r>
            <a:r>
              <a:rPr lang="zh-CN" altLang="en-US" dirty="0"/>
              <a:t> </a:t>
            </a:r>
            <a:r>
              <a:rPr lang="en-US" altLang="zh-CN" dirty="0"/>
              <a:t>all</a:t>
            </a:r>
            <a:r>
              <a:rPr lang="zh-CN" altLang="en-US" dirty="0"/>
              <a:t> </a:t>
            </a:r>
            <a:r>
              <a:rPr lang="en-US" altLang="zh-CN" dirty="0"/>
              <a:t>from</a:t>
            </a:r>
            <a:r>
              <a:rPr lang="zh-CN" altLang="en-US" dirty="0"/>
              <a:t> </a:t>
            </a:r>
            <a:r>
              <a:rPr lang="en-US" altLang="zh-CN" dirty="0"/>
              <a:t>Kaggle:</a:t>
            </a:r>
          </a:p>
          <a:p>
            <a:pPr lvl="1"/>
            <a:r>
              <a:rPr lang="en-US" altLang="zh-CN" dirty="0"/>
              <a:t>1.6 million UK traffic accidents:</a:t>
            </a:r>
          </a:p>
          <a:p>
            <a:pPr lvl="2"/>
            <a:r>
              <a:rPr lang="en-US" altLang="zh-CN" dirty="0"/>
              <a:t>400,000 observations </a:t>
            </a:r>
          </a:p>
          <a:p>
            <a:pPr lvl="2"/>
            <a:r>
              <a:rPr lang="en-US" altLang="zh-CN" dirty="0"/>
              <a:t>Over 30 features (location, accident severity, weather conditions and date, etc.) </a:t>
            </a:r>
          </a:p>
          <a:p>
            <a:pPr lvl="2"/>
            <a:r>
              <a:rPr lang="en-US" altLang="zh-CN" dirty="0"/>
              <a:t>https://</a:t>
            </a:r>
            <a:r>
              <a:rPr lang="en-US" altLang="zh-CN" dirty="0" err="1"/>
              <a:t>www.kaggle.com</a:t>
            </a:r>
            <a:r>
              <a:rPr lang="en-US" altLang="zh-CN" dirty="0"/>
              <a:t>/</a:t>
            </a:r>
            <a:r>
              <a:rPr lang="en-US" altLang="zh-CN" dirty="0" err="1"/>
              <a:t>yesterdog</a:t>
            </a:r>
            <a:r>
              <a:rPr lang="en-US" altLang="zh-CN" dirty="0"/>
              <a:t>/eda-of-1-6-mil-traffic-accidents-in-london/data </a:t>
            </a:r>
          </a:p>
          <a:p>
            <a:pPr lvl="2"/>
            <a:endParaRPr lang="en-US" altLang="zh-CN" dirty="0"/>
          </a:p>
          <a:p>
            <a:pPr lvl="1"/>
            <a:r>
              <a:rPr lang="en-US" altLang="zh-CN" dirty="0"/>
              <a:t>Predicting</a:t>
            </a:r>
            <a:r>
              <a:rPr lang="zh-CN" altLang="en-US" dirty="0"/>
              <a:t> </a:t>
            </a:r>
            <a:r>
              <a:rPr lang="en-US" altLang="zh-CN" dirty="0"/>
              <a:t>car</a:t>
            </a:r>
            <a:r>
              <a:rPr lang="zh-CN" altLang="en-US" dirty="0"/>
              <a:t> </a:t>
            </a:r>
            <a:r>
              <a:rPr lang="en-US" altLang="zh-CN" dirty="0"/>
              <a:t>count:</a:t>
            </a:r>
          </a:p>
          <a:p>
            <a:pPr lvl="2"/>
            <a:r>
              <a:rPr lang="en-US" altLang="zh-CN" dirty="0"/>
              <a:t>10,000 observations </a:t>
            </a:r>
          </a:p>
          <a:p>
            <a:pPr lvl="2"/>
            <a:r>
              <a:rPr lang="en-US" altLang="zh-CN" dirty="0"/>
              <a:t>Over 25 variables </a:t>
            </a:r>
          </a:p>
          <a:p>
            <a:pPr lvl="2"/>
            <a:r>
              <a:rPr lang="en-US" altLang="zh-CN" dirty="0"/>
              <a:t>https://</a:t>
            </a:r>
            <a:r>
              <a:rPr lang="en-US" altLang="zh-CN" dirty="0" err="1"/>
              <a:t>www.kaggle.com</a:t>
            </a:r>
            <a:r>
              <a:rPr lang="en-US" altLang="zh-CN" dirty="0"/>
              <a:t>/coolcoder001/predicting-car-count/data </a:t>
            </a:r>
          </a:p>
          <a:p>
            <a:pPr lvl="2"/>
            <a:endParaRPr lang="en-US" altLang="zh-CN" dirty="0"/>
          </a:p>
          <a:p>
            <a:pPr lvl="2"/>
            <a:endParaRPr lang="en-US" altLang="zh-CN" dirty="0"/>
          </a:p>
          <a:p>
            <a:pPr lvl="1"/>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14574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457200" y="1752600"/>
            <a:ext cx="8559478" cy="4729223"/>
          </a:xfrm>
        </p:spPr>
        <p:txBody>
          <a:bodyPr>
            <a:normAutofit/>
          </a:bodyPr>
          <a:lstStyle/>
          <a:p>
            <a:r>
              <a:rPr lang="en-US" altLang="zh-CN" dirty="0"/>
              <a:t>Target:</a:t>
            </a:r>
            <a:r>
              <a:rPr lang="zh-CN" altLang="en-US" dirty="0"/>
              <a:t> </a:t>
            </a:r>
            <a:endParaRPr lang="en-US" altLang="zh-CN" dirty="0"/>
          </a:p>
          <a:p>
            <a:pPr lvl="1"/>
            <a:r>
              <a:rPr lang="en-US" altLang="zh-CN" dirty="0"/>
              <a:t>label ( Accident</a:t>
            </a:r>
            <a:r>
              <a:rPr lang="zh-CN" altLang="en-US" dirty="0"/>
              <a:t> </a:t>
            </a:r>
            <a:r>
              <a:rPr lang="en-US" altLang="zh-CN" dirty="0"/>
              <a:t>Severity): binary</a:t>
            </a:r>
          </a:p>
          <a:p>
            <a:r>
              <a:rPr lang="en-US" altLang="zh-CN" dirty="0"/>
              <a:t>Predictors:</a:t>
            </a:r>
            <a:r>
              <a:rPr lang="zh-CN" altLang="en-US" dirty="0"/>
              <a:t> </a:t>
            </a:r>
            <a:endParaRPr lang="en-US" altLang="zh-CN" dirty="0"/>
          </a:p>
          <a:p>
            <a:pPr lvl="1"/>
            <a:r>
              <a:rPr lang="en-US" altLang="zh-CN" dirty="0"/>
              <a:t>Day</a:t>
            </a:r>
            <a:r>
              <a:rPr lang="zh-CN" altLang="en-US" dirty="0"/>
              <a:t> </a:t>
            </a:r>
            <a:r>
              <a:rPr lang="en-US" altLang="zh-CN" dirty="0"/>
              <a:t>of</a:t>
            </a:r>
            <a:r>
              <a:rPr lang="zh-CN" altLang="en-US" dirty="0"/>
              <a:t> </a:t>
            </a:r>
            <a:r>
              <a:rPr lang="en-US" altLang="zh-CN" dirty="0"/>
              <a:t>Week,</a:t>
            </a:r>
            <a:r>
              <a:rPr lang="zh-CN" altLang="en-US" dirty="0"/>
              <a:t> </a:t>
            </a:r>
            <a:r>
              <a:rPr lang="en-US" altLang="zh-CN" dirty="0"/>
              <a:t>Road</a:t>
            </a:r>
            <a:r>
              <a:rPr lang="zh-CN" altLang="en-US" dirty="0"/>
              <a:t> </a:t>
            </a:r>
            <a:r>
              <a:rPr lang="en-US" altLang="zh-CN" dirty="0"/>
              <a:t>Type,</a:t>
            </a:r>
            <a:r>
              <a:rPr lang="zh-CN" altLang="en-US" dirty="0"/>
              <a:t> </a:t>
            </a:r>
            <a:r>
              <a:rPr lang="en-US" altLang="zh-CN" dirty="0"/>
              <a:t>Speed</a:t>
            </a:r>
            <a:r>
              <a:rPr lang="zh-CN" altLang="en-US" dirty="0"/>
              <a:t> </a:t>
            </a:r>
            <a:r>
              <a:rPr lang="en-US" altLang="zh-CN" dirty="0"/>
              <a:t>limit,</a:t>
            </a:r>
            <a:r>
              <a:rPr lang="zh-CN" altLang="en-US" dirty="0"/>
              <a:t> </a:t>
            </a:r>
            <a:r>
              <a:rPr lang="en-US" altLang="zh-CN" dirty="0"/>
              <a:t>Pedestrian</a:t>
            </a:r>
            <a:r>
              <a:rPr lang="zh-CN" altLang="en-US" dirty="0"/>
              <a:t> </a:t>
            </a:r>
            <a:r>
              <a:rPr lang="en-US" altLang="zh-CN" dirty="0"/>
              <a:t>Crossing</a:t>
            </a:r>
            <a:r>
              <a:rPr lang="zh-CN" altLang="en-US" dirty="0"/>
              <a:t> </a:t>
            </a:r>
            <a:r>
              <a:rPr lang="en-US" altLang="zh-CN" dirty="0"/>
              <a:t>Human</a:t>
            </a:r>
            <a:r>
              <a:rPr lang="zh-CN" altLang="en-US" dirty="0"/>
              <a:t> </a:t>
            </a:r>
            <a:r>
              <a:rPr lang="en-US" altLang="zh-CN" dirty="0"/>
              <a:t>Control,</a:t>
            </a:r>
            <a:r>
              <a:rPr lang="zh-CN" altLang="en-US" dirty="0"/>
              <a:t>  </a:t>
            </a:r>
            <a:r>
              <a:rPr lang="en-US" altLang="zh-CN" dirty="0"/>
              <a:t>Pedestrian</a:t>
            </a:r>
            <a:r>
              <a:rPr lang="zh-CN" altLang="en-US" dirty="0"/>
              <a:t> </a:t>
            </a:r>
            <a:r>
              <a:rPr lang="en-US" altLang="zh-CN" dirty="0"/>
              <a:t>Crossing</a:t>
            </a:r>
            <a:r>
              <a:rPr lang="zh-CN" altLang="en-US" dirty="0"/>
              <a:t> </a:t>
            </a:r>
            <a:r>
              <a:rPr lang="en-US" altLang="zh-CN" dirty="0"/>
              <a:t>Physical</a:t>
            </a:r>
            <a:r>
              <a:rPr lang="zh-CN" altLang="en-US" dirty="0"/>
              <a:t> </a:t>
            </a:r>
            <a:r>
              <a:rPr lang="en-US" altLang="zh-CN" dirty="0"/>
              <a:t>Facilities, Light</a:t>
            </a:r>
            <a:r>
              <a:rPr lang="zh-CN" altLang="en-US" dirty="0"/>
              <a:t> </a:t>
            </a:r>
            <a:r>
              <a:rPr lang="en-US" altLang="zh-CN" dirty="0"/>
              <a:t>Conditions,</a:t>
            </a:r>
            <a:r>
              <a:rPr lang="zh-CN" altLang="en-US" dirty="0"/>
              <a:t> </a:t>
            </a:r>
            <a:r>
              <a:rPr lang="en-US" altLang="zh-CN" dirty="0"/>
              <a:t>Weather</a:t>
            </a:r>
            <a:r>
              <a:rPr lang="zh-CN" altLang="en-US" dirty="0"/>
              <a:t> </a:t>
            </a:r>
            <a:r>
              <a:rPr lang="en-US" altLang="zh-CN" dirty="0"/>
              <a:t>Conditions,</a:t>
            </a:r>
            <a:r>
              <a:rPr lang="zh-CN" altLang="en-US" dirty="0"/>
              <a:t> </a:t>
            </a:r>
            <a:r>
              <a:rPr lang="en-US" altLang="zh-CN" dirty="0"/>
              <a:t>Road</a:t>
            </a:r>
            <a:r>
              <a:rPr lang="zh-CN" altLang="en-US" dirty="0"/>
              <a:t> </a:t>
            </a:r>
            <a:r>
              <a:rPr lang="en-US" altLang="zh-CN" dirty="0"/>
              <a:t>Surface</a:t>
            </a:r>
            <a:r>
              <a:rPr lang="zh-CN" altLang="en-US" dirty="0"/>
              <a:t> </a:t>
            </a:r>
            <a:r>
              <a:rPr lang="en-US" altLang="zh-CN" dirty="0"/>
              <a:t>Conditions,</a:t>
            </a:r>
            <a:r>
              <a:rPr lang="zh-CN" altLang="en-US" dirty="0"/>
              <a:t> </a:t>
            </a:r>
            <a:r>
              <a:rPr lang="en-US" altLang="zh-CN" dirty="0"/>
              <a:t>Special</a:t>
            </a:r>
            <a:r>
              <a:rPr lang="zh-CN" altLang="en-US" dirty="0"/>
              <a:t> </a:t>
            </a:r>
            <a:r>
              <a:rPr lang="en-US" altLang="zh-CN" dirty="0"/>
              <a:t>Conditions</a:t>
            </a:r>
            <a:r>
              <a:rPr lang="zh-CN" altLang="en-US" dirty="0"/>
              <a:t> </a:t>
            </a:r>
            <a:r>
              <a:rPr lang="en-US" altLang="zh-CN" dirty="0"/>
              <a:t>at</a:t>
            </a:r>
            <a:r>
              <a:rPr lang="zh-CN" altLang="en-US" dirty="0"/>
              <a:t> </a:t>
            </a:r>
            <a:r>
              <a:rPr lang="en-US" altLang="zh-CN" dirty="0"/>
              <a:t>Site,</a:t>
            </a:r>
            <a:r>
              <a:rPr lang="zh-CN" altLang="en-US" dirty="0"/>
              <a:t> </a:t>
            </a:r>
            <a:r>
              <a:rPr lang="en-US" altLang="zh-CN" dirty="0"/>
              <a:t>Carriageway</a:t>
            </a:r>
            <a:r>
              <a:rPr lang="zh-CN" altLang="en-US" dirty="0"/>
              <a:t> </a:t>
            </a:r>
            <a:r>
              <a:rPr lang="en-US" altLang="zh-CN" dirty="0"/>
              <a:t>Hazards,</a:t>
            </a:r>
            <a:r>
              <a:rPr lang="zh-CN" altLang="en-US" dirty="0"/>
              <a:t> </a:t>
            </a:r>
            <a:r>
              <a:rPr lang="en-US" altLang="zh-CN" dirty="0"/>
              <a:t>Urban</a:t>
            </a:r>
            <a:r>
              <a:rPr lang="zh-CN" altLang="en-US" dirty="0"/>
              <a:t> </a:t>
            </a:r>
            <a:r>
              <a:rPr lang="en-US" altLang="zh-CN" dirty="0"/>
              <a:t>or</a:t>
            </a:r>
            <a:r>
              <a:rPr lang="zh-CN" altLang="en-US" dirty="0"/>
              <a:t> </a:t>
            </a:r>
            <a:r>
              <a:rPr lang="en-US" altLang="zh-CN" dirty="0"/>
              <a:t>Rural</a:t>
            </a:r>
            <a:r>
              <a:rPr lang="zh-CN" altLang="en-US" dirty="0"/>
              <a:t> </a:t>
            </a:r>
            <a:r>
              <a:rPr lang="en-US" altLang="zh-CN" dirty="0"/>
              <a:t>Area,</a:t>
            </a:r>
            <a:r>
              <a:rPr lang="zh-CN" altLang="en-US" dirty="0"/>
              <a:t> </a:t>
            </a:r>
            <a:r>
              <a:rPr lang="en-US" altLang="zh-CN" dirty="0"/>
              <a:t>Did</a:t>
            </a:r>
            <a:r>
              <a:rPr lang="zh-CN" altLang="en-US" dirty="0"/>
              <a:t> </a:t>
            </a:r>
            <a:r>
              <a:rPr lang="en-US" altLang="zh-CN" dirty="0"/>
              <a:t>Police</a:t>
            </a:r>
            <a:r>
              <a:rPr lang="zh-CN" altLang="en-US" dirty="0"/>
              <a:t> </a:t>
            </a:r>
            <a:r>
              <a:rPr lang="en-US" altLang="zh-CN" dirty="0"/>
              <a:t>Officer</a:t>
            </a:r>
            <a:r>
              <a:rPr lang="zh-CN" altLang="en-US" dirty="0"/>
              <a:t> </a:t>
            </a:r>
            <a:r>
              <a:rPr lang="en-US" altLang="zh-CN" dirty="0"/>
              <a:t>Attend</a:t>
            </a:r>
            <a:r>
              <a:rPr lang="zh-CN" altLang="en-US" dirty="0"/>
              <a:t> </a:t>
            </a:r>
            <a:r>
              <a:rPr lang="en-US" altLang="zh-CN" dirty="0"/>
              <a:t>Scene</a:t>
            </a:r>
            <a:r>
              <a:rPr lang="zh-CN" altLang="en-US" dirty="0"/>
              <a:t> </a:t>
            </a:r>
            <a:r>
              <a:rPr lang="en-US" altLang="zh-CN" dirty="0"/>
              <a:t>of</a:t>
            </a:r>
            <a:r>
              <a:rPr lang="zh-CN" altLang="en-US" dirty="0"/>
              <a:t> </a:t>
            </a:r>
            <a:r>
              <a:rPr lang="en-US" altLang="zh-CN" dirty="0"/>
              <a:t>Accident,</a:t>
            </a:r>
            <a:r>
              <a:rPr lang="zh-CN" altLang="en-US" dirty="0"/>
              <a:t> </a:t>
            </a:r>
            <a:r>
              <a:rPr lang="en-US" altLang="zh-CN" dirty="0"/>
              <a:t>Hour,</a:t>
            </a:r>
            <a:r>
              <a:rPr lang="zh-CN" altLang="en-US" dirty="0"/>
              <a:t> </a:t>
            </a:r>
            <a:r>
              <a:rPr lang="en-US" altLang="zh-CN" dirty="0"/>
              <a:t>Peak</a:t>
            </a:r>
          </a:p>
          <a:p>
            <a:endParaRPr lang="en-US" altLang="zh-CN" dirty="0"/>
          </a:p>
          <a:p>
            <a:pPr lvl="2"/>
            <a:endParaRPr lang="en-US" altLang="zh-CN" dirty="0"/>
          </a:p>
          <a:p>
            <a:pPr lvl="1"/>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740046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endParaRPr lang="en-US" altLang="zh-CN" dirty="0"/>
          </a:p>
          <a:p>
            <a:endParaRPr lang="en-US" dirty="0"/>
          </a:p>
        </p:txBody>
      </p:sp>
      <p:sp>
        <p:nvSpPr>
          <p:cNvPr id="4" name="Title 3"/>
          <p:cNvSpPr>
            <a:spLocks noGrp="1"/>
          </p:cNvSpPr>
          <p:nvPr>
            <p:ph type="title"/>
          </p:nvPr>
        </p:nvSpPr>
        <p:spPr/>
        <p:txBody>
          <a:bodyPr/>
          <a:lstStyle/>
          <a:p>
            <a:r>
              <a:rPr lang="en-US" altLang="zh-CN" dirty="0"/>
              <a:t>methods</a:t>
            </a:r>
            <a:endParaRPr lang="en-US" dirty="0"/>
          </a:p>
        </p:txBody>
      </p:sp>
      <p:sp>
        <p:nvSpPr>
          <p:cNvPr id="5" name="Content Placeholder 2">
            <a:extLst>
              <a:ext uri="{FF2B5EF4-FFF2-40B4-BE49-F238E27FC236}">
                <a16:creationId xmlns:a16="http://schemas.microsoft.com/office/drawing/2014/main" id="{C971E82A-68DB-7246-8D85-0253136D07DD}"/>
              </a:ext>
            </a:extLst>
          </p:cNvPr>
          <p:cNvSpPr txBox="1">
            <a:spLocks/>
          </p:cNvSpPr>
          <p:nvPr/>
        </p:nvSpPr>
        <p:spPr>
          <a:xfrm>
            <a:off x="457200" y="1752600"/>
            <a:ext cx="8559478" cy="472922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US" altLang="zh-CN" dirty="0"/>
              <a:t>Using</a:t>
            </a:r>
            <a:r>
              <a:rPr lang="zh-CN" altLang="en-US" dirty="0"/>
              <a:t> </a:t>
            </a:r>
            <a:r>
              <a:rPr lang="en-US" altLang="zh-CN" dirty="0"/>
              <a:t>Python</a:t>
            </a:r>
            <a:r>
              <a:rPr lang="zh-CN" altLang="en-US" dirty="0"/>
              <a:t> </a:t>
            </a:r>
            <a:r>
              <a:rPr lang="en-US" altLang="zh-CN" dirty="0"/>
              <a:t>to</a:t>
            </a:r>
            <a:r>
              <a:rPr lang="zh-CN" altLang="en-US" dirty="0"/>
              <a:t> </a:t>
            </a:r>
            <a:r>
              <a:rPr lang="en-US" altLang="zh-CN" dirty="0"/>
              <a:t>conduct:</a:t>
            </a:r>
          </a:p>
          <a:p>
            <a:pPr lvl="1"/>
            <a:r>
              <a:rPr lang="en-US" altLang="zh-CN" dirty="0"/>
              <a:t>Data</a:t>
            </a:r>
            <a:r>
              <a:rPr lang="zh-CN" altLang="en-US" dirty="0"/>
              <a:t> </a:t>
            </a:r>
            <a:r>
              <a:rPr lang="en-US" altLang="zh-CN" dirty="0"/>
              <a:t>preprocessing</a:t>
            </a:r>
          </a:p>
          <a:p>
            <a:pPr lvl="1"/>
            <a:r>
              <a:rPr lang="en-US" altLang="zh-CN" dirty="0"/>
              <a:t>Machine</a:t>
            </a:r>
            <a:r>
              <a:rPr lang="zh-CN" altLang="en-US" dirty="0"/>
              <a:t> </a:t>
            </a:r>
            <a:r>
              <a:rPr lang="en-US" altLang="zh-CN" dirty="0"/>
              <a:t>learning</a:t>
            </a:r>
            <a:r>
              <a:rPr lang="zh-CN" altLang="en-US" dirty="0"/>
              <a:t> </a:t>
            </a:r>
            <a:r>
              <a:rPr lang="en-US" altLang="zh-CN" dirty="0"/>
              <a:t>Network:</a:t>
            </a:r>
          </a:p>
          <a:p>
            <a:pPr lvl="2"/>
            <a:r>
              <a:rPr lang="en-US" altLang="zh-CN" dirty="0"/>
              <a:t>Random</a:t>
            </a:r>
            <a:r>
              <a:rPr lang="zh-CN" altLang="en-US" dirty="0"/>
              <a:t> </a:t>
            </a:r>
            <a:r>
              <a:rPr lang="en-US" altLang="zh-CN" dirty="0"/>
              <a:t>Forest</a:t>
            </a:r>
          </a:p>
          <a:p>
            <a:pPr lvl="2"/>
            <a:r>
              <a:rPr lang="en-US" altLang="zh-CN" dirty="0"/>
              <a:t>Neural</a:t>
            </a:r>
            <a:r>
              <a:rPr lang="zh-CN" altLang="en-US" dirty="0"/>
              <a:t> </a:t>
            </a:r>
            <a:r>
              <a:rPr lang="en-US" altLang="zh-CN" dirty="0"/>
              <a:t>Network</a:t>
            </a:r>
          </a:p>
          <a:p>
            <a:pPr lvl="2"/>
            <a:r>
              <a:rPr lang="en-US" altLang="zh-CN" dirty="0"/>
              <a:t>Naïve</a:t>
            </a:r>
            <a:r>
              <a:rPr lang="zh-CN" altLang="en-US" dirty="0"/>
              <a:t> </a:t>
            </a:r>
            <a:r>
              <a:rPr lang="en-US" altLang="zh-CN" dirty="0"/>
              <a:t>Bayes</a:t>
            </a:r>
          </a:p>
          <a:p>
            <a:pPr lvl="2"/>
            <a:r>
              <a:rPr lang="en-US" altLang="zh-CN" dirty="0"/>
              <a:t>Support</a:t>
            </a:r>
            <a:r>
              <a:rPr lang="zh-CN" altLang="en-US" dirty="0"/>
              <a:t> </a:t>
            </a:r>
            <a:r>
              <a:rPr lang="en-US" altLang="zh-CN" dirty="0"/>
              <a:t>Vector</a:t>
            </a:r>
            <a:r>
              <a:rPr lang="zh-CN" altLang="en-US" dirty="0"/>
              <a:t> </a:t>
            </a:r>
            <a:r>
              <a:rPr lang="en-US" altLang="zh-CN" dirty="0"/>
              <a:t>Machine</a:t>
            </a:r>
            <a:r>
              <a:rPr lang="zh-CN" altLang="en-US" dirty="0"/>
              <a:t> </a:t>
            </a:r>
            <a:r>
              <a:rPr lang="en-US" altLang="zh-CN" dirty="0"/>
              <a:t>(SVM)</a:t>
            </a:r>
          </a:p>
          <a:p>
            <a:pPr marL="411480" lvl="1" indent="0">
              <a:buNone/>
            </a:pPr>
            <a:endParaRPr lang="en-US" altLang="zh-CN" dirty="0"/>
          </a:p>
          <a:p>
            <a:pPr marL="411480" lvl="1" indent="0">
              <a:buNone/>
            </a:pPr>
            <a:endParaRPr lang="en-US" altLang="zh-CN" dirty="0"/>
          </a:p>
          <a:p>
            <a:pPr marL="685800" lvl="2" indent="0">
              <a:buNone/>
            </a:pPr>
            <a:endParaRPr lang="en-US" altLang="zh-CN" dirty="0"/>
          </a:p>
          <a:p>
            <a:pPr lvl="2"/>
            <a:endParaRPr lang="en-US" altLang="zh-CN" dirty="0"/>
          </a:p>
          <a:p>
            <a:pPr lvl="1"/>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208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Results</a:t>
            </a:r>
            <a:r>
              <a:rPr lang="zh-CN" altLang="en-US" dirty="0"/>
              <a:t> </a:t>
            </a:r>
            <a:r>
              <a:rPr lang="en-US" altLang="zh-CN" dirty="0"/>
              <a:t>&amp;</a:t>
            </a:r>
            <a:r>
              <a:rPr lang="zh-CN" altLang="en-US" dirty="0"/>
              <a:t> </a:t>
            </a:r>
            <a:r>
              <a:rPr lang="en-US" altLang="zh-CN" dirty="0"/>
              <a:t>Analysis</a:t>
            </a:r>
            <a:endParaRPr lang="en-US" dirty="0"/>
          </a:p>
        </p:txBody>
      </p:sp>
      <p:sp>
        <p:nvSpPr>
          <p:cNvPr id="3" name="内容占位符 2">
            <a:extLst>
              <a:ext uri="{FF2B5EF4-FFF2-40B4-BE49-F238E27FC236}">
                <a16:creationId xmlns:a16="http://schemas.microsoft.com/office/drawing/2014/main" id="{46323209-4C30-F340-813B-41AC0223945A}"/>
              </a:ext>
            </a:extLst>
          </p:cNvPr>
          <p:cNvSpPr>
            <a:spLocks noGrp="1"/>
          </p:cNvSpPr>
          <p:nvPr>
            <p:ph idx="1"/>
          </p:nvPr>
        </p:nvSpPr>
        <p:spPr>
          <a:xfrm>
            <a:off x="457200" y="1752600"/>
            <a:ext cx="8229600" cy="4373563"/>
          </a:xfrm>
        </p:spPr>
        <p:txBody>
          <a:bodyPr/>
          <a:lstStyle/>
          <a:p>
            <a:r>
              <a:rPr kumimoji="1" lang="en-US" altLang="zh-CN" dirty="0"/>
              <a:t>Random</a:t>
            </a:r>
            <a:r>
              <a:rPr kumimoji="1" lang="zh-CN" altLang="en-US" dirty="0"/>
              <a:t> </a:t>
            </a:r>
            <a:r>
              <a:rPr kumimoji="1" lang="en-US" altLang="zh-CN" dirty="0"/>
              <a:t>Forest</a:t>
            </a:r>
          </a:p>
          <a:p>
            <a:endParaRPr kumimoji="1" lang="en-US" altLang="zh-CN" dirty="0"/>
          </a:p>
          <a:p>
            <a:endParaRPr kumimoji="1" lang="zh-CN" altLang="en-US" dirty="0"/>
          </a:p>
        </p:txBody>
      </p:sp>
      <p:pic>
        <p:nvPicPr>
          <p:cNvPr id="1034" name="Picture 10" descr="https://lh5.googleusercontent.com/PUoAAnfGkil79cc7h7cdL6KMYJ_Ld22NPKSUF7lezZPzEOx_kucl5XLiqfct1btDRM56RteksTDawiK1wHZ6hqguc6fzqMj4SyMekAxgMMxR0sPxT9CGyUpHj7TomwDkbysUHNvV">
            <a:extLst>
              <a:ext uri="{FF2B5EF4-FFF2-40B4-BE49-F238E27FC236}">
                <a16:creationId xmlns:a16="http://schemas.microsoft.com/office/drawing/2014/main" id="{67558517-E82C-D246-B674-5C01B3202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013" y="2318707"/>
            <a:ext cx="2984500" cy="2997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lh6.googleusercontent.com/r1ddFFSj3gag3m3v_L8J7iDhCMI5oXB5giBF_PSZiVdySXCuZNduNHXtr9Z-dJqd8nA7xDNDvsHRsFxSaX07Mqplz9SLoc-jskKE3UjIncZ6Ky8ic8ci7nDKsSG9mHIqBN657ett">
            <a:extLst>
              <a:ext uri="{FF2B5EF4-FFF2-40B4-BE49-F238E27FC236}">
                <a16:creationId xmlns:a16="http://schemas.microsoft.com/office/drawing/2014/main" id="{7DD54F40-001F-D34E-B5EB-AB1EDB9F25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856" y="2153607"/>
            <a:ext cx="44196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9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Results</a:t>
            </a:r>
            <a:r>
              <a:rPr lang="zh-CN" altLang="en-US" dirty="0"/>
              <a:t> </a:t>
            </a:r>
            <a:r>
              <a:rPr lang="en-US" altLang="zh-CN" dirty="0"/>
              <a:t>&amp;</a:t>
            </a:r>
            <a:r>
              <a:rPr lang="zh-CN" altLang="en-US" dirty="0"/>
              <a:t> </a:t>
            </a:r>
            <a:r>
              <a:rPr lang="en-US" altLang="zh-CN" dirty="0"/>
              <a:t>Analysis</a:t>
            </a:r>
            <a:endParaRPr lang="en-US" dirty="0"/>
          </a:p>
        </p:txBody>
      </p:sp>
      <p:sp>
        <p:nvSpPr>
          <p:cNvPr id="5" name="Content Placeholder 4"/>
          <p:cNvSpPr>
            <a:spLocks noGrp="1"/>
          </p:cNvSpPr>
          <p:nvPr>
            <p:ph idx="1"/>
          </p:nvPr>
        </p:nvSpPr>
        <p:spPr/>
        <p:txBody>
          <a:bodyPr/>
          <a:lstStyle/>
          <a:p>
            <a:pPr lvl="1"/>
            <a:r>
              <a:rPr lang="en-US" altLang="zh-CN" dirty="0"/>
              <a:t>Neural</a:t>
            </a:r>
            <a:r>
              <a:rPr lang="zh-CN" altLang="en-US" dirty="0"/>
              <a:t> </a:t>
            </a:r>
            <a:r>
              <a:rPr lang="en-US" altLang="zh-CN" dirty="0"/>
              <a:t>Network</a:t>
            </a:r>
            <a:endParaRPr lang="en-US" dirty="0"/>
          </a:p>
        </p:txBody>
      </p:sp>
      <p:pic>
        <p:nvPicPr>
          <p:cNvPr id="2050" name="Picture 2" descr="https://lh5.googleusercontent.com/u5aZNXZuN35aleottc6mykX8i8dR77XhHOvIe_YRD_IrarFwwGMZwPO21SQqutMkbpOvm9jmAbZGgm_M4_W9aH7Nz6th3YaK2c27ANyWvekIHUwyJrDNzltqXmIb3MPOG2JF5ril">
            <a:extLst>
              <a:ext uri="{FF2B5EF4-FFF2-40B4-BE49-F238E27FC236}">
                <a16:creationId xmlns:a16="http://schemas.microsoft.com/office/drawing/2014/main" id="{2735BCC6-CED3-A14B-9000-77F759C2F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138" y="2242681"/>
            <a:ext cx="311150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ZJQnUtpF1XErxoqfnhBe7YQ6zKhUwXstqKQ2Kim350Jrr_lMSSoCGcE_N_2aeVAdssIvnRs26BvtJAmTeCS1y8dh_C5Ek_zTo_FPVQ7N2Ww8IJZTZ9Saz7uwNeDu1e7kybJKFYJP">
            <a:extLst>
              <a:ext uri="{FF2B5EF4-FFF2-40B4-BE49-F238E27FC236}">
                <a16:creationId xmlns:a16="http://schemas.microsoft.com/office/drawing/2014/main" id="{9F63513D-2CFE-9E4F-93C0-7D5DFA7750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4500" y="2160131"/>
            <a:ext cx="4432300" cy="328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656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Results</a:t>
            </a:r>
            <a:r>
              <a:rPr lang="zh-CN" altLang="en-US" dirty="0"/>
              <a:t> </a:t>
            </a:r>
            <a:r>
              <a:rPr lang="en-US" altLang="zh-CN" dirty="0"/>
              <a:t>&amp;</a:t>
            </a:r>
            <a:r>
              <a:rPr lang="zh-CN" altLang="en-US" dirty="0"/>
              <a:t> </a:t>
            </a:r>
            <a:r>
              <a:rPr lang="en-US" altLang="zh-CN" dirty="0"/>
              <a:t>Analysis</a:t>
            </a:r>
            <a:endParaRPr lang="en-US" dirty="0"/>
          </a:p>
        </p:txBody>
      </p:sp>
      <p:sp>
        <p:nvSpPr>
          <p:cNvPr id="5" name="Content Placeholder 4"/>
          <p:cNvSpPr>
            <a:spLocks noGrp="1"/>
          </p:cNvSpPr>
          <p:nvPr>
            <p:ph idx="1"/>
          </p:nvPr>
        </p:nvSpPr>
        <p:spPr/>
        <p:txBody>
          <a:bodyPr/>
          <a:lstStyle/>
          <a:p>
            <a:r>
              <a:rPr lang="en-US" altLang="zh-CN" dirty="0"/>
              <a:t>Naïve</a:t>
            </a:r>
            <a:r>
              <a:rPr lang="zh-CN" altLang="en-US" dirty="0"/>
              <a:t> </a:t>
            </a:r>
            <a:r>
              <a:rPr lang="en-US" altLang="zh-CN" dirty="0"/>
              <a:t>Bayes</a:t>
            </a:r>
            <a:endParaRPr lang="en-US" dirty="0"/>
          </a:p>
        </p:txBody>
      </p:sp>
      <p:pic>
        <p:nvPicPr>
          <p:cNvPr id="3074" name="Picture 2" descr="https://lh6.googleusercontent.com/uGQOuQELVH2jp0NAUruyMOyuBtb7HIqaccvDRrdjb0BwRqebK9HTFygRpevLhhM4WQfl_YHgeVDN_poOk0Zc8ifhYmUC_2X33OYolTSkAYgqH88CbrhytCFV7nfBktduFLyAC8YO">
            <a:extLst>
              <a:ext uri="{FF2B5EF4-FFF2-40B4-BE49-F238E27FC236}">
                <a16:creationId xmlns:a16="http://schemas.microsoft.com/office/drawing/2014/main" id="{B7149906-FF25-E948-BAD9-F1AD3DC92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83" y="2421731"/>
            <a:ext cx="3035300" cy="30353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5.googleusercontent.com/UkaXnKYN8kv3B09xQVw05aTe3R4r5Qn4LpR4qXppu_zOHHwpNLifwZjxuUYVLB3mTBS9fWtdDbD-gv1F2eaGJWhhQhJqYOyOjWJj3ZcI7h9dceK7bYaBPhTvN3eFa1rcfWrhfAGw">
            <a:extLst>
              <a:ext uri="{FF2B5EF4-FFF2-40B4-BE49-F238E27FC236}">
                <a16:creationId xmlns:a16="http://schemas.microsoft.com/office/drawing/2014/main" id="{B3DDA653-753D-6545-91C6-3C74CF5FCA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2066" y="2288381"/>
            <a:ext cx="4381500"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61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Results</a:t>
            </a:r>
            <a:r>
              <a:rPr lang="zh-CN" altLang="en-US" dirty="0"/>
              <a:t> </a:t>
            </a:r>
            <a:r>
              <a:rPr lang="en-US" altLang="zh-CN" dirty="0"/>
              <a:t>&amp;</a:t>
            </a:r>
            <a:r>
              <a:rPr lang="zh-CN" altLang="en-US" dirty="0"/>
              <a:t> </a:t>
            </a:r>
            <a:r>
              <a:rPr lang="en-US" altLang="zh-CN" dirty="0"/>
              <a:t>Analysis</a:t>
            </a:r>
            <a:endParaRPr lang="en-US" dirty="0"/>
          </a:p>
        </p:txBody>
      </p:sp>
      <p:sp>
        <p:nvSpPr>
          <p:cNvPr id="5" name="Content Placeholder 4"/>
          <p:cNvSpPr>
            <a:spLocks noGrp="1"/>
          </p:cNvSpPr>
          <p:nvPr>
            <p:ph idx="1"/>
          </p:nvPr>
        </p:nvSpPr>
        <p:spPr/>
        <p:txBody>
          <a:bodyPr/>
          <a:lstStyle/>
          <a:p>
            <a:r>
              <a:rPr lang="en-US" altLang="zh-CN" dirty="0"/>
              <a:t>SVM</a:t>
            </a:r>
          </a:p>
          <a:p>
            <a:pPr lvl="1"/>
            <a:r>
              <a:rPr lang="en-US" altLang="zh-CN" dirty="0"/>
              <a:t>The</a:t>
            </a:r>
            <a:r>
              <a:rPr lang="zh-CN" altLang="en-US" dirty="0"/>
              <a:t> </a:t>
            </a:r>
            <a:r>
              <a:rPr lang="en-US" altLang="zh-CN" dirty="0"/>
              <a:t>classification</a:t>
            </a:r>
            <a:r>
              <a:rPr lang="zh-CN" altLang="en-US" dirty="0"/>
              <a:t> </a:t>
            </a:r>
            <a:r>
              <a:rPr lang="en-US" altLang="zh-CN" dirty="0"/>
              <a:t>report</a:t>
            </a:r>
            <a:r>
              <a:rPr lang="zh-CN" altLang="en-US" dirty="0"/>
              <a:t> </a:t>
            </a:r>
            <a:r>
              <a:rPr lang="en-US" altLang="zh-CN" dirty="0"/>
              <a:t>for</a:t>
            </a:r>
            <a:r>
              <a:rPr lang="zh-CN" altLang="en-US" dirty="0"/>
              <a:t> </a:t>
            </a:r>
            <a:r>
              <a:rPr lang="en-US" altLang="zh-CN" dirty="0"/>
              <a:t>linear</a:t>
            </a:r>
            <a:r>
              <a:rPr lang="zh-CN" altLang="en-US" dirty="0"/>
              <a:t> </a:t>
            </a:r>
            <a:r>
              <a:rPr lang="en-US" altLang="zh-CN" dirty="0"/>
              <a:t>SVC</a:t>
            </a:r>
          </a:p>
          <a:p>
            <a:pPr lvl="1"/>
            <a:endParaRPr lang="en-US" dirty="0"/>
          </a:p>
        </p:txBody>
      </p:sp>
      <p:pic>
        <p:nvPicPr>
          <p:cNvPr id="4" name="图片 3">
            <a:extLst>
              <a:ext uri="{FF2B5EF4-FFF2-40B4-BE49-F238E27FC236}">
                <a16:creationId xmlns:a16="http://schemas.microsoft.com/office/drawing/2014/main" id="{3BBEA5B4-7502-6D4E-B370-40097E072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782" y="2999581"/>
            <a:ext cx="7543800" cy="1879600"/>
          </a:xfrm>
          <a:prstGeom prst="rect">
            <a:avLst/>
          </a:prstGeom>
        </p:spPr>
      </p:pic>
    </p:spTree>
    <p:extLst>
      <p:ext uri="{BB962C8B-B14F-4D97-AF65-F5344CB8AC3E}">
        <p14:creationId xmlns:p14="http://schemas.microsoft.com/office/powerpoint/2010/main" val="1117975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Apothecary.thmx</Template>
  <TotalTime>468</TotalTime>
  <Words>544</Words>
  <Application>Microsoft Macintosh PowerPoint</Application>
  <PresentationFormat>全屏显示(4:3)</PresentationFormat>
  <Paragraphs>81</Paragraphs>
  <Slides>13</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DengXian</vt:lpstr>
      <vt:lpstr>宋体</vt:lpstr>
      <vt:lpstr>微软雅黑</vt:lpstr>
      <vt:lpstr>Arial</vt:lpstr>
      <vt:lpstr>Book Antiqua</vt:lpstr>
      <vt:lpstr>Century Gothic</vt:lpstr>
      <vt:lpstr>Mangal</vt:lpstr>
      <vt:lpstr>Apothecary</vt:lpstr>
      <vt:lpstr>UK Traffic Accidents Analysis</vt:lpstr>
      <vt:lpstr>Introduction</vt:lpstr>
      <vt:lpstr>Dataset</vt:lpstr>
      <vt:lpstr>Dataset</vt:lpstr>
      <vt:lpstr>methods</vt:lpstr>
      <vt:lpstr>Results &amp; Analysis</vt:lpstr>
      <vt:lpstr>Results &amp; Analysis</vt:lpstr>
      <vt:lpstr>Results &amp; Analysis</vt:lpstr>
      <vt:lpstr>Results &amp; Analysis</vt:lpstr>
      <vt:lpstr>Results &amp; Analysis</vt:lpstr>
      <vt:lpstr>SUMMARY &amp; conclusion</vt:lpstr>
      <vt:lpstr>reference</vt:lpstr>
      <vt:lpstr>THE END</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Influenza View With Twitter</dc:title>
  <dc:creator>Mengjie</dc:creator>
  <cp:lastModifiedBy>yilin wang</cp:lastModifiedBy>
  <cp:revision>15</cp:revision>
  <dcterms:created xsi:type="dcterms:W3CDTF">2018-03-18T20:49:50Z</dcterms:created>
  <dcterms:modified xsi:type="dcterms:W3CDTF">2018-08-13T10:56:25Z</dcterms:modified>
</cp:coreProperties>
</file>