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7"/>
  </p:notesMasterIdLst>
  <p:handoutMasterIdLst>
    <p:handoutMasterId r:id="rId18"/>
  </p:handoutMasterIdLst>
  <p:sldIdLst>
    <p:sldId id="322" r:id="rId4"/>
    <p:sldId id="326" r:id="rId5"/>
    <p:sldId id="385" r:id="rId6"/>
    <p:sldId id="417" r:id="rId7"/>
    <p:sldId id="419" r:id="rId8"/>
    <p:sldId id="430" r:id="rId9"/>
    <p:sldId id="432" r:id="rId10"/>
    <p:sldId id="448" r:id="rId11"/>
    <p:sldId id="434" r:id="rId12"/>
    <p:sldId id="435" r:id="rId13"/>
    <p:sldId id="436" r:id="rId14"/>
    <p:sldId id="433" r:id="rId15"/>
    <p:sldId id="395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7" autoAdjust="0"/>
    <p:restoredTop sz="95244" autoAdjust="0"/>
  </p:normalViewPr>
  <p:slideViewPr>
    <p:cSldViewPr snapToGrid="0">
      <p:cViewPr varScale="1">
        <p:scale>
          <a:sx n="99" d="100"/>
          <a:sy n="99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6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42656-5391-49A5-A7FC-B8A5B939C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77BC-7EDF-4F2B-970C-48DE3AD1D1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A1BD-F8DC-46A2-8B2E-F641044A8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89ED-0E1A-4C5C-AF99-D34ABB161E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3EB2-A482-497D-B457-EC21646C6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../media/image1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22" y="-1"/>
            <a:ext cx="12215105" cy="4201553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" y="48399"/>
            <a:ext cx="2772739" cy="10738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4725" y="2008505"/>
            <a:ext cx="7899400" cy="110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字符串类</a:t>
            </a:r>
            <a:r>
              <a:rPr lang="en-US" altLang="zh-CN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向量类模板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有关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Vector&lt;T&gt;&amp; operator=(const Vector&lt;T&gt;&amp; other);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   Vector&lt;T&gt;&amp; operator=(Vector&lt;T&gt;&amp;&amp; other) noexcept;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8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endParaRPr lang="zh-CN" altLang="en-US" sz="28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584573" cy="460375"/>
            <a:chOff x="539474" y="820475"/>
            <a:chExt cx="5954841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873617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对象结构（向量类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模板）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>
            <a:off x="8523605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有关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运算符：</a:t>
            </a: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重载运算符：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T&amp; operator[](size_t index);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const T&amp; operator[](size_t index)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Vector&lt;T&gt; operator+(const Vector&lt;T&gt;&amp; other)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Vector&lt;T&gt;&amp; operator+=(const Vector&lt;T&gt;&amp; other);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friend std::ostream&amp; operator&lt;&lt;(std::ostream&amp; os, const Vector&lt;T&gt;&amp; vec) {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    for (const auto&amp; elem : vec.data) {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        os &lt;&lt; elem &lt;&lt; " ";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    }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    return os;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   }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800" i="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endParaRPr lang="zh-CN" altLang="en-US" sz="2400" b="1" dirty="0"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584573" cy="460375"/>
            <a:chOff x="539474" y="820475"/>
            <a:chExt cx="5954841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873617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对象结构（向量类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模板）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>
            <a:off x="8523605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其他成员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size_t size() const;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algn="l"/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void resize(size_t newSize, const T&amp; value = T());</a:t>
            </a: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异常处理类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class SizeMismatchException {};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class OutOfBoundsException {};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584573" cy="460375"/>
            <a:chOff x="539474" y="820475"/>
            <a:chExt cx="5954841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873617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对象结构（向量类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模板）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>
            <a:off x="8523605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24508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4913" y="3004305"/>
            <a:ext cx="2722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</a:t>
            </a:r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演示</a:t>
            </a:r>
            <a:endParaRPr lang="zh-CN" altLang="en-US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solidFill>
              <a:srgbClr val="245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40785" y="1548353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0E4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6600" b="1" dirty="0">
              <a:solidFill>
                <a:srgbClr val="0E4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3071" y="6232849"/>
            <a:ext cx="718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58166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1" y="-1"/>
            <a:ext cx="4578845" cy="6858001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76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9755" y="2452201"/>
            <a:ext cx="188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60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>
            <p:custDataLst>
              <p:tags r:id="rId1"/>
            </p:custDataLst>
          </p:nvPr>
        </p:nvGrpSpPr>
        <p:grpSpPr>
          <a:xfrm>
            <a:off x="6511473" y="1842736"/>
            <a:ext cx="5199797" cy="3249958"/>
            <a:chOff x="6350000" y="2459466"/>
            <a:chExt cx="5199797" cy="3249958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0000" y="2459466"/>
              <a:ext cx="5018314" cy="3249958"/>
              <a:chOff x="6350000" y="2459466"/>
              <a:chExt cx="5018314" cy="3249958"/>
            </a:xfrm>
          </p:grpSpPr>
          <p:sp>
            <p:nvSpPr>
              <p:cNvPr id="49" name="矩形: 圆角 25"/>
              <p:cNvSpPr/>
              <p:nvPr>
                <p:custDataLst>
                  <p:tags r:id="rId2"/>
                </p:custDataLst>
              </p:nvPr>
            </p:nvSpPr>
            <p:spPr>
              <a:xfrm>
                <a:off x="6350000" y="2459466"/>
                <a:ext cx="5018314" cy="863523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0">
                      <a:srgbClr val="133789"/>
                    </a:gs>
                    <a:gs pos="70000">
                      <a:srgbClr val="2A7DDA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81030" y="2625968"/>
                <a:ext cx="850784" cy="4603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rgbClr val="0070C0"/>
                        </a:gs>
                        <a:gs pos="100000">
                          <a:srgbClr val="133789"/>
                        </a:gs>
                      </a:gsLst>
                      <a:lin ang="10800000" scaled="1"/>
                      <a:tileRect/>
                    </a:gradFill>
                    <a:latin typeface="思源黑体 CN Bold" panose="020B0800000000000000" pitchFamily="34" charset="-122"/>
                    <a:ea typeface="思源黑体 CN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2400" b="1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en-US" altLang="zh-CN" sz="24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: 圆角 27"/>
              <p:cNvSpPr/>
              <p:nvPr>
                <p:custDataLst>
                  <p:tags r:id="rId4"/>
                </p:custDataLst>
              </p:nvPr>
            </p:nvSpPr>
            <p:spPr>
              <a:xfrm>
                <a:off x="6350000" y="3613261"/>
                <a:ext cx="5018314" cy="863523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0">
                      <a:srgbClr val="133789"/>
                    </a:gs>
                    <a:gs pos="70000">
                      <a:srgbClr val="2A7DDA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81030" y="3816609"/>
                <a:ext cx="850784" cy="4603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rgbClr val="0070C0"/>
                        </a:gs>
                        <a:gs pos="100000">
                          <a:srgbClr val="133789"/>
                        </a:gs>
                      </a:gsLst>
                      <a:lin ang="10800000" scaled="1"/>
                      <a:tileRect/>
                    </a:gradFill>
                    <a:latin typeface="思源黑体 CN Bold" panose="020B0800000000000000" pitchFamily="34" charset="-122"/>
                    <a:ea typeface="思源黑体 CN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2400" b="1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en-US" altLang="zh-CN" sz="24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矩形: 圆角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6350000" y="4845901"/>
                <a:ext cx="5018314" cy="863523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0">
                      <a:srgbClr val="133789"/>
                    </a:gs>
                    <a:gs pos="70000">
                      <a:srgbClr val="2A7DDA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sp>
            <p:nvSpPr>
              <p:cNvPr id="54" name="文本框 5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81030" y="5054617"/>
                <a:ext cx="850784" cy="4603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rgbClr val="0070C0"/>
                        </a:gs>
                        <a:gs pos="100000">
                          <a:srgbClr val="133789"/>
                        </a:gs>
                      </a:gsLst>
                      <a:lin ang="10800000" scaled="1"/>
                      <a:tileRect/>
                    </a:gradFill>
                    <a:latin typeface="思源黑体 CN Bold" panose="020B0800000000000000" pitchFamily="34" charset="-122"/>
                    <a:ea typeface="思源黑体 CN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2400" b="1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文本框 55"/>
            <p:cNvSpPr txBox="1"/>
            <p:nvPr>
              <p:custDataLst>
                <p:tags r:id="rId8"/>
              </p:custDataLst>
            </p:nvPr>
          </p:nvSpPr>
          <p:spPr>
            <a:xfrm>
              <a:off x="7175940" y="5038434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具体呈现</a:t>
              </a:r>
              <a:endParaRPr lang="zh-CN" altLang="en-US" sz="2400" b="1" spc="600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9"/>
              </p:custDataLst>
            </p:nvPr>
          </p:nvSpPr>
          <p:spPr>
            <a:xfrm>
              <a:off x="7175917" y="3787656"/>
              <a:ext cx="4373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对象结构（向量类</a:t>
              </a:r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模板）</a:t>
              </a:r>
              <a:endParaRPr lang="zh-CN" altLang="en-US" sz="2400" b="1" spc="600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>
              <p:custDataLst>
                <p:tags r:id="rId10"/>
              </p:custDataLst>
            </p:nvPr>
          </p:nvSpPr>
          <p:spPr>
            <a:xfrm>
              <a:off x="7176175" y="2622148"/>
              <a:ext cx="3992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对象结构（</a:t>
              </a:r>
              <a:r>
                <a:rPr lang="zh-CN" altLang="en-US" sz="2400" b="1" spc="600" dirty="0">
                  <a:solidFill>
                    <a:srgbClr val="0E419C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字符串类）</a:t>
              </a:r>
              <a:endParaRPr lang="zh-CN" altLang="en-US" sz="2400" b="1" spc="600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3" descr="IMG_2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86929"/>
            <a:ext cx="2294580" cy="8886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810705" y="2281108"/>
            <a:ext cx="3073138" cy="14517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24508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9715" y="3004305"/>
            <a:ext cx="6532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对象结构（字符串</a:t>
            </a:r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类）</a:t>
            </a:r>
            <a:endParaRPr lang="zh-CN" altLang="en-US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solidFill>
              <a:srgbClr val="245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40785" y="1548353"/>
            <a:ext cx="6483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0E4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6600" b="1" dirty="0">
              <a:solidFill>
                <a:srgbClr val="0E4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3071" y="6232849"/>
            <a:ext cx="718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1571605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四大构造函数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MyString(const char* str = nullptr);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拷贝构造函数：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MyString(const MyString&amp; other);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MyString(MyString&amp;&amp; other) noexcept;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析构函数 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~MyString();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279773" cy="460375"/>
            <a:chOff x="539474" y="820475"/>
            <a:chExt cx="5448494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367270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对象结构（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字符串类）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连接符 39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7"/>
            </p:custDataLst>
          </p:nvPr>
        </p:nvSpPr>
        <p:spPr>
          <a:xfrm>
            <a:off x="5906770" y="53276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有关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运算符：</a:t>
            </a: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//copy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  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MyString&amp; operator=(const MyString&amp; other);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  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//move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  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MyString&amp; operator=(MyString&amp;&amp; other) noexcept;</a:t>
            </a:r>
            <a:endParaRPr lang="zh-CN" altLang="en-US" sz="2800" b="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重载运算符：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MyString operator+(const MyString&amp; other)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MyString&amp; operator+=(const MyString&amp; other);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char&amp; operator[](size_t index);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const char&amp; operator[](size_t index)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friend std::ostream&amp; operator&lt;&lt;(std::ostream&amp; os, const MyString&amp; str);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friend std::istream&amp; operator&gt;&gt;(std::istream&amp; is, MyString&amp; str);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800" i="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279773" cy="460375"/>
            <a:chOff x="539474" y="820475"/>
            <a:chExt cx="5448494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367270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对象结构（字符串类）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等腰三角形 22"/>
          <p:cNvSpPr/>
          <p:nvPr>
            <p:custDataLst>
              <p:tags r:id="rId7"/>
            </p:custDataLst>
          </p:nvPr>
        </p:nvSpPr>
        <p:spPr>
          <a:xfrm>
            <a:off x="5943600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有关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关系运算符：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bool operator==(const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bool operator!=(const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bool operator&lt;(const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bool operator&lt;=(const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bool operator&gt;(const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bool operator&gt;=(const MyString&amp; other) const;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279773" cy="460375"/>
            <a:chOff x="539474" y="820475"/>
            <a:chExt cx="5448494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367270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对象结构（字符串类）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等腰三角形 20"/>
          <p:cNvSpPr/>
          <p:nvPr>
            <p:custDataLst>
              <p:tags r:id="rId7"/>
            </p:custDataLst>
          </p:nvPr>
        </p:nvSpPr>
        <p:spPr>
          <a:xfrm>
            <a:off x="5906770" y="530860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2021820" cy="532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其他成员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size_t length()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const char* c_str() const;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异常处理类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class OutOfBoundsException {};</a:t>
            </a:r>
            <a:endParaRPr lang="en-US" altLang="zh-CN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279773" cy="460375"/>
            <a:chOff x="539474" y="820475"/>
            <a:chExt cx="5448494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367270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对象结构（字符串类）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等腰三角形 20"/>
          <p:cNvSpPr/>
          <p:nvPr>
            <p:custDataLst>
              <p:tags r:id="rId7"/>
            </p:custDataLst>
          </p:nvPr>
        </p:nvSpPr>
        <p:spPr>
          <a:xfrm>
            <a:off x="5906770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245086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24508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1750" y="3004185"/>
            <a:ext cx="680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对象结构（向量类</a:t>
            </a:r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模板）</a:t>
            </a:r>
            <a:endParaRPr lang="zh-CN" altLang="en-US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solidFill>
              <a:srgbClr val="245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40785" y="1548353"/>
            <a:ext cx="6483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0E4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6600" b="1" dirty="0">
              <a:solidFill>
                <a:srgbClr val="0E4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3071" y="6232849"/>
            <a:ext cx="7187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3"/>
          <p:cNvSpPr txBox="1"/>
          <p:nvPr/>
        </p:nvSpPr>
        <p:spPr>
          <a:xfrm>
            <a:off x="119380" y="1313815"/>
            <a:ext cx="11571605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四大构造函数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Vector() = default;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                      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Vector(size_t size, const T&amp; value = T());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拷贝构造函数：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Vector(const Vector&lt;T&gt;&amp; other);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移动构造函数：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Vector(Vector&lt;T&gt;&amp;&amp; other) noexcept;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析构函数 ：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~Vector() = default;</a:t>
            </a:r>
            <a:endParaRPr lang="zh-CN" altLang="en-US" sz="2800" dirty="0">
              <a:solidFill>
                <a:schemeClr val="tx1"/>
              </a:solidFill>
              <a:effectLst/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1275" y="808989"/>
            <a:ext cx="3584573" cy="460375"/>
            <a:chOff x="539474" y="820475"/>
            <a:chExt cx="5954841" cy="675691"/>
          </a:xfrm>
        </p:grpSpPr>
        <p:sp>
          <p:nvSpPr>
            <p:cNvPr id="3" name="矩形 2"/>
            <p:cNvSpPr/>
            <p:nvPr/>
          </p:nvSpPr>
          <p:spPr>
            <a:xfrm flipH="1">
              <a:off x="539474" y="858073"/>
              <a:ext cx="75950" cy="593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0698" y="820475"/>
              <a:ext cx="5873617" cy="67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对象结构（向量类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模板）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等腰三角形 23"/>
          <p:cNvSpPr/>
          <p:nvPr>
            <p:custDataLst>
              <p:tags r:id="rId1"/>
            </p:custDataLst>
          </p:nvPr>
        </p:nvSpPr>
        <p:spPr>
          <a:xfrm>
            <a:off x="7104017" y="512724"/>
            <a:ext cx="818588" cy="149226"/>
          </a:xfrm>
          <a:prstGeom prst="triangle">
            <a:avLst>
              <a:gd name="adj" fmla="val 503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20954"/>
            <a:ext cx="12192000" cy="650874"/>
          </a:xfrm>
          <a:prstGeom prst="rect">
            <a:avLst/>
          </a:prstGeom>
          <a:solidFill>
            <a:srgbClr val="245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692349" y="182027"/>
            <a:ext cx="24688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对象结构（字符串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8187902" y="191716"/>
            <a:ext cx="26974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对象结构（向量类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4"/>
            </p:custDataLst>
          </p:nvPr>
        </p:nvCxnSpPr>
        <p:spPr>
          <a:xfrm>
            <a:off x="8135210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5"/>
            </p:custDataLst>
          </p:nvPr>
        </p:nvCxnSpPr>
        <p:spPr>
          <a:xfrm>
            <a:off x="10836599" y="229130"/>
            <a:ext cx="0" cy="301705"/>
          </a:xfrm>
          <a:prstGeom prst="line">
            <a:avLst/>
          </a:prstGeom>
          <a:solidFill>
            <a:srgbClr val="245086"/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10911997" y="191552"/>
            <a:ext cx="1097280" cy="368300"/>
          </a:xfrm>
          <a:prstGeom prst="rect">
            <a:avLst/>
          </a:prstGeom>
          <a:solidFill>
            <a:srgbClr val="245086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呈现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片 3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9742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等腰三角形 36"/>
          <p:cNvSpPr/>
          <p:nvPr>
            <p:custDataLst>
              <p:tags r:id="rId8"/>
            </p:custDataLst>
          </p:nvPr>
        </p:nvSpPr>
        <p:spPr>
          <a:xfrm>
            <a:off x="8523605" y="512445"/>
            <a:ext cx="2038985" cy="276225"/>
          </a:xfrm>
          <a:prstGeom prst="triangle">
            <a:avLst>
              <a:gd name="adj" fmla="val 445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85245" y="6243320"/>
            <a:ext cx="32067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10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11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2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ISLIDE.ICON" val="#407252;"/>
</p:tagLst>
</file>

<file path=ppt/tags/tag1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1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2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1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2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ISLIDE.ICON" val="#407252;"/>
</p:tagLst>
</file>

<file path=ppt/tags/tag2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6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7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2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ISLIDE.ICON" val="#407252;"/>
</p:tagLst>
</file>

<file path=ppt/tags/tag32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6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ISLIDE.ICON" val="#407252;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4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1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2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ISLIDE.ICON" val="#407252;"/>
</p:tagLst>
</file>

<file path=ppt/tags/tag47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49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50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1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ISLIDE.ICON" val="#407252;"/>
</p:tagLst>
</file>

<file path=ppt/tags/tag5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6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7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8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60.xml><?xml version="1.0" encoding="utf-8"?>
<p:tagLst xmlns:p="http://schemas.openxmlformats.org/presentationml/2006/main">
  <p:tag name="ISLIDE.ICON" val="#407252;"/>
</p:tagLst>
</file>

<file path=ppt/tags/tag61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62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63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64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65.xml><?xml version="1.0" encoding="utf-8"?>
<p:tagLst xmlns:p="http://schemas.openxmlformats.org/presentationml/2006/main">
  <p:tag name="KSO_WM_DIAGRAM_VIRTUALLY_FRAME" val="{&quot;height&quot;:29.762913385826778,&quot;left&quot;:376.8937007874016,&quot;top&quot;:14.332834645669289,&quot;width&quot;:629.6686614173228}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ISLIDE.ICON" val="#407252;"/>
</p:tagLst>
</file>

<file path=ppt/tags/tag68.xml><?xml version="1.0" encoding="utf-8"?>
<p:tagLst xmlns:p="http://schemas.openxmlformats.org/presentationml/2006/main">
  <p:tag name="commondata" val="eyJoZGlkIjoiNDBlMThhODk1NTM5OGE1MGVjMTAxYzkxMzJiNmI5NGMifQ=="/>
</p:tagLst>
</file>

<file path=ppt/tags/tag7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8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ags/tag9.xml><?xml version="1.0" encoding="utf-8"?>
<p:tagLst xmlns:p="http://schemas.openxmlformats.org/presentationml/2006/main">
  <p:tag name="KSO_WM_DIAGRAM_VIRTUALLY_FRAME" val="{&quot;height&quot;:459.60370078740164,&quot;left&quot;:512.7144094488189,&quot;top&quot;:41.8307874015748,&quot;width&quot;:395.683543307086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演示</Application>
  <PresentationFormat>宽屏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思源黑体 CN Bold</vt:lpstr>
      <vt:lpstr>黑体</vt:lpstr>
      <vt:lpstr>Calibri</vt:lpstr>
      <vt:lpstr>等线</vt:lpstr>
      <vt:lpstr>Arial Unicode MS</vt:lpstr>
      <vt:lpstr>等线 Light</vt:lpstr>
      <vt:lpstr>思源黑体 CN Regular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</dc:creator>
  <cp:lastModifiedBy>WPS_1693628743</cp:lastModifiedBy>
  <cp:revision>175</cp:revision>
  <dcterms:created xsi:type="dcterms:W3CDTF">2024-04-21T16:44:00Z</dcterms:created>
  <dcterms:modified xsi:type="dcterms:W3CDTF">2024-10-09T13:55:36Z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D4B3AEBEEE264DF3B50D52FEC9E04BCE_13</vt:lpwstr>
  </property>
  <property fmtid="{D5CDD505-2E9C-101B-9397-08002B2CF9AE}" pid="3" name="KSOProductBuildVer">
    <vt:lpwstr>2052-12.1.0.17133</vt:lpwstr>
  </property>
</Properties>
</file>