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98" r:id="rId24"/>
    <p:sldId id="296" r:id="rId25"/>
    <p:sldId id="297" r:id="rId2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08/06/2021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88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0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14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34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53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52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69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86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92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69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55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01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7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08/06/2021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902.07208" TargetMode="External"/><Relationship Id="rId2" Type="http://schemas.openxmlformats.org/officeDocument/2006/relationships/hyperlink" Target="https://doi.org/10.1109/EMBC.2019.8856729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ceedings.mlr.press/v37/ioffe15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Immagine 7" descr="Immagine che contiene radiografia, sfocatura&#10;&#10;Descrizione generata automaticamente">
            <a:extLst>
              <a:ext uri="{FF2B5EF4-FFF2-40B4-BE49-F238E27FC236}">
                <a16:creationId xmlns:a16="http://schemas.microsoft.com/office/drawing/2014/main" id="{79BAF019-31A1-44DB-89BF-1D24EC8A1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0185" y="-330417"/>
            <a:ext cx="7492315" cy="74923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magine 5" descr="Immagine che contiene radiografia, zanzariera, verdura, medusa&#10;&#10;Descrizione generata automaticamente">
            <a:extLst>
              <a:ext uri="{FF2B5EF4-FFF2-40B4-BE49-F238E27FC236}">
                <a16:creationId xmlns:a16="http://schemas.microsoft.com/office/drawing/2014/main" id="{2728EF5E-E609-4510-B17C-15F57DEFB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619"/>
          <a:stretch/>
        </p:blipFill>
        <p:spPr>
          <a:xfrm>
            <a:off x="-331344" y="-235127"/>
            <a:ext cx="6476810" cy="7328253"/>
          </a:xfrm>
          <a:prstGeom prst="rect">
            <a:avLst/>
          </a:prstGeom>
          <a:ln>
            <a:noFill/>
          </a:ln>
          <a:effectLst>
            <a:softEdge rad="165100"/>
          </a:effectLst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Screening X-ray Images for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COVID-19 Infections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Lorenzo Loconte – Giuseppe Colavito – Università degli Studi di Bari Aldo Moro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3600" dirty="0"/>
              <a:t>VGG: </a:t>
            </a:r>
          </a:p>
          <a:p>
            <a:pPr lvl="2"/>
            <a:r>
              <a:rPr lang="en-US" sz="3200" dirty="0"/>
              <a:t>convolutional neural network (CNN)</a:t>
            </a:r>
          </a:p>
          <a:p>
            <a:pPr lvl="2"/>
            <a:r>
              <a:rPr lang="en-US" sz="3200" dirty="0"/>
              <a:t>stacks of 3x3 and 1x1 convolutions</a:t>
            </a:r>
          </a:p>
          <a:p>
            <a:pPr lvl="2"/>
            <a:r>
              <a:rPr lang="it-IT" sz="3200" dirty="0" err="1"/>
              <a:t>ReLU</a:t>
            </a:r>
            <a:r>
              <a:rPr lang="it-IT" sz="3200" dirty="0"/>
              <a:t> </a:t>
            </a:r>
            <a:r>
              <a:rPr lang="it-IT" sz="3200" dirty="0" err="1"/>
              <a:t>activation</a:t>
            </a:r>
            <a:r>
              <a:rPr lang="it-IT" sz="3200" dirty="0"/>
              <a:t> </a:t>
            </a:r>
            <a:r>
              <a:rPr lang="it-IT" sz="3200" dirty="0" err="1"/>
              <a:t>functions</a:t>
            </a:r>
            <a:endParaRPr lang="it-IT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000710B4-F921-49F3-A96A-93460344F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94578"/>
              </p:ext>
            </p:extLst>
          </p:nvPr>
        </p:nvGraphicFramePr>
        <p:xfrm>
          <a:off x="5912156" y="2795100"/>
          <a:ext cx="5970232" cy="216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9010538" imgH="3267056" progId="AcroExch.Document.DC">
                  <p:embed/>
                </p:oleObj>
              </mc:Choice>
              <mc:Fallback>
                <p:oleObj name="Acrobat Document" r:id="rId3" imgW="9010538" imgH="326705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2156" y="2795100"/>
                        <a:ext cx="5970232" cy="2164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81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984787" cy="4023360"/>
          </a:xfrm>
        </p:spPr>
        <p:txBody>
          <a:bodyPr>
            <a:normAutofit fontScale="92500" lnSpcReduction="10000"/>
          </a:bodyPr>
          <a:lstStyle/>
          <a:p>
            <a:pPr marL="128016" lvl="1" indent="0">
              <a:buNone/>
            </a:pPr>
            <a:r>
              <a:rPr lang="en-US" sz="3600" dirty="0" err="1"/>
              <a:t>ResNet</a:t>
            </a:r>
            <a:r>
              <a:rPr lang="en-US" sz="3600" dirty="0"/>
              <a:t>: </a:t>
            </a:r>
          </a:p>
          <a:p>
            <a:pPr lvl="2"/>
            <a:r>
              <a:rPr lang="en-US" sz="3200" dirty="0"/>
              <a:t>convolutional neural network (CNN)</a:t>
            </a:r>
          </a:p>
          <a:p>
            <a:pPr lvl="2"/>
            <a:r>
              <a:rPr lang="en-US" sz="3200" dirty="0"/>
              <a:t>skip-connections</a:t>
            </a:r>
          </a:p>
          <a:p>
            <a:pPr lvl="2"/>
            <a:r>
              <a:rPr lang="en-US" sz="3200" dirty="0"/>
              <a:t>residual convolutional blocks (basic/bottleneck)</a:t>
            </a:r>
          </a:p>
          <a:p>
            <a:pPr lvl="2"/>
            <a:r>
              <a:rPr lang="it-IT" sz="3200" dirty="0" err="1"/>
              <a:t>improves</a:t>
            </a:r>
            <a:r>
              <a:rPr lang="it-IT" sz="3200" dirty="0"/>
              <a:t> </a:t>
            </a:r>
            <a:r>
              <a:rPr lang="it-IT" sz="3200" dirty="0" err="1"/>
              <a:t>convergence</a:t>
            </a:r>
            <a:r>
              <a:rPr lang="it-IT" sz="3200" dirty="0"/>
              <a:t> rate → </a:t>
            </a:r>
            <a:r>
              <a:rPr lang="it-IT" sz="3200" dirty="0" err="1"/>
              <a:t>higher</a:t>
            </a:r>
            <a:r>
              <a:rPr lang="it-IT" sz="3200" dirty="0"/>
              <a:t> learning rate</a:t>
            </a:r>
          </a:p>
          <a:p>
            <a:pPr lvl="2"/>
            <a:r>
              <a:rPr lang="it-IT" sz="3200" dirty="0"/>
              <a:t>batch </a:t>
            </a:r>
            <a:r>
              <a:rPr lang="it-IT" sz="3200" dirty="0" err="1"/>
              <a:t>normalization</a:t>
            </a:r>
            <a:endParaRPr lang="it-IT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946E75-190E-4A69-9A81-8A5FEDAC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932429"/>
            <a:ext cx="5667022" cy="19838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28D5DA-075D-47CE-BF68-D9D6D5A97E15}"/>
              </a:ext>
            </a:extLst>
          </p:cNvPr>
          <p:cNvSpPr txBox="1"/>
          <p:nvPr/>
        </p:nvSpPr>
        <p:spPr>
          <a:xfrm>
            <a:off x="5716213" y="2487168"/>
            <a:ext cx="175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block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0EE518-5C6F-44F0-8A5A-4ED717AF807A}"/>
              </a:ext>
            </a:extLst>
          </p:cNvPr>
          <p:cNvSpPr txBox="1"/>
          <p:nvPr/>
        </p:nvSpPr>
        <p:spPr>
          <a:xfrm>
            <a:off x="9136790" y="2487168"/>
            <a:ext cx="175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Bottleneck</a:t>
            </a:r>
            <a:r>
              <a:rPr lang="it-IT" dirty="0"/>
              <a:t> </a:t>
            </a:r>
            <a:r>
              <a:rPr lang="it-IT" dirty="0" err="1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128016" lvl="1" indent="0">
              <a:buNone/>
            </a:pPr>
            <a:r>
              <a:rPr lang="en-US" sz="3600" dirty="0" err="1"/>
              <a:t>DenseNet</a:t>
            </a:r>
            <a:r>
              <a:rPr lang="en-US" sz="3600" dirty="0"/>
              <a:t>: </a:t>
            </a:r>
          </a:p>
          <a:p>
            <a:pPr lvl="2"/>
            <a:r>
              <a:rPr lang="en-US" sz="3200" dirty="0"/>
              <a:t>convolutional neural network (CNN)</a:t>
            </a:r>
          </a:p>
          <a:p>
            <a:pPr lvl="2"/>
            <a:r>
              <a:rPr lang="en-US" sz="3200" dirty="0"/>
              <a:t>direct connections to all subsequent layers (dense block)</a:t>
            </a:r>
          </a:p>
          <a:p>
            <a:pPr lvl="2"/>
            <a:r>
              <a:rPr lang="en-US" sz="3200" dirty="0"/>
              <a:t>transition layers (convolution and pooling)</a:t>
            </a:r>
          </a:p>
          <a:p>
            <a:pPr lvl="2"/>
            <a:r>
              <a:rPr lang="it-IT" sz="3200" dirty="0" err="1"/>
              <a:t>ReLU</a:t>
            </a:r>
            <a:r>
              <a:rPr lang="it-IT" sz="3200" dirty="0"/>
              <a:t> </a:t>
            </a:r>
            <a:r>
              <a:rPr lang="it-IT" sz="3200" dirty="0" err="1"/>
              <a:t>activation</a:t>
            </a:r>
            <a:r>
              <a:rPr lang="it-IT" sz="3200" dirty="0"/>
              <a:t> </a:t>
            </a:r>
            <a:r>
              <a:rPr lang="it-IT" sz="3200" dirty="0" err="1"/>
              <a:t>functions</a:t>
            </a:r>
            <a:endParaRPr lang="it-IT" sz="3200" dirty="0"/>
          </a:p>
          <a:p>
            <a:pPr lvl="2"/>
            <a:r>
              <a:rPr lang="it-IT" sz="3200" dirty="0"/>
              <a:t>batch </a:t>
            </a:r>
            <a:r>
              <a:rPr lang="it-IT" sz="3200" dirty="0" err="1"/>
              <a:t>normalization</a:t>
            </a:r>
            <a:endParaRPr lang="it-IT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A364CB-3B28-4A60-8C86-D58A7363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59" y="2487168"/>
            <a:ext cx="481000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28016" lvl="1" indent="0">
              <a:buNone/>
            </a:pPr>
            <a:r>
              <a:rPr lang="en-US" sz="3600" dirty="0"/>
              <a:t>InceptionV3: </a:t>
            </a:r>
          </a:p>
          <a:p>
            <a:pPr lvl="2"/>
            <a:r>
              <a:rPr lang="en-US" sz="3200" dirty="0"/>
              <a:t>convolutional neural network (CNN)</a:t>
            </a:r>
          </a:p>
          <a:p>
            <a:pPr lvl="2"/>
            <a:r>
              <a:rPr lang="en-US" sz="3200" dirty="0"/>
              <a:t>inception modules</a:t>
            </a:r>
            <a:br>
              <a:rPr lang="en-US" sz="3200" dirty="0"/>
            </a:br>
            <a:r>
              <a:rPr lang="en-US" sz="3200" dirty="0"/>
              <a:t>(parallel convolutions)</a:t>
            </a:r>
          </a:p>
          <a:p>
            <a:pPr lvl="2"/>
            <a:r>
              <a:rPr lang="en-US" sz="3200" dirty="0"/>
              <a:t>auxiliary classifiers</a:t>
            </a:r>
          </a:p>
          <a:p>
            <a:pPr lvl="2"/>
            <a:r>
              <a:rPr lang="en-US" sz="3200" dirty="0"/>
              <a:t>factorized convolutions</a:t>
            </a:r>
          </a:p>
          <a:p>
            <a:pPr lvl="2"/>
            <a:r>
              <a:rPr lang="it-IT" sz="3200" dirty="0" err="1"/>
              <a:t>ReLU</a:t>
            </a:r>
            <a:r>
              <a:rPr lang="it-IT" sz="3200" dirty="0"/>
              <a:t> </a:t>
            </a:r>
            <a:r>
              <a:rPr lang="it-IT" sz="3200" dirty="0" err="1"/>
              <a:t>activation</a:t>
            </a:r>
            <a:r>
              <a:rPr lang="it-IT" sz="3200" dirty="0"/>
              <a:t> </a:t>
            </a:r>
            <a:r>
              <a:rPr lang="it-IT" sz="3200" dirty="0" err="1"/>
              <a:t>functions</a:t>
            </a:r>
            <a:endParaRPr lang="it-IT" sz="3200" dirty="0"/>
          </a:p>
          <a:p>
            <a:pPr lvl="2"/>
            <a:r>
              <a:rPr lang="it-IT" sz="3200" dirty="0"/>
              <a:t>batch </a:t>
            </a:r>
            <a:r>
              <a:rPr lang="it-IT" sz="3200" dirty="0" err="1"/>
              <a:t>normalization</a:t>
            </a:r>
            <a:endParaRPr lang="it-IT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6C60C7-D71A-46A0-81B9-B892A8D6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49" y="2684491"/>
            <a:ext cx="3231598" cy="26222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E6EBB4-58D6-46CE-8FEB-E18D1BED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547" y="2838775"/>
            <a:ext cx="3072374" cy="246792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5FC9284-2050-4B81-9CCF-F719E2B336CC}"/>
              </a:ext>
            </a:extLst>
          </p:cNvPr>
          <p:cNvSpPr txBox="1"/>
          <p:nvPr/>
        </p:nvSpPr>
        <p:spPr>
          <a:xfrm>
            <a:off x="6412995" y="2277137"/>
            <a:ext cx="24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InceptionV3 </a:t>
            </a:r>
            <a:r>
              <a:rPr lang="it-IT" dirty="0" err="1"/>
              <a:t>block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C78A18-E2CE-4C11-A2D8-3936B4BF91D7}"/>
              </a:ext>
            </a:extLst>
          </p:cNvPr>
          <p:cNvSpPr txBox="1"/>
          <p:nvPr/>
        </p:nvSpPr>
        <p:spPr>
          <a:xfrm>
            <a:off x="9572339" y="2277137"/>
            <a:ext cx="24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InceptionV1 </a:t>
            </a:r>
            <a:r>
              <a:rPr lang="it-IT" dirty="0" err="1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4F4F79C-4AEC-4BF2-886C-2E607E63E1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9720072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</a:t>
                </a:r>
                <a:r>
                  <a:rPr lang="it-IT" sz="3400" dirty="0"/>
                  <a:t>Data </a:t>
                </a:r>
                <a:r>
                  <a:rPr lang="it-IT" sz="3400" dirty="0" err="1"/>
                  <a:t>augmentation</a:t>
                </a:r>
                <a:endParaRPr lang="it-IT" sz="34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 random scaling (10%)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 random translation (10%)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 random rotation (10°)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 histogram-equalization (optional)</a:t>
                </a:r>
                <a:endParaRPr lang="it-IT" sz="3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400" dirty="0"/>
                  <a:t> Adam </a:t>
                </a:r>
                <a:r>
                  <a:rPr lang="it-IT" sz="3400" dirty="0" err="1"/>
                  <a:t>optimizer</a:t>
                </a:r>
                <a:endParaRPr lang="it-IT" sz="34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it-IT" sz="3400" dirty="0"/>
                  <a:t> learning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3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it-IT" sz="34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3400" dirty="0"/>
                  <a:t> for </a:t>
                </a:r>
                <a:r>
                  <a:rPr lang="it-IT" sz="3400" dirty="0" err="1"/>
                  <a:t>AlexNet</a:t>
                </a:r>
                <a:r>
                  <a:rPr lang="it-IT" sz="3400" dirty="0"/>
                  <a:t> and VGG16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it-IT" sz="3400" dirty="0"/>
                  <a:t> learning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3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it-IT" sz="3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3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3400" dirty="0"/>
                  <a:t> for the </a:t>
                </a:r>
                <a:r>
                  <a:rPr lang="it-IT" sz="3400" dirty="0" err="1"/>
                  <a:t>others</a:t>
                </a:r>
                <a:endParaRPr lang="it-IT" sz="3400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E4F4F79C-4AEC-4BF2-886C-2E607E63E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9720072" cy="4023360"/>
              </a:xfrm>
              <a:blipFill>
                <a:blip r:embed="rId3"/>
                <a:stretch>
                  <a:fillRect l="-1819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87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70F6C47-C178-42C0-A196-6DD25D94C7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8679710" cy="40233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Note for InceptionV3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it-IT" sz="3200" dirty="0"/>
                  <a:t> input size 299x299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it-IT" sz="3200" dirty="0"/>
                  <a:t> </a:t>
                </a:r>
                <a:r>
                  <a:rPr lang="it-IT" sz="3200" dirty="0" err="1"/>
                  <a:t>auxiliary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classifier</a:t>
                </a:r>
                <a:r>
                  <a:rPr lang="it-IT" sz="3200" dirty="0"/>
                  <a:t> with cross-</a:t>
                </a:r>
                <a:r>
                  <a:rPr lang="it-IT" sz="3200" dirty="0" err="1"/>
                  <a:t>entropy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loss</a:t>
                </a:r>
                <a:r>
                  <a:rPr lang="it-IT" sz="3200" dirty="0"/>
                  <a:t> </a:t>
                </a:r>
                <a:r>
                  <a:rPr lang="it-IT" sz="3200" dirty="0" err="1"/>
                  <a:t>weighted</a:t>
                </a:r>
                <a:r>
                  <a:rPr lang="it-IT" sz="3200" dirty="0"/>
                  <a:t> by a </a:t>
                </a:r>
                <a:r>
                  <a:rPr lang="it-IT" sz="3200" dirty="0" err="1"/>
                  <a:t>factor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3200" i="1" dirty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it-IT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Batch size 32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No L2 </a:t>
                </a:r>
                <a:r>
                  <a:rPr lang="it-IT" sz="3200" dirty="0" err="1"/>
                  <a:t>regularization</a:t>
                </a:r>
                <a:endParaRPr lang="it-IT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100 </a:t>
                </a:r>
                <a:r>
                  <a:rPr lang="it-IT" sz="3200" dirty="0" err="1"/>
                  <a:t>epochs</a:t>
                </a:r>
                <a:r>
                  <a:rPr lang="it-IT" sz="3200" dirty="0"/>
                  <a:t> with </a:t>
                </a:r>
                <a:r>
                  <a:rPr lang="it-IT" sz="3200" dirty="0" err="1"/>
                  <a:t>early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stopping</a:t>
                </a:r>
                <a:r>
                  <a:rPr lang="it-IT" sz="3200" dirty="0"/>
                  <a:t> (20 </a:t>
                </a:r>
                <a:r>
                  <a:rPr lang="it-IT" sz="3200" dirty="0" err="1"/>
                  <a:t>patience</a:t>
                </a:r>
                <a:r>
                  <a:rPr lang="it-IT" sz="32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3200" dirty="0"/>
                  <a:t> </a:t>
                </a:r>
                <a:r>
                  <a:rPr lang="it-IT" sz="3200" dirty="0" err="1"/>
                  <a:t>Binary</a:t>
                </a:r>
                <a:r>
                  <a:rPr lang="it-IT" sz="3200" dirty="0"/>
                  <a:t> cross </a:t>
                </a:r>
                <a:r>
                  <a:rPr lang="it-IT" sz="3200" dirty="0" err="1"/>
                  <a:t>entropy</a:t>
                </a:r>
                <a:r>
                  <a:rPr lang="it-IT" sz="3200" dirty="0"/>
                  <a:t> </a:t>
                </a:r>
                <a:r>
                  <a:rPr lang="it-IT" sz="3200" dirty="0" err="1"/>
                  <a:t>weighted</a:t>
                </a:r>
                <a:r>
                  <a:rPr lang="it-IT" sz="3200" dirty="0"/>
                  <a:t> by </a:t>
                </a:r>
                <a:r>
                  <a:rPr lang="it-IT" sz="3200" dirty="0" err="1"/>
                  <a:t>taking</a:t>
                </a:r>
                <a:r>
                  <a:rPr lang="it-IT" sz="3200" dirty="0"/>
                  <a:t> </a:t>
                </a:r>
                <a:r>
                  <a:rPr lang="it-IT" sz="3200" dirty="0" err="1"/>
                  <a:t>into</a:t>
                </a:r>
                <a:r>
                  <a:rPr lang="it-IT" sz="3200" dirty="0"/>
                  <a:t> account dataset </a:t>
                </a:r>
                <a:r>
                  <a:rPr lang="it-IT" sz="3200" dirty="0" err="1"/>
                  <a:t>unbalance</a:t>
                </a:r>
                <a:r>
                  <a:rPr lang="it-IT" sz="32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A70F6C47-C178-42C0-A196-6DD25D94C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8679710" cy="4023360"/>
              </a:xfrm>
              <a:blipFill>
                <a:blip r:embed="rId3"/>
                <a:stretch>
                  <a:fillRect l="-1966" t="-4848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0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and Hardware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EF817-DDE1-4B5C-8077-D6EE1899E7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Python 3.9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PyTorch</a:t>
            </a:r>
            <a:r>
              <a:rPr lang="it-IT" sz="2800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GoogleColab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Nvidia GTX-1660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Intel 4460 quad-core 3.4 GHz</a:t>
            </a:r>
            <a:endParaRPr lang="en-US" sz="2800" dirty="0"/>
          </a:p>
        </p:txBody>
      </p:sp>
      <p:pic>
        <p:nvPicPr>
          <p:cNvPr id="6148" name="Picture 4" descr="Introduzione alla CNN e classificazione delle immagini utilizzando CNN in  PyTorch">
            <a:extLst>
              <a:ext uri="{FF2B5EF4-FFF2-40B4-BE49-F238E27FC236}">
                <a16:creationId xmlns:a16="http://schemas.microsoft.com/office/drawing/2014/main" id="{6B210F42-6DFE-4645-A1B6-013C597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83" y="2084832"/>
            <a:ext cx="4091516" cy="20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2-Step Guide to Upload Images in Google Colab! | by Agasti Kishor  Dukare | Towards Data Science">
            <a:extLst>
              <a:ext uri="{FF2B5EF4-FFF2-40B4-BE49-F238E27FC236}">
                <a16:creationId xmlns:a16="http://schemas.microsoft.com/office/drawing/2014/main" id="{D4EBA3B0-C6D5-4AB7-AD60-F44CA18C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333" y1="46222" x2="18333" y2="46222"/>
                        <a14:foregroundMark x1="46167" y1="48000" x2="46167" y2="48000"/>
                        <a14:foregroundMark x1="59333" y1="47111" x2="59333" y2="47111"/>
                        <a14:foregroundMark x1="75917" y1="46222" x2="75917" y2="4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3425268"/>
            <a:ext cx="3547533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  <a:endParaRPr lang="en-US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689A867-BBAA-404B-9154-BAADAC37A1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7983461"/>
              </p:ext>
            </p:extLst>
          </p:nvPr>
        </p:nvGraphicFramePr>
        <p:xfrm>
          <a:off x="412302" y="2444620"/>
          <a:ext cx="11367396" cy="32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326714231"/>
                    </a:ext>
                  </a:extLst>
                </a:gridCol>
                <a:gridCol w="1534566">
                  <a:extLst>
                    <a:ext uri="{9D8B030D-6E8A-4147-A177-3AD203B41FA5}">
                      <a16:colId xmlns:a16="http://schemas.microsoft.com/office/drawing/2014/main" val="1148975383"/>
                    </a:ext>
                  </a:extLst>
                </a:gridCol>
                <a:gridCol w="1534566">
                  <a:extLst>
                    <a:ext uri="{9D8B030D-6E8A-4147-A177-3AD203B41FA5}">
                      <a16:colId xmlns:a16="http://schemas.microsoft.com/office/drawing/2014/main" val="1944807427"/>
                    </a:ext>
                  </a:extLst>
                </a:gridCol>
                <a:gridCol w="1545179">
                  <a:extLst>
                    <a:ext uri="{9D8B030D-6E8A-4147-A177-3AD203B41FA5}">
                      <a16:colId xmlns:a16="http://schemas.microsoft.com/office/drawing/2014/main" val="1801600387"/>
                    </a:ext>
                  </a:extLst>
                </a:gridCol>
                <a:gridCol w="1523953">
                  <a:extLst>
                    <a:ext uri="{9D8B030D-6E8A-4147-A177-3AD203B41FA5}">
                      <a16:colId xmlns:a16="http://schemas.microsoft.com/office/drawing/2014/main" val="376237000"/>
                    </a:ext>
                  </a:extLst>
                </a:gridCol>
                <a:gridCol w="1534566">
                  <a:extLst>
                    <a:ext uri="{9D8B030D-6E8A-4147-A177-3AD203B41FA5}">
                      <a16:colId xmlns:a16="http://schemas.microsoft.com/office/drawing/2014/main" val="1087075987"/>
                    </a:ext>
                  </a:extLst>
                </a:gridCol>
                <a:gridCol w="1534566">
                  <a:extLst>
                    <a:ext uri="{9D8B030D-6E8A-4147-A177-3AD203B41FA5}">
                      <a16:colId xmlns:a16="http://schemas.microsoft.com/office/drawing/2014/main" val="49794145"/>
                    </a:ext>
                  </a:extLst>
                </a:gridCol>
              </a:tblGrid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Architecture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Precision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Recall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F1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Precision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Recall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F1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780504430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 err="1"/>
                        <a:t>AlexNet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0.918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0.905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0.904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0.932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0.923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0.922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565062001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VGG16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0.890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0.863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0.860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0.876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0.835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0.830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2478915221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ResNet50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0.953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0.952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0.952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0.949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0.945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0.945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2274283299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DenseNet121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0.955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0.919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0.905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0.904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4205741634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InceptionV3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0.933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0.925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0.925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0.975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0.975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 dirty="0"/>
                        <a:t>0.975</a:t>
                      </a:r>
                      <a:endParaRPr lang="en-US" sz="2600" b="1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69115604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1E6116E0-187A-44B2-B4FC-9CAE1096BA44}"/>
              </a:ext>
            </a:extLst>
          </p:cNvPr>
          <p:cNvSpPr/>
          <p:nvPr/>
        </p:nvSpPr>
        <p:spPr>
          <a:xfrm>
            <a:off x="2565918" y="1922106"/>
            <a:ext cx="4618653" cy="522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BDA1560-E0C3-4789-AEA4-1F410758E7C3}"/>
              </a:ext>
            </a:extLst>
          </p:cNvPr>
          <p:cNvSpPr/>
          <p:nvPr/>
        </p:nvSpPr>
        <p:spPr>
          <a:xfrm>
            <a:off x="7184571" y="1922106"/>
            <a:ext cx="4595127" cy="5225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F2E687-C938-4845-A54D-78798AF89447}"/>
              </a:ext>
            </a:extLst>
          </p:cNvPr>
          <p:cNvSpPr txBox="1"/>
          <p:nvPr/>
        </p:nvSpPr>
        <p:spPr>
          <a:xfrm>
            <a:off x="2631232" y="1952530"/>
            <a:ext cx="44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lt1"/>
                </a:solidFill>
              </a:rPr>
              <a:t>With Histogram Equalization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290EC2-06C1-41E3-9159-8EE25FEB365B}"/>
              </a:ext>
            </a:extLst>
          </p:cNvPr>
          <p:cNvSpPr txBox="1"/>
          <p:nvPr/>
        </p:nvSpPr>
        <p:spPr>
          <a:xfrm>
            <a:off x="7238122" y="1952529"/>
            <a:ext cx="44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lt1"/>
                </a:solidFill>
              </a:rPr>
              <a:t>Without Histogram Equalization</a:t>
            </a:r>
            <a:endParaRPr lang="en-US" sz="2400" b="1" dirty="0">
              <a:solidFill>
                <a:schemeClr val="lt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8B3FDD-067A-436B-86AA-E3DE1F793E07}"/>
              </a:ext>
            </a:extLst>
          </p:cNvPr>
          <p:cNvSpPr txBox="1"/>
          <p:nvPr/>
        </p:nvSpPr>
        <p:spPr>
          <a:xfrm>
            <a:off x="412302" y="5716155"/>
            <a:ext cx="11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are macro </a:t>
            </a:r>
            <a:r>
              <a:rPr lang="it-IT" dirty="0" err="1"/>
              <a:t>averaged</a:t>
            </a:r>
            <a:r>
              <a:rPr lang="it-IT" dirty="0"/>
              <a:t> over the </a:t>
            </a:r>
            <a:r>
              <a:rPr lang="it-IT" dirty="0" err="1"/>
              <a:t>two</a:t>
            </a:r>
            <a:r>
              <a:rPr lang="it-IT" dirty="0"/>
              <a:t>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7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  <a:endParaRPr lang="en-US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689A867-BBAA-404B-9154-BAADAC37A1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5896601"/>
              </p:ext>
            </p:extLst>
          </p:nvPr>
        </p:nvGraphicFramePr>
        <p:xfrm>
          <a:off x="1235962" y="2084832"/>
          <a:ext cx="9720075" cy="362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261">
                  <a:extLst>
                    <a:ext uri="{9D8B030D-6E8A-4147-A177-3AD203B41FA5}">
                      <a16:colId xmlns:a16="http://schemas.microsoft.com/office/drawing/2014/main" val="2326714231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1148975383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1944807427"/>
                    </a:ext>
                  </a:extLst>
                </a:gridCol>
                <a:gridCol w="2217090">
                  <a:extLst>
                    <a:ext uri="{9D8B030D-6E8A-4147-A177-3AD203B41FA5}">
                      <a16:colId xmlns:a16="http://schemas.microsoft.com/office/drawing/2014/main" val="1801600387"/>
                    </a:ext>
                  </a:extLst>
                </a:gridCol>
              </a:tblGrid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Architecture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# </a:t>
                      </a:r>
                      <a:r>
                        <a:rPr lang="it-IT" sz="2600" dirty="0" err="1"/>
                        <a:t>params</a:t>
                      </a:r>
                      <a:r>
                        <a:rPr lang="it-IT" sz="2600" dirty="0"/>
                        <a:t> (M)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CPU Time (</a:t>
                      </a:r>
                      <a:r>
                        <a:rPr lang="it-IT" sz="2600" dirty="0" err="1"/>
                        <a:t>ms</a:t>
                      </a:r>
                      <a:r>
                        <a:rPr lang="it-IT" sz="2600" dirty="0"/>
                        <a:t>)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GPU Time (</a:t>
                      </a:r>
                      <a:r>
                        <a:rPr lang="it-IT" sz="2600" dirty="0" err="1"/>
                        <a:t>ms</a:t>
                      </a:r>
                      <a:r>
                        <a:rPr lang="it-IT" sz="2600" dirty="0"/>
                        <a:t>)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780504430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 err="1"/>
                        <a:t>AlexNet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57.0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21.5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2.6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565062001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VGG16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134.3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171.0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12.7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2478915221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ResNet50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23.5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95.1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11.0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2274283299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DenseNet121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7.0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84.1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b="0" dirty="0"/>
                        <a:t>21.5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4205741634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InceptionV3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21.8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116.4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600" dirty="0"/>
                        <a:t>18.3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69115604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C92BEF-E0B4-427D-8EA7-1E95874D5405}"/>
              </a:ext>
            </a:extLst>
          </p:cNvPr>
          <p:cNvSpPr txBox="1"/>
          <p:nvPr/>
        </p:nvSpPr>
        <p:spPr>
          <a:xfrm>
            <a:off x="564702" y="5868555"/>
            <a:ext cx="11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and </a:t>
            </a:r>
            <a:r>
              <a:rPr lang="it-IT" dirty="0" err="1"/>
              <a:t>inference</a:t>
            </a:r>
            <a:r>
              <a:rPr lang="it-IT" dirty="0"/>
              <a:t> time for </a:t>
            </a:r>
            <a:r>
              <a:rPr lang="it-IT" dirty="0" err="1"/>
              <a:t>each</a:t>
            </a:r>
            <a:r>
              <a:rPr lang="it-IT" dirty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8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8B3FDD-067A-436B-86AA-E3DE1F793E07}"/>
              </a:ext>
            </a:extLst>
          </p:cNvPr>
          <p:cNvSpPr txBox="1"/>
          <p:nvPr/>
        </p:nvSpPr>
        <p:spPr>
          <a:xfrm>
            <a:off x="412302" y="5175969"/>
            <a:ext cx="11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Comparison</a:t>
            </a:r>
            <a:r>
              <a:rPr lang="it-IT" dirty="0"/>
              <a:t> with state of the art</a:t>
            </a:r>
            <a:endParaRPr lang="en-US" dirty="0"/>
          </a:p>
        </p:txBody>
      </p:sp>
      <p:graphicFrame>
        <p:nvGraphicFramePr>
          <p:cNvPr id="15" name="Segnaposto contenuto 14">
            <a:extLst>
              <a:ext uri="{FF2B5EF4-FFF2-40B4-BE49-F238E27FC236}">
                <a16:creationId xmlns:a16="http://schemas.microsoft.com/office/drawing/2014/main" id="{A055F69C-7EA3-43BC-85E5-0D654AC870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5897526"/>
              </p:ext>
            </p:extLst>
          </p:nvPr>
        </p:nvGraphicFramePr>
        <p:xfrm>
          <a:off x="587152" y="2279938"/>
          <a:ext cx="11017696" cy="27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56">
                  <a:extLst>
                    <a:ext uri="{9D8B030D-6E8A-4147-A177-3AD203B41FA5}">
                      <a16:colId xmlns:a16="http://schemas.microsoft.com/office/drawing/2014/main" val="1070690495"/>
                    </a:ext>
                  </a:extLst>
                </a:gridCol>
                <a:gridCol w="2037460">
                  <a:extLst>
                    <a:ext uri="{9D8B030D-6E8A-4147-A177-3AD203B41FA5}">
                      <a16:colId xmlns:a16="http://schemas.microsoft.com/office/drawing/2014/main" val="2950167230"/>
                    </a:ext>
                  </a:extLst>
                </a:gridCol>
                <a:gridCol w="2037460">
                  <a:extLst>
                    <a:ext uri="{9D8B030D-6E8A-4147-A177-3AD203B41FA5}">
                      <a16:colId xmlns:a16="http://schemas.microsoft.com/office/drawing/2014/main" val="2760633422"/>
                    </a:ext>
                  </a:extLst>
                </a:gridCol>
                <a:gridCol w="2051551">
                  <a:extLst>
                    <a:ext uri="{9D8B030D-6E8A-4147-A177-3AD203B41FA5}">
                      <a16:colId xmlns:a16="http://schemas.microsoft.com/office/drawing/2014/main" val="3727343228"/>
                    </a:ext>
                  </a:extLst>
                </a:gridCol>
                <a:gridCol w="2023369">
                  <a:extLst>
                    <a:ext uri="{9D8B030D-6E8A-4147-A177-3AD203B41FA5}">
                      <a16:colId xmlns:a16="http://schemas.microsoft.com/office/drawing/2014/main" val="552103004"/>
                    </a:ext>
                  </a:extLst>
                </a:gridCol>
              </a:tblGrid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Architecture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Input size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Precision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Recall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 err="1"/>
                        <a:t>Accuracy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394456180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ResNet50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224 x 224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0.941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0.965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0.952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746260187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DenseNet121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224 x 224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0.955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0.955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0.955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007445144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InceptionV3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299 x 299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0.975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0.975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0.975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3853538459"/>
                  </a:ext>
                </a:extLst>
              </a:tr>
              <a:tr h="540185">
                <a:tc>
                  <a:txBody>
                    <a:bodyPr/>
                    <a:lstStyle/>
                    <a:p>
                      <a:pPr algn="ctr"/>
                      <a:r>
                        <a:rPr lang="it-IT" sz="2600" dirty="0"/>
                        <a:t>COVID-Net CXR-2</a:t>
                      </a:r>
                      <a:endParaRPr lang="en-US" sz="260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480 x 480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0.970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0.955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dirty="0"/>
                        <a:t>0.963</a:t>
                      </a:r>
                      <a:endParaRPr lang="en-US" sz="2600" b="0" dirty="0"/>
                    </a:p>
                  </a:txBody>
                  <a:tcPr marL="133196" marR="133196" marT="66598" marB="66598"/>
                </a:tc>
                <a:extLst>
                  <a:ext uri="{0D108BD9-81ED-4DB2-BD59-A6C34878D82A}">
                    <a16:rowId xmlns:a16="http://schemas.microsoft.com/office/drawing/2014/main" val="136430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7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Task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7E3698-F11E-4A0C-A28C-0F7CD637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Goal : </a:t>
            </a:r>
            <a:r>
              <a:rPr lang="en-US" sz="3600" dirty="0"/>
              <a:t>understand if a patient has a COVID-19 infection</a:t>
            </a:r>
          </a:p>
          <a:p>
            <a:r>
              <a:rPr lang="en-US" sz="3600" b="1" dirty="0"/>
              <a:t>Data :</a:t>
            </a:r>
            <a:r>
              <a:rPr lang="en-US" sz="3600" dirty="0"/>
              <a:t> X-ray image of the chest</a:t>
            </a:r>
          </a:p>
          <a:p>
            <a:r>
              <a:rPr lang="en-US" sz="3600" b="1" dirty="0"/>
              <a:t>Task : </a:t>
            </a:r>
            <a:r>
              <a:rPr lang="en-US" sz="3600" dirty="0"/>
              <a:t>binary classification task with an unbalanced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EF817-DDE1-4B5C-8077-D6EE1899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537927"/>
            <a:ext cx="1020993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Explore</a:t>
            </a:r>
            <a:r>
              <a:rPr lang="it-IT" sz="2800" dirty="0"/>
              <a:t> more sophisticated </a:t>
            </a:r>
            <a:r>
              <a:rPr lang="it-IT" sz="2800" dirty="0" err="1"/>
              <a:t>preprocessing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r>
              <a:rPr lang="it-IT" sz="2800" dirty="0"/>
              <a:t> to </a:t>
            </a:r>
            <a:r>
              <a:rPr lang="it-IT" sz="2800" dirty="0" err="1"/>
              <a:t>further</a:t>
            </a:r>
            <a:r>
              <a:rPr lang="it-IT" sz="2800" dirty="0"/>
              <a:t> </a:t>
            </a:r>
            <a:r>
              <a:rPr lang="it-IT" sz="2800" dirty="0" err="1"/>
              <a:t>enhance</a:t>
            </a:r>
            <a:r>
              <a:rPr lang="it-IT" sz="2800" dirty="0"/>
              <a:t> images</a:t>
            </a:r>
          </a:p>
          <a:p>
            <a:pPr marL="0" indent="0">
              <a:buNone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Explainability</a:t>
            </a:r>
            <a:r>
              <a:rPr lang="it-IT" sz="2800" dirty="0"/>
              <a:t> and </a:t>
            </a:r>
            <a:r>
              <a:rPr lang="it-IT" sz="2800" dirty="0" err="1"/>
              <a:t>predictions</a:t>
            </a:r>
            <a:r>
              <a:rPr lang="it-IT" sz="2800" dirty="0"/>
              <a:t> </a:t>
            </a:r>
            <a:r>
              <a:rPr lang="it-IT" sz="2800" dirty="0" err="1"/>
              <a:t>visualization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58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085F-D13C-4DA3-9D71-613788D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54B1E6-9347-4A29-ADB7-3BF98C40A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256" y="1838130"/>
            <a:ext cx="10144616" cy="4767943"/>
          </a:xfrm>
        </p:spPr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 dirty="0"/>
              <a:t>[1]  E. </a:t>
            </a:r>
            <a:r>
              <a:rPr lang="en-US" sz="1050" dirty="0" err="1"/>
              <a:t>Sogancioglu</a:t>
            </a:r>
            <a:r>
              <a:rPr lang="en-US" sz="1050" dirty="0"/>
              <a:t>, E. C ̧ </a:t>
            </a:r>
            <a:r>
              <a:rPr lang="en-US" sz="1050" dirty="0" err="1"/>
              <a:t>alli</a:t>
            </a:r>
            <a:r>
              <a:rPr lang="en-US" sz="1050" dirty="0"/>
              <a:t>, B. </a:t>
            </a:r>
            <a:r>
              <a:rPr lang="en-US" sz="1050" dirty="0" err="1"/>
              <a:t>Ginneken</a:t>
            </a:r>
            <a:r>
              <a:rPr lang="en-US" sz="1050" dirty="0"/>
              <a:t>, K. G. V. Leeuwen, and K. Mur-</a:t>
            </a:r>
            <a:r>
              <a:rPr lang="en-US" sz="1050" dirty="0" err="1"/>
              <a:t>phy</a:t>
            </a:r>
            <a:r>
              <a:rPr lang="en-US" sz="1050" dirty="0"/>
              <a:t>,  “Deep  learning  for  chest  x-ray  analysis:  A  survey,”</a:t>
            </a:r>
            <a:r>
              <a:rPr lang="en-US" sz="1050" dirty="0" err="1"/>
              <a:t>ArXiv</a:t>
            </a:r>
            <a:r>
              <a:rPr lang="en-US" sz="1050" dirty="0"/>
              <a:t>,  </a:t>
            </a:r>
            <a:r>
              <a:rPr lang="en-US" sz="1050" dirty="0" err="1"/>
              <a:t>vol.abs</a:t>
            </a:r>
            <a:r>
              <a:rPr lang="en-US" sz="1050" dirty="0"/>
              <a:t>/2103.08700, 2021.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[2]  J.  P.  Cohen,  L.  Dao,  P.  Morrison,  K.  Roth,  Y.  </a:t>
            </a:r>
            <a:r>
              <a:rPr lang="en-US" sz="1050" dirty="0" err="1"/>
              <a:t>Bengio</a:t>
            </a:r>
            <a:r>
              <a:rPr lang="en-US" sz="1050" dirty="0"/>
              <a:t>,  B.  </a:t>
            </a:r>
            <a:r>
              <a:rPr lang="en-US" sz="1050" dirty="0" err="1"/>
              <a:t>Shen,A</a:t>
            </a:r>
            <a:r>
              <a:rPr lang="en-US" sz="1050" dirty="0"/>
              <a:t>. Abbasi, M. </a:t>
            </a:r>
            <a:r>
              <a:rPr lang="en-US" sz="1050" dirty="0" err="1"/>
              <a:t>Hoshmand</a:t>
            </a:r>
            <a:r>
              <a:rPr lang="en-US" sz="1050" dirty="0"/>
              <a:t>-Kochi, M. </a:t>
            </a:r>
            <a:r>
              <a:rPr lang="en-US" sz="1050" dirty="0" err="1"/>
              <a:t>Ghassemi</a:t>
            </a:r>
            <a:r>
              <a:rPr lang="en-US" sz="1050" dirty="0"/>
              <a:t>, H. Li, and T. Q. </a:t>
            </a:r>
            <a:r>
              <a:rPr lang="en-US" sz="1050" dirty="0" err="1"/>
              <a:t>Duong,“Predicting</a:t>
            </a:r>
            <a:r>
              <a:rPr lang="en-US" sz="1050" dirty="0"/>
              <a:t>  covid-19  pneumonia  severity  on  chest  x-ray  with  </a:t>
            </a:r>
            <a:r>
              <a:rPr lang="en-US" sz="1050" dirty="0" err="1"/>
              <a:t>deeplearning</a:t>
            </a:r>
            <a:r>
              <a:rPr lang="en-US" sz="1050" dirty="0"/>
              <a:t>,” 2020.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[3]  M. Li, N. Arun, M. </a:t>
            </a:r>
            <a:r>
              <a:rPr lang="en-US" sz="1050" dirty="0" err="1"/>
              <a:t>Gidwani</a:t>
            </a:r>
            <a:r>
              <a:rPr lang="en-US" sz="1050" dirty="0"/>
              <a:t>, K. Chang, F. Deng, B. Little, D. </a:t>
            </a:r>
            <a:r>
              <a:rPr lang="en-US" sz="1050" dirty="0" err="1"/>
              <a:t>Mendoza,M</a:t>
            </a:r>
            <a:r>
              <a:rPr lang="en-US" sz="1050" dirty="0"/>
              <a:t>. Lang, O. </a:t>
            </a:r>
            <a:r>
              <a:rPr lang="en-US" sz="1050" dirty="0" err="1"/>
              <a:t>Vtc</a:t>
            </a:r>
            <a:r>
              <a:rPr lang="en-US" sz="1050" dirty="0"/>
              <a:t> Lee, A. O’Shea, A. </a:t>
            </a:r>
            <a:r>
              <a:rPr lang="en-US" sz="1050" dirty="0" err="1"/>
              <a:t>Parakh</a:t>
            </a:r>
            <a:r>
              <a:rPr lang="en-US" sz="1050" dirty="0"/>
              <a:t>, P. Singh, and J. </a:t>
            </a:r>
            <a:r>
              <a:rPr lang="en-US" sz="1050" dirty="0" err="1"/>
              <a:t>Kalpathy</a:t>
            </a:r>
            <a:r>
              <a:rPr lang="en-US" sz="1050" dirty="0"/>
              <a:t>-Cramer,  “Automated  assessment  and  tracking  of  covid-19  </a:t>
            </a:r>
            <a:r>
              <a:rPr lang="en-US" sz="1050" dirty="0" err="1"/>
              <a:t>pulmonarydisease</a:t>
            </a:r>
            <a:r>
              <a:rPr lang="en-US" sz="1050" dirty="0"/>
              <a:t> severity on chest radiographs using convolutional </a:t>
            </a:r>
            <a:r>
              <a:rPr lang="en-US" sz="1050" dirty="0" err="1"/>
              <a:t>siamese</a:t>
            </a:r>
            <a:r>
              <a:rPr lang="en-US" sz="1050" dirty="0"/>
              <a:t> </a:t>
            </a:r>
            <a:r>
              <a:rPr lang="en-US" sz="1050" dirty="0" err="1"/>
              <a:t>neuralnetworks</a:t>
            </a:r>
            <a:r>
              <a:rPr lang="en-US" sz="1050" dirty="0"/>
              <a:t>,”Radiology:  Artificial  Intelligence,  vol.  2,  p.  e200079,  072020.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[4]  K. He, X. Zhang, S. Ren, and J. Sun, “Deep residual learning for imagerecognition,”2016  IEEE  Conference  on  Computer  Vision  and  </a:t>
            </a:r>
            <a:r>
              <a:rPr lang="en-US" sz="1050" dirty="0" err="1"/>
              <a:t>PatternRecognition</a:t>
            </a:r>
            <a:r>
              <a:rPr lang="en-US" sz="1050" dirty="0"/>
              <a:t> (CVPR), pp. 770–778, 2016.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[5]  G. Huang, Z. Liu, L. Van Der </a:t>
            </a:r>
            <a:r>
              <a:rPr lang="en-US" sz="1050" dirty="0" err="1"/>
              <a:t>Maaten</a:t>
            </a:r>
            <a:r>
              <a:rPr lang="en-US" sz="1050" dirty="0"/>
              <a:t>, and K. Q. Weinberger, “</a:t>
            </a:r>
            <a:r>
              <a:rPr lang="en-US" sz="1050" dirty="0" err="1"/>
              <a:t>Denselyconnected</a:t>
            </a:r>
            <a:r>
              <a:rPr lang="en-US" sz="1050" dirty="0"/>
              <a:t> convolutional networks,” in2017 IEEE Conference on Com-</a:t>
            </a:r>
            <a:r>
              <a:rPr lang="en-US" sz="1050" dirty="0" err="1"/>
              <a:t>puter</a:t>
            </a:r>
            <a:r>
              <a:rPr lang="en-US" sz="1050" dirty="0"/>
              <a:t> Vision and Pattern Recognition (CVPR), 2017, pp. 2261–2269.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[6]  C. </a:t>
            </a:r>
            <a:r>
              <a:rPr lang="en-US" sz="1050" dirty="0" err="1"/>
              <a:t>Szegedy</a:t>
            </a:r>
            <a:r>
              <a:rPr lang="en-US" sz="1050" dirty="0"/>
              <a:t>, V. </a:t>
            </a:r>
            <a:r>
              <a:rPr lang="en-US" sz="1050" dirty="0" err="1"/>
              <a:t>Vanhoucke</a:t>
            </a:r>
            <a:r>
              <a:rPr lang="en-US" sz="1050" dirty="0"/>
              <a:t>, S. </a:t>
            </a:r>
            <a:r>
              <a:rPr lang="en-US" sz="1050" dirty="0" err="1"/>
              <a:t>Ioffe</a:t>
            </a:r>
            <a:r>
              <a:rPr lang="en-US" sz="1050" dirty="0"/>
              <a:t>, J. </a:t>
            </a:r>
            <a:r>
              <a:rPr lang="en-US" sz="1050" dirty="0" err="1"/>
              <a:t>Shlens</a:t>
            </a:r>
            <a:r>
              <a:rPr lang="en-US" sz="1050" dirty="0"/>
              <a:t>, and Z. </a:t>
            </a:r>
            <a:r>
              <a:rPr lang="en-US" sz="1050" dirty="0" err="1"/>
              <a:t>Wojna</a:t>
            </a:r>
            <a:r>
              <a:rPr lang="en-US" sz="1050" dirty="0"/>
              <a:t>, “</a:t>
            </a:r>
            <a:r>
              <a:rPr lang="en-US" sz="1050" dirty="0" err="1"/>
              <a:t>Rethinkingthe</a:t>
            </a:r>
            <a:r>
              <a:rPr lang="en-US" sz="1050" dirty="0"/>
              <a:t> inception architecture for computer vision,”2016 IEEE </a:t>
            </a:r>
            <a:r>
              <a:rPr lang="en-US" sz="1050" dirty="0" err="1"/>
              <a:t>Conferenceon</a:t>
            </a:r>
            <a:r>
              <a:rPr lang="en-US" sz="1050" dirty="0"/>
              <a:t>  Computer  Vision  and  Pattern  Recognition  (CVPR),  pp.  2818–2826,2016.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[7]  K. </a:t>
            </a:r>
            <a:r>
              <a:rPr lang="en-US" sz="1050" dirty="0" err="1"/>
              <a:t>Simonyan</a:t>
            </a:r>
            <a:r>
              <a:rPr lang="en-US" sz="1050" dirty="0"/>
              <a:t> and A. Zisserman, “Very deep convolutional networks </a:t>
            </a:r>
            <a:r>
              <a:rPr lang="en-US" sz="1050" dirty="0" err="1"/>
              <a:t>forlarge</a:t>
            </a:r>
            <a:r>
              <a:rPr lang="en-US" sz="1050" dirty="0"/>
              <a:t>-scale image recognition,”</a:t>
            </a:r>
            <a:r>
              <a:rPr lang="en-US" sz="1050" dirty="0" err="1"/>
              <a:t>CoRR</a:t>
            </a:r>
            <a:r>
              <a:rPr lang="en-US" sz="1050" dirty="0"/>
              <a:t>, vol. abs/1409.1556, 2015.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[8]  A. </a:t>
            </a:r>
            <a:r>
              <a:rPr lang="en-US" sz="1050" dirty="0" err="1"/>
              <a:t>Krizhevsky</a:t>
            </a:r>
            <a:r>
              <a:rPr lang="en-US" sz="1050" dirty="0"/>
              <a:t>, I. </a:t>
            </a:r>
            <a:r>
              <a:rPr lang="en-US" sz="1050" dirty="0" err="1"/>
              <a:t>Sutskever</a:t>
            </a:r>
            <a:r>
              <a:rPr lang="en-US" sz="1050" dirty="0"/>
              <a:t>, and G. Hinton, “</a:t>
            </a:r>
            <a:r>
              <a:rPr lang="en-US" sz="1050" dirty="0" err="1"/>
              <a:t>Imagenet</a:t>
            </a:r>
            <a:r>
              <a:rPr lang="en-US" sz="1050" dirty="0"/>
              <a:t> classification </a:t>
            </a:r>
            <a:r>
              <a:rPr lang="en-US" sz="1050" dirty="0" err="1"/>
              <a:t>withdeep</a:t>
            </a:r>
            <a:r>
              <a:rPr lang="en-US" sz="1050" dirty="0"/>
              <a:t>  convolutional  neural  </a:t>
            </a:r>
            <a:r>
              <a:rPr lang="en-US" sz="1050" dirty="0" err="1"/>
              <a:t>networks,”Neural</a:t>
            </a:r>
            <a:r>
              <a:rPr lang="en-US" sz="1050" dirty="0"/>
              <a:t>  Information  </a:t>
            </a:r>
            <a:r>
              <a:rPr lang="en-US" sz="1050" dirty="0" err="1"/>
              <a:t>ProcessingSystems</a:t>
            </a:r>
            <a:r>
              <a:rPr lang="en-US" sz="1050" dirty="0"/>
              <a:t>, vol. 25, 01 2012.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[9]  I. </a:t>
            </a:r>
            <a:r>
              <a:rPr lang="en-US" sz="1050" dirty="0" err="1"/>
              <a:t>Sirazitdinov</a:t>
            </a:r>
            <a:r>
              <a:rPr lang="en-US" sz="1050" dirty="0"/>
              <a:t>, M. </a:t>
            </a:r>
            <a:r>
              <a:rPr lang="en-US" sz="1050" dirty="0" err="1"/>
              <a:t>Kholiavchenko</a:t>
            </a:r>
            <a:r>
              <a:rPr lang="en-US" sz="1050" dirty="0"/>
              <a:t>, R. </a:t>
            </a:r>
            <a:r>
              <a:rPr lang="en-US" sz="1050" dirty="0" err="1"/>
              <a:t>Kuleev</a:t>
            </a:r>
            <a:r>
              <a:rPr lang="en-US" sz="1050" dirty="0"/>
              <a:t>, and B. </a:t>
            </a:r>
            <a:r>
              <a:rPr lang="en-US" sz="1050" dirty="0" err="1"/>
              <a:t>Ibragimov</a:t>
            </a:r>
            <a:r>
              <a:rPr lang="en-US" sz="1050" dirty="0"/>
              <a:t>, “</a:t>
            </a:r>
            <a:r>
              <a:rPr lang="en-US" sz="1050" dirty="0" err="1"/>
              <a:t>Dataaugmentation</a:t>
            </a:r>
            <a:r>
              <a:rPr lang="en-US" sz="1050" dirty="0"/>
              <a:t>  for  chest  pathologies  classification,”2019  IEEE  16thInternational Symposium on Biomedical Imaging (ISBI 2019), pp. 1216–1219, 2019.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[10]  M. S. Vidya, V. </a:t>
            </a:r>
            <a:r>
              <a:rPr lang="en-US" sz="1050" dirty="0" err="1"/>
              <a:t>Manikanda</a:t>
            </a:r>
            <a:r>
              <a:rPr lang="en-US" sz="1050" dirty="0"/>
              <a:t> Krishnan, G. Anirudh, K. Srinivasa Rao, </a:t>
            </a:r>
            <a:r>
              <a:rPr lang="en-US" sz="1050" dirty="0" err="1"/>
              <a:t>andJ</a:t>
            </a:r>
            <a:r>
              <a:rPr lang="en-US" sz="1050" dirty="0"/>
              <a:t>.  </a:t>
            </a:r>
            <a:r>
              <a:rPr lang="en-US" sz="1050" dirty="0" err="1"/>
              <a:t>Vijayananda</a:t>
            </a:r>
            <a:r>
              <a:rPr lang="en-US" sz="1050" dirty="0"/>
              <a:t>,  “Local  and  global  transformations  to  improve  </a:t>
            </a:r>
            <a:r>
              <a:rPr lang="en-US" sz="1050" dirty="0" err="1"/>
              <a:t>learningof</a:t>
            </a:r>
            <a:r>
              <a:rPr lang="en-US" sz="1050" dirty="0"/>
              <a:t>  medical  images  applied  to  chest  radiographs  ,”  </a:t>
            </a:r>
            <a:r>
              <a:rPr lang="en-US" sz="1050" dirty="0" err="1"/>
              <a:t>inMedical</a:t>
            </a:r>
            <a:r>
              <a:rPr lang="en-US" sz="1050" dirty="0"/>
              <a:t>  Imaging2019: Image Processing, E. D. Angelini and B. A. Landman, Eds., vol.10949, International Society for Optics and Photonics.   SPIE, 2019, pp.813 – 821.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[11]  O.  </a:t>
            </a:r>
            <a:r>
              <a:rPr lang="en-US" sz="1050" dirty="0" err="1"/>
              <a:t>Gozes</a:t>
            </a:r>
            <a:r>
              <a:rPr lang="en-US" sz="1050" dirty="0"/>
              <a:t>  and  H.  Greenspan,  “Deep  feature  learning  from  a  hospital-scale   chest   x-ray   dataset   with   application   to   TB   detection   on   </a:t>
            </a:r>
            <a:r>
              <a:rPr lang="en-US" sz="1050" dirty="0" err="1"/>
              <a:t>asmall</a:t>
            </a:r>
            <a:r>
              <a:rPr lang="en-US" sz="1050" dirty="0"/>
              <a:t>-scale  dataset,”  in41st  Annual  International  Conference  of  </a:t>
            </a:r>
            <a:r>
              <a:rPr lang="en-US" sz="1050" dirty="0" err="1"/>
              <a:t>theIEEE</a:t>
            </a:r>
            <a:r>
              <a:rPr lang="en-US" sz="1050" dirty="0"/>
              <a:t>  Engineering  in  Medicine  and  Biology  Society,  EMBC  2019,Berlin,  Germany,  July  23-27,  2019.IEEE,  2019,  pp.  4076–4079.[Online]. Available: </a:t>
            </a:r>
            <a:r>
              <a:rPr lang="en-US" sz="1050" dirty="0">
                <a:hlinkClick r:id="rId2"/>
              </a:rPr>
              <a:t>https://doi.org/10.1109/EMBC.2019.8856729</a:t>
            </a:r>
            <a:endParaRPr lang="en-US" sz="1050" dirty="0"/>
          </a:p>
          <a:p>
            <a:pPr>
              <a:spcBef>
                <a:spcPts val="0"/>
              </a:spcBef>
            </a:pPr>
            <a:r>
              <a:rPr lang="en-US" sz="1050" dirty="0"/>
              <a:t>[12]  I.  M.  </a:t>
            </a:r>
            <a:r>
              <a:rPr lang="en-US" sz="1050" dirty="0" err="1"/>
              <a:t>Baltruschat</a:t>
            </a:r>
            <a:r>
              <a:rPr lang="en-US" sz="1050" dirty="0"/>
              <a:t>,  H.  </a:t>
            </a:r>
            <a:r>
              <a:rPr lang="en-US" sz="1050" dirty="0" err="1"/>
              <a:t>Nickisch</a:t>
            </a:r>
            <a:r>
              <a:rPr lang="en-US" sz="1050" dirty="0"/>
              <a:t>,  M.  Grass,  T.  </a:t>
            </a:r>
            <a:r>
              <a:rPr lang="en-US" sz="1050" dirty="0" err="1"/>
              <a:t>Knopp</a:t>
            </a:r>
            <a:r>
              <a:rPr lang="en-US" sz="1050" dirty="0"/>
              <a:t>,  and  A.  </a:t>
            </a:r>
            <a:r>
              <a:rPr lang="en-US" sz="1050" dirty="0" err="1"/>
              <a:t>Saalbach</a:t>
            </a:r>
            <a:r>
              <a:rPr lang="en-US" sz="1050" dirty="0"/>
              <a:t>,“Comparison  of  deep  learning  approaches  for  multi-label  chest  x-</a:t>
            </a:r>
            <a:r>
              <a:rPr lang="en-US" sz="1050" dirty="0" err="1"/>
              <a:t>rayclassification</a:t>
            </a:r>
            <a:r>
              <a:rPr lang="en-US" sz="1050" dirty="0"/>
              <a:t>,”Scientific Reports, vol. 9, 2019.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[13]  H.    Liu,    L.    Wang,    Y.    Nan,    F.    </a:t>
            </a:r>
            <a:r>
              <a:rPr lang="en-US" sz="1050" dirty="0" err="1"/>
              <a:t>Jin</a:t>
            </a:r>
            <a:r>
              <a:rPr lang="en-US" sz="1050" dirty="0"/>
              <a:t>,    Q.    Wang,    and    J.    Pu,“</a:t>
            </a:r>
            <a:r>
              <a:rPr lang="en-US" sz="1050" dirty="0" err="1"/>
              <a:t>Sdfn</a:t>
            </a:r>
            <a:r>
              <a:rPr lang="en-US" sz="1050" dirty="0"/>
              <a:t>:  Segmentation-based  deep  fusion  network  for  thoracic  </a:t>
            </a:r>
            <a:r>
              <a:rPr lang="en-US" sz="1050" dirty="0" err="1"/>
              <a:t>diseaseclassification</a:t>
            </a:r>
            <a:r>
              <a:rPr lang="en-US" sz="1050" dirty="0"/>
              <a:t>  in  chest  x-ray  </a:t>
            </a:r>
            <a:r>
              <a:rPr lang="en-US" sz="1050" dirty="0" err="1"/>
              <a:t>images,”Computerized</a:t>
            </a:r>
            <a:r>
              <a:rPr lang="en-US" sz="1050" dirty="0"/>
              <a:t>  Medical  </a:t>
            </a:r>
            <a:r>
              <a:rPr lang="en-US" sz="1050" dirty="0" err="1"/>
              <a:t>Imagingand</a:t>
            </a:r>
            <a:r>
              <a:rPr lang="en-US" sz="1050" dirty="0"/>
              <a:t>   Graphics,   vol.   75,   p.   66–73,   Jul   2019.   [Online].   </a:t>
            </a:r>
            <a:r>
              <a:rPr lang="en-US" sz="1050" dirty="0" err="1"/>
              <a:t>Available:http</a:t>
            </a:r>
            <a:r>
              <a:rPr lang="en-US" sz="1050" dirty="0"/>
              <a:t>://dx.doi.org/10.1016/j.compmedimag.2019.05.005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[14]  M.   Pavlova,   N.   </a:t>
            </a:r>
            <a:r>
              <a:rPr lang="en-US" sz="1050" dirty="0" err="1"/>
              <a:t>Terhljan</a:t>
            </a:r>
            <a:r>
              <a:rPr lang="en-US" sz="1050" dirty="0"/>
              <a:t>,   A.   G.   Chung,   A.   Zhao,   S.   </a:t>
            </a:r>
            <a:r>
              <a:rPr lang="en-US" sz="1050" dirty="0" err="1"/>
              <a:t>Surana,H</a:t>
            </a:r>
            <a:r>
              <a:rPr lang="en-US" sz="1050" dirty="0"/>
              <a:t>.  </a:t>
            </a:r>
            <a:r>
              <a:rPr lang="en-US" sz="1050" dirty="0" err="1"/>
              <a:t>Aboutalebi</a:t>
            </a:r>
            <a:r>
              <a:rPr lang="en-US" sz="1050" dirty="0"/>
              <a:t>,  H.  </a:t>
            </a:r>
            <a:r>
              <a:rPr lang="en-US" sz="1050" dirty="0" err="1"/>
              <a:t>Gunraj</a:t>
            </a:r>
            <a:r>
              <a:rPr lang="en-US" sz="1050" dirty="0"/>
              <a:t>,  A.  Sabri,  A.  </a:t>
            </a:r>
            <a:r>
              <a:rPr lang="en-US" sz="1050" dirty="0" err="1"/>
              <a:t>Alaref</a:t>
            </a:r>
            <a:r>
              <a:rPr lang="en-US" sz="1050" dirty="0"/>
              <a:t>,  and  A.  Wong,  “Covid-net  cxr-2:  An  enhanced  deep  convolutional  neural  network  design  </a:t>
            </a:r>
            <a:r>
              <a:rPr lang="en-US" sz="1050" dirty="0" err="1"/>
              <a:t>fordetection</a:t>
            </a:r>
            <a:r>
              <a:rPr lang="en-US" sz="1050" dirty="0"/>
              <a:t> of covid-19 cases from chest x-ray images,” 2021.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[15]  M.  Raghu,  C.  Zhang,  J.  M.  Kleinberg,  and  S.  </a:t>
            </a:r>
            <a:r>
              <a:rPr lang="en-US" sz="1050" dirty="0" err="1"/>
              <a:t>Bengio</a:t>
            </a:r>
            <a:r>
              <a:rPr lang="en-US" sz="1050" dirty="0"/>
              <a:t>,  “</a:t>
            </a:r>
            <a:r>
              <a:rPr lang="en-US" sz="1050" dirty="0" err="1"/>
              <a:t>Transfusion:Understanding</a:t>
            </a:r>
            <a:r>
              <a:rPr lang="en-US" sz="1050" dirty="0"/>
              <a:t> transfer learning with applications to medical imaging,”</a:t>
            </a:r>
            <a:r>
              <a:rPr lang="en-US" sz="1050" dirty="0" err="1"/>
              <a:t>CoRR</a:t>
            </a:r>
            <a:r>
              <a:rPr lang="en-US" sz="1050" dirty="0"/>
              <a:t>,  vol.  abs/1902.07208,  2019.  [Online].  Available:  </a:t>
            </a:r>
            <a:r>
              <a:rPr lang="en-US" sz="1050" dirty="0">
                <a:hlinkClick r:id="rId3"/>
              </a:rPr>
              <a:t>http://arxiv.org/abs/1902.07208</a:t>
            </a:r>
            <a:endParaRPr lang="en-US" sz="1050" dirty="0"/>
          </a:p>
          <a:p>
            <a:pPr>
              <a:spcBef>
                <a:spcPts val="0"/>
              </a:spcBef>
            </a:pPr>
            <a:r>
              <a:rPr lang="en-US" sz="1050" dirty="0"/>
              <a:t>[16]  S.  </a:t>
            </a:r>
            <a:r>
              <a:rPr lang="en-US" sz="1050" dirty="0" err="1"/>
              <a:t>Ioffe</a:t>
            </a:r>
            <a:r>
              <a:rPr lang="en-US" sz="1050" dirty="0"/>
              <a:t>  and  C.  </a:t>
            </a:r>
            <a:r>
              <a:rPr lang="en-US" sz="1050" dirty="0" err="1"/>
              <a:t>Szegedy</a:t>
            </a:r>
            <a:r>
              <a:rPr lang="en-US" sz="1050" dirty="0"/>
              <a:t>,  “Batch  normalization:  Accelerating  </a:t>
            </a:r>
            <a:r>
              <a:rPr lang="en-US" sz="1050" dirty="0" err="1"/>
              <a:t>deepnetwork</a:t>
            </a:r>
            <a:r>
              <a:rPr lang="en-US" sz="1050" dirty="0"/>
              <a:t>  training  by  reducing  internal  covariate  shift,”  </a:t>
            </a:r>
            <a:r>
              <a:rPr lang="en-US" sz="1050" dirty="0" err="1"/>
              <a:t>inProceedingsof</a:t>
            </a:r>
            <a:r>
              <a:rPr lang="en-US" sz="1050" dirty="0"/>
              <a:t>   the   32nd   International   Conference   on   Machine   Learning,   </a:t>
            </a:r>
            <a:r>
              <a:rPr lang="en-US" sz="1050" dirty="0" err="1"/>
              <a:t>ser.Proceedings</a:t>
            </a:r>
            <a:r>
              <a:rPr lang="en-US" sz="1050" dirty="0"/>
              <a:t> of Machine Learning Research, F. Bach and D. </a:t>
            </a:r>
            <a:r>
              <a:rPr lang="en-US" sz="1050" dirty="0" err="1"/>
              <a:t>Blei</a:t>
            </a:r>
            <a:r>
              <a:rPr lang="en-US" sz="1050" dirty="0"/>
              <a:t>, </a:t>
            </a:r>
            <a:r>
              <a:rPr lang="en-US" sz="1050" dirty="0" err="1"/>
              <a:t>Eds.,vol</a:t>
            </a:r>
            <a:r>
              <a:rPr lang="en-US" sz="1050" dirty="0"/>
              <a:t>. 37.    Lille, France: PMLR, 07–09 Jul 2015, pp. 448–456. [Online].Available: </a:t>
            </a:r>
            <a:r>
              <a:rPr lang="en-US" sz="1050" dirty="0">
                <a:hlinkClick r:id="rId4"/>
              </a:rPr>
              <a:t>http://proceedings.mlr.press/v37/ioffe15.html</a:t>
            </a:r>
            <a:endParaRPr lang="en-US" sz="1050" dirty="0"/>
          </a:p>
          <a:p>
            <a:pPr>
              <a:spcBef>
                <a:spcPts val="0"/>
              </a:spcBef>
            </a:pPr>
            <a:r>
              <a:rPr lang="en-US" sz="1050" dirty="0"/>
              <a:t>[17]  C.  </a:t>
            </a:r>
            <a:r>
              <a:rPr lang="en-US" sz="1050" dirty="0" err="1"/>
              <a:t>Szegedy</a:t>
            </a:r>
            <a:r>
              <a:rPr lang="en-US" sz="1050" dirty="0"/>
              <a:t>,  W.  Liu,  Y.  Jia,  P.  </a:t>
            </a:r>
            <a:r>
              <a:rPr lang="en-US" sz="1050" dirty="0" err="1"/>
              <a:t>Sermanet</a:t>
            </a:r>
            <a:r>
              <a:rPr lang="en-US" sz="1050" dirty="0"/>
              <a:t>,  S.  E.  Reed,  D.  </a:t>
            </a:r>
            <a:r>
              <a:rPr lang="en-US" sz="1050" dirty="0" err="1"/>
              <a:t>Anguelov,D</a:t>
            </a:r>
            <a:r>
              <a:rPr lang="en-US" sz="1050" dirty="0"/>
              <a:t>.  Erhan,  V.  </a:t>
            </a:r>
            <a:r>
              <a:rPr lang="en-US" sz="1050" dirty="0" err="1"/>
              <a:t>Vanhoucke</a:t>
            </a:r>
            <a:r>
              <a:rPr lang="en-US" sz="1050" dirty="0"/>
              <a:t>,  and  A.  </a:t>
            </a:r>
            <a:r>
              <a:rPr lang="en-US" sz="1050" dirty="0" err="1"/>
              <a:t>Rabinovich</a:t>
            </a:r>
            <a:r>
              <a:rPr lang="en-US" sz="1050" dirty="0"/>
              <a:t>,  “Going  deeper  </a:t>
            </a:r>
            <a:r>
              <a:rPr lang="en-US" sz="1050" dirty="0" err="1"/>
              <a:t>withconvolutions</a:t>
            </a:r>
            <a:r>
              <a:rPr lang="en-US" sz="1050" dirty="0"/>
              <a:t>,”</a:t>
            </a:r>
            <a:r>
              <a:rPr lang="en-US" sz="1050" dirty="0" err="1"/>
              <a:t>CoRR</a:t>
            </a:r>
            <a:r>
              <a:rPr lang="en-US" sz="1050" dirty="0"/>
              <a:t>,  vol.  abs/1409.4842,  2014.  [Online].  </a:t>
            </a:r>
            <a:r>
              <a:rPr lang="en-US" sz="1050" dirty="0" err="1"/>
              <a:t>Available:http</a:t>
            </a:r>
            <a:r>
              <a:rPr lang="en-US" sz="1050" dirty="0"/>
              <a:t>://arxiv.org/abs/1409.4842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[18]  L. Perez and J. Wang, “The effectiveness of data augmentation in </a:t>
            </a:r>
            <a:r>
              <a:rPr lang="en-US" sz="1050" dirty="0" err="1"/>
              <a:t>imageclassification</a:t>
            </a:r>
            <a:r>
              <a:rPr lang="en-US" sz="1050" dirty="0"/>
              <a:t> using deep learning,”</a:t>
            </a:r>
            <a:r>
              <a:rPr lang="en-US" sz="1050" dirty="0" err="1"/>
              <a:t>ArXiv</a:t>
            </a:r>
            <a:r>
              <a:rPr lang="en-US" sz="1050" dirty="0"/>
              <a:t>, vol. abs/1712.04621, 2017.</a:t>
            </a:r>
          </a:p>
          <a:p>
            <a:pPr>
              <a:spcBef>
                <a:spcPts val="0"/>
              </a:spcBef>
            </a:pPr>
            <a:r>
              <a:rPr lang="en-US" sz="1050" dirty="0"/>
              <a:t>[19]  D.  </a:t>
            </a:r>
            <a:r>
              <a:rPr lang="en-US" sz="1050" dirty="0" err="1"/>
              <a:t>Kingma</a:t>
            </a:r>
            <a:r>
              <a:rPr lang="en-US" sz="1050" dirty="0"/>
              <a:t>  and  J.  Ba,  “Adam:  A  method  for  stochastic  </a:t>
            </a:r>
            <a:r>
              <a:rPr lang="en-US" sz="1050" dirty="0" err="1"/>
              <a:t>optimization,”International</a:t>
            </a:r>
            <a:r>
              <a:rPr lang="en-US" sz="1050" dirty="0"/>
              <a:t> Conference on Learning Representations, 12 2014.</a:t>
            </a:r>
          </a:p>
        </p:txBody>
      </p:sp>
    </p:spTree>
    <p:extLst>
      <p:ext uri="{BB962C8B-B14F-4D97-AF65-F5344CB8AC3E}">
        <p14:creationId xmlns:p14="http://schemas.microsoft.com/office/powerpoint/2010/main" val="62403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3D349EA-C191-46AD-AFC3-63FE1C5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  <a:endParaRPr lang="en-US" dirty="0"/>
          </a:p>
        </p:txBody>
      </p:sp>
      <p:pic>
        <p:nvPicPr>
          <p:cNvPr id="13" name="Segnaposto 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855DA3-843C-480E-BEC3-A7A30EF10C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745" t="31245" r="6763" b="31245"/>
          <a:stretch/>
        </p:blipFill>
        <p:spPr>
          <a:xfrm>
            <a:off x="-1055630" y="-376974"/>
            <a:ext cx="13436546" cy="5695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81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it-IT" noProof="1"/>
              <a:t>Dataset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B5E8E93E-B9E3-42BC-9C6C-EC93E75C8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97816"/>
              </p:ext>
            </p:extLst>
          </p:nvPr>
        </p:nvGraphicFramePr>
        <p:xfrm>
          <a:off x="1023938" y="2286000"/>
          <a:ext cx="972026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316974258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250677393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6371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Train Set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Test Set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3600" dirty="0"/>
                        <a:t>Positive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3600" dirty="0"/>
                        <a:t>2,158 (14%)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3600" dirty="0"/>
                        <a:t>200 (50%)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0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3600" dirty="0"/>
                        <a:t>Negative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3600" dirty="0"/>
                        <a:t>13,793 (86%)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/>
                        <a:t>200 (50%)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4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3600" b="1" dirty="0"/>
                        <a:t>Total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/>
                        <a:t>15,951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/>
                        <a:t>400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39262"/>
                  </a:ext>
                </a:extLst>
              </a:tr>
            </a:tbl>
          </a:graphicData>
        </a:graphic>
      </p:graphicFrame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B065F544-F3A0-48F5-8790-2E593B1F7F36}"/>
              </a:ext>
            </a:extLst>
          </p:cNvPr>
          <p:cNvSpPr txBox="1">
            <a:spLocks/>
          </p:cNvSpPr>
          <p:nvPr/>
        </p:nvSpPr>
        <p:spPr>
          <a:xfrm>
            <a:off x="1023937" y="5047488"/>
            <a:ext cx="9720261" cy="14996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The COVIDx CXR-2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8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Dataset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977BB3A-0BAB-4EE6-8076-D000DB95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582" y="2021011"/>
            <a:ext cx="4249160" cy="3092165"/>
          </a:xfrm>
        </p:spPr>
        <p:txBody>
          <a:bodyPr>
            <a:normAutofit/>
          </a:bodyPr>
          <a:lstStyle/>
          <a:p>
            <a:r>
              <a:rPr lang="it-IT" sz="3600" dirty="0"/>
              <a:t>The dataset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not</a:t>
            </a:r>
            <a:r>
              <a:rPr lang="it-IT" sz="3600" dirty="0"/>
              <a:t> </a:t>
            </a:r>
            <a:r>
              <a:rPr lang="it-IT" sz="3600" dirty="0" err="1"/>
              <a:t>uniform</a:t>
            </a:r>
            <a:r>
              <a:rPr lang="it-IT" sz="3600" dirty="0"/>
              <a:t> in </a:t>
            </a:r>
            <a:r>
              <a:rPr lang="it-IT" sz="3600" dirty="0" err="1"/>
              <a:t>terms</a:t>
            </a:r>
            <a:r>
              <a:rPr lang="it-IT" sz="3600" dirty="0"/>
              <a:t> of size of the images.</a:t>
            </a:r>
          </a:p>
          <a:p>
            <a:r>
              <a:rPr lang="it-IT" sz="3600" dirty="0" err="1"/>
              <a:t>All</a:t>
            </a:r>
            <a:r>
              <a:rPr lang="it-IT" sz="3600" dirty="0"/>
              <a:t> the images are </a:t>
            </a:r>
            <a:r>
              <a:rPr lang="it-IT" sz="3600" dirty="0" err="1"/>
              <a:t>resized</a:t>
            </a:r>
            <a:r>
              <a:rPr lang="it-IT" sz="3600" dirty="0"/>
              <a:t> to 224x224</a:t>
            </a:r>
            <a:endParaRPr lang="en-US" sz="360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6D77D46-D3FC-4F95-98E7-608D72DF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53E2E10-3090-4D33-97EA-175D1F2C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7" y="2021011"/>
            <a:ext cx="6968425" cy="45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Preprocessing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F4F79C-4AEC-4BF2-886C-2E607E63E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3200" dirty="0" err="1"/>
              <a:t>Before</a:t>
            </a:r>
            <a:r>
              <a:rPr lang="it-IT" sz="3200" dirty="0"/>
              <a:t> training, the images are </a:t>
            </a:r>
            <a:r>
              <a:rPr lang="it-IT" sz="3200" dirty="0" err="1"/>
              <a:t>preprocessed</a:t>
            </a:r>
            <a:r>
              <a:rPr lang="it-IT" sz="3200" dirty="0"/>
              <a:t>.</a:t>
            </a:r>
          </a:p>
          <a:p>
            <a:r>
              <a:rPr lang="it-IT" sz="3200" dirty="0" err="1"/>
              <a:t>Since</a:t>
            </a:r>
            <a:r>
              <a:rPr lang="it-IT" sz="3200" dirty="0"/>
              <a:t> some images </a:t>
            </a:r>
            <a:r>
              <a:rPr lang="it-IT" sz="3200" dirty="0" err="1"/>
              <a:t>contain</a:t>
            </a:r>
            <a:r>
              <a:rPr lang="it-IT" sz="3200" dirty="0"/>
              <a:t> </a:t>
            </a:r>
            <a:r>
              <a:rPr lang="it-IT" sz="3200" dirty="0" err="1"/>
              <a:t>writings</a:t>
            </a:r>
            <a:r>
              <a:rPr lang="it-IT" sz="3200" dirty="0"/>
              <a:t> on the </a:t>
            </a:r>
            <a:r>
              <a:rPr lang="it-IT" sz="3200" dirty="0" err="1"/>
              <a:t>upper</a:t>
            </a:r>
            <a:r>
              <a:rPr lang="it-IT" sz="3200" dirty="0"/>
              <a:t> part, the images are </a:t>
            </a:r>
            <a:r>
              <a:rPr lang="it-IT" sz="3200" dirty="0" err="1"/>
              <a:t>cropped</a:t>
            </a:r>
            <a:r>
              <a:rPr lang="it-IT" sz="3200" dirty="0"/>
              <a:t> (8% of the top-part)</a:t>
            </a:r>
            <a:endParaRPr lang="en-US" sz="32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A19E9B0-DC9C-4F80-8CFA-518E79FE25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698" y="2825519"/>
            <a:ext cx="2133600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E075D552-CA7C-465B-BCA0-F1C93595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05" y="2174955"/>
            <a:ext cx="3625229" cy="362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Preprocessing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F4F79C-4AEC-4BF2-886C-2E607E63E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We are </a:t>
            </a:r>
            <a:r>
              <a:rPr lang="it-IT" sz="3200" dirty="0" err="1"/>
              <a:t>interested</a:t>
            </a:r>
            <a:r>
              <a:rPr lang="it-IT" sz="3200" dirty="0"/>
              <a:t> </a:t>
            </a:r>
            <a:r>
              <a:rPr lang="it-IT" sz="3200" dirty="0" err="1"/>
              <a:t>only</a:t>
            </a:r>
            <a:r>
              <a:rPr lang="it-IT" sz="3200" dirty="0"/>
              <a:t> on the </a:t>
            </a:r>
            <a:r>
              <a:rPr lang="it-IT" sz="3200" dirty="0" err="1"/>
              <a:t>chest</a:t>
            </a:r>
            <a:r>
              <a:rPr lang="it-IT" sz="3200" dirty="0"/>
              <a:t>, so </a:t>
            </a:r>
            <a:r>
              <a:rPr lang="it-IT" sz="3200" dirty="0" err="1"/>
              <a:t>we</a:t>
            </a:r>
            <a:r>
              <a:rPr lang="it-IT" sz="3200" dirty="0"/>
              <a:t> center </a:t>
            </a:r>
            <a:r>
              <a:rPr lang="it-IT" sz="3200" dirty="0" err="1"/>
              <a:t>crop</a:t>
            </a:r>
            <a:r>
              <a:rPr lang="it-IT" sz="3200" dirty="0"/>
              <a:t> the image to </a:t>
            </a:r>
            <a:r>
              <a:rPr lang="it-IT" sz="3200" dirty="0" err="1"/>
              <a:t>remove</a:t>
            </a:r>
            <a:r>
              <a:rPr lang="it-IT" sz="3200" dirty="0"/>
              <a:t> </a:t>
            </a:r>
            <a:r>
              <a:rPr lang="it-IT" sz="3200" dirty="0" err="1"/>
              <a:t>useless</a:t>
            </a:r>
            <a:r>
              <a:rPr lang="it-IT" sz="3200" dirty="0"/>
              <a:t> parts</a:t>
            </a:r>
            <a:endParaRPr lang="en-US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64439" y="2449689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94187E3-7E0C-4B8A-8A20-F8D5F802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698" y="2825519"/>
            <a:ext cx="2133600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F3BABA4-8480-418D-986D-ACA99113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05" y="2174955"/>
            <a:ext cx="3625229" cy="362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Preprocessing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F4F79C-4AEC-4BF2-886C-2E607E63E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</a:t>
            </a:r>
            <a:r>
              <a:rPr lang="it-IT" sz="3200" dirty="0"/>
              <a:t> investigated the use of histogram-equalization to </a:t>
            </a:r>
            <a:r>
              <a:rPr lang="en-US" sz="3200" dirty="0"/>
              <a:t>enhance</a:t>
            </a:r>
            <a:r>
              <a:rPr lang="it-IT" sz="3200" dirty="0"/>
              <a:t> the quality of the images</a:t>
            </a:r>
            <a:endParaRPr lang="en-US" sz="32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64439" y="2449689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8F3BABA4-8480-418D-986D-ACA99113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05" y="2174955"/>
            <a:ext cx="3625229" cy="3625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B932D99-4AA8-4CE4-89FA-0B87D980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367" y="2825519"/>
            <a:ext cx="2133600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9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t-IT" sz="3600"/>
              <a:t> AlexNet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3600"/>
              <a:t> VGG16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3600"/>
              <a:t> 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3600"/>
              <a:t> DenseNet121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3600"/>
              <a:t> InceptionV3</a:t>
            </a:r>
            <a:endParaRPr lang="it-IT" sz="3600" dirty="0"/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06" name="Picture 10" descr="Visualizing the Loss Landscape of Neural Nets">
            <a:extLst>
              <a:ext uri="{FF2B5EF4-FFF2-40B4-BE49-F238E27FC236}">
                <a16:creationId xmlns:a16="http://schemas.microsoft.com/office/drawing/2014/main" id="{355612CD-585C-437B-8E5B-65E09865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39" y="1335024"/>
            <a:ext cx="6178602" cy="47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3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noProof="1"/>
              <a:t>Neural Networks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2ADB4C1-53CB-4BEF-8B17-F9D67AABC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3600" dirty="0" err="1"/>
              <a:t>AlexNet</a:t>
            </a:r>
            <a:r>
              <a:rPr lang="en-US" sz="3600" dirty="0"/>
              <a:t>: </a:t>
            </a:r>
          </a:p>
          <a:p>
            <a:pPr lvl="2"/>
            <a:r>
              <a:rPr lang="en-US" sz="3200" dirty="0"/>
              <a:t>convolutional neural network (CNN)</a:t>
            </a:r>
          </a:p>
          <a:p>
            <a:pPr lvl="2"/>
            <a:r>
              <a:rPr lang="en-US" sz="3200" dirty="0"/>
              <a:t>no skip connections </a:t>
            </a:r>
          </a:p>
          <a:p>
            <a:pPr lvl="2"/>
            <a:r>
              <a:rPr lang="it-IT" sz="3200" dirty="0" err="1"/>
              <a:t>ReLU</a:t>
            </a:r>
            <a:r>
              <a:rPr lang="it-IT" sz="3200" dirty="0"/>
              <a:t> </a:t>
            </a:r>
            <a:r>
              <a:rPr lang="it-IT" sz="3200" dirty="0" err="1"/>
              <a:t>activation</a:t>
            </a:r>
            <a:r>
              <a:rPr lang="it-IT" sz="3200" dirty="0"/>
              <a:t> </a:t>
            </a:r>
            <a:r>
              <a:rPr lang="it-IT" sz="3200" dirty="0" err="1"/>
              <a:t>functions</a:t>
            </a:r>
            <a:endParaRPr lang="it-IT" sz="3200" dirty="0"/>
          </a:p>
          <a:p>
            <a:pPr lvl="2"/>
            <a:r>
              <a:rPr lang="it-IT" sz="3200" dirty="0"/>
              <a:t>dropout</a:t>
            </a:r>
          </a:p>
        </p:txBody>
      </p:sp>
      <p:sp>
        <p:nvSpPr>
          <p:cNvPr id="7" name="Segnaposto contenuto 8">
            <a:extLst>
              <a:ext uri="{FF2B5EF4-FFF2-40B4-BE49-F238E27FC236}">
                <a16:creationId xmlns:a16="http://schemas.microsoft.com/office/drawing/2014/main" id="{F4EFFD42-EFB4-4F8F-AAE1-4A51B02A9578}"/>
              </a:ext>
            </a:extLst>
          </p:cNvPr>
          <p:cNvSpPr txBox="1">
            <a:spLocks/>
          </p:cNvSpPr>
          <p:nvPr/>
        </p:nvSpPr>
        <p:spPr>
          <a:xfrm>
            <a:off x="3718560" y="2487168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122" name="Picture 2" descr="Scheme of the AlexNet network used. | Download Scientific Diagram">
            <a:extLst>
              <a:ext uri="{FF2B5EF4-FFF2-40B4-BE49-F238E27FC236}">
                <a16:creationId xmlns:a16="http://schemas.microsoft.com/office/drawing/2014/main" id="{3A22DAB7-4340-46C7-999C-0C3BB34A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2621012"/>
            <a:ext cx="5945543" cy="23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1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122</TotalTime>
  <Words>1681</Words>
  <Application>Microsoft Office PowerPoint</Application>
  <PresentationFormat>Widescreen</PresentationFormat>
  <Paragraphs>234</Paragraphs>
  <Slides>22</Slides>
  <Notes>15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Integrale</vt:lpstr>
      <vt:lpstr>Adobe Acrobat Document</vt:lpstr>
      <vt:lpstr>Screening X-ray Images for  COVID-19 Infections</vt:lpstr>
      <vt:lpstr>Task</vt:lpstr>
      <vt:lpstr>Dataset</vt:lpstr>
      <vt:lpstr>Dataset</vt:lpstr>
      <vt:lpstr>Preprocessing</vt:lpstr>
      <vt:lpstr>Preprocessing</vt:lpstr>
      <vt:lpstr>Preprocessing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Methodology</vt:lpstr>
      <vt:lpstr>Methodology</vt:lpstr>
      <vt:lpstr>Tools and Hardware</vt:lpstr>
      <vt:lpstr>Evaluation</vt:lpstr>
      <vt:lpstr>Evaluation</vt:lpstr>
      <vt:lpstr>EVALUATION</vt:lpstr>
      <vt:lpstr>Future work</vt:lpstr>
      <vt:lpstr>References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X-ray Images for  COVID-19 Infections</dc:title>
  <dc:creator>giuseppe colavito</dc:creator>
  <cp:lastModifiedBy>giuseppe colavito</cp:lastModifiedBy>
  <cp:revision>14</cp:revision>
  <dcterms:created xsi:type="dcterms:W3CDTF">2021-06-08T14:25:10Z</dcterms:created>
  <dcterms:modified xsi:type="dcterms:W3CDTF">2021-06-08T16:27:31Z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